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647" r:id="rId5"/>
    <p:sldId id="815" r:id="rId6"/>
    <p:sldId id="828" r:id="rId7"/>
    <p:sldId id="257" r:id="rId8"/>
    <p:sldId id="821" r:id="rId9"/>
    <p:sldId id="820" r:id="rId10"/>
    <p:sldId id="829" r:id="rId11"/>
    <p:sldId id="822" r:id="rId12"/>
    <p:sldId id="816" r:id="rId13"/>
    <p:sldId id="830" r:id="rId14"/>
    <p:sldId id="823" r:id="rId15"/>
    <p:sldId id="826" r:id="rId16"/>
    <p:sldId id="817" r:id="rId17"/>
    <p:sldId id="831" r:id="rId18"/>
    <p:sldId id="824" r:id="rId19"/>
    <p:sldId id="825" r:id="rId20"/>
    <p:sldId id="818" r:id="rId21"/>
    <p:sldId id="811" r:id="rId22"/>
  </p:sldIdLst>
  <p:sldSz cx="9144000" cy="5143500" type="screen16x9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">
          <p15:clr>
            <a:srgbClr val="A4A3A4"/>
          </p15:clr>
        </p15:guide>
        <p15:guide id="2" pos="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9E"/>
    <a:srgbClr val="5BBF21"/>
    <a:srgbClr val="0072C6"/>
    <a:srgbClr val="009E49"/>
    <a:srgbClr val="E28C05"/>
    <a:srgbClr val="393F4F"/>
    <a:srgbClr val="006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9" autoAdjust="0"/>
    <p:restoredTop sz="72121" autoAdjust="0"/>
  </p:normalViewPr>
  <p:slideViewPr>
    <p:cSldViewPr>
      <p:cViewPr varScale="1">
        <p:scale>
          <a:sx n="80" d="100"/>
          <a:sy n="80" d="100"/>
        </p:scale>
        <p:origin x="1361" y="24"/>
      </p:cViewPr>
      <p:guideLst>
        <p:guide orient="horz" pos="123"/>
        <p:guide pos="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47E58-C16A-4B97-B167-77DD3C5E08D5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434DF17-C932-46DE-A888-6EDDCC8B64F2}">
      <dgm:prSet phldrT="[Text]" custT="1"/>
      <dgm:spPr/>
      <dgm:t>
        <a:bodyPr/>
        <a:lstStyle/>
        <a:p>
          <a:r>
            <a:rPr lang="en-GB" sz="2400" b="1" dirty="0"/>
            <a:t>Comparing value to previously estimated costs of permanent hearing loss caused by congenital cytomegalovirus (</a:t>
          </a:r>
          <a:r>
            <a:rPr lang="en-GB" sz="2400" b="1" dirty="0" err="1"/>
            <a:t>cCMV</a:t>
          </a:r>
          <a:r>
            <a:rPr lang="en-GB" sz="2400" b="1" dirty="0"/>
            <a:t>)</a:t>
          </a:r>
        </a:p>
      </dgm:t>
    </dgm:pt>
    <dgm:pt modelId="{50AD3F54-3EB5-4810-9419-C463DCCB706A}" type="parTrans" cxnId="{B21F44DD-D2A6-482F-812B-CBD067852270}">
      <dgm:prSet/>
      <dgm:spPr/>
      <dgm:t>
        <a:bodyPr/>
        <a:lstStyle/>
        <a:p>
          <a:endParaRPr lang="en-GB" sz="2000"/>
        </a:p>
      </dgm:t>
    </dgm:pt>
    <dgm:pt modelId="{197F7D90-F494-45FE-87D5-051435353A3F}" type="sibTrans" cxnId="{B21F44DD-D2A6-482F-812B-CBD067852270}">
      <dgm:prSet/>
      <dgm:spPr/>
      <dgm:t>
        <a:bodyPr/>
        <a:lstStyle/>
        <a:p>
          <a:endParaRPr lang="en-GB" sz="2000"/>
        </a:p>
      </dgm:t>
    </dgm:pt>
    <dgm:pt modelId="{96776EF1-CB7B-4876-AEFE-A0CAFC9EE78D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GB" sz="1800" dirty="0"/>
            <a:t>Considering uncertainty in incidence of hearing loss caused by </a:t>
          </a:r>
          <a:r>
            <a:rPr lang="en-GB" sz="1800" dirty="0" err="1"/>
            <a:t>cCMV</a:t>
          </a:r>
          <a:endParaRPr lang="en-GB" sz="1800" dirty="0"/>
        </a:p>
      </dgm:t>
    </dgm:pt>
    <dgm:pt modelId="{B07D400D-5B77-4A5D-BFC7-D44DD2869CBD}" type="parTrans" cxnId="{1AC14857-5C5F-4ABF-B93D-6477536B320C}">
      <dgm:prSet/>
      <dgm:spPr/>
      <dgm:t>
        <a:bodyPr/>
        <a:lstStyle/>
        <a:p>
          <a:endParaRPr lang="en-GB" sz="2000"/>
        </a:p>
      </dgm:t>
    </dgm:pt>
    <dgm:pt modelId="{38E4B736-8965-4FB4-81E7-D9354BA772EF}" type="sibTrans" cxnId="{1AC14857-5C5F-4ABF-B93D-6477536B320C}">
      <dgm:prSet/>
      <dgm:spPr/>
      <dgm:t>
        <a:bodyPr/>
        <a:lstStyle/>
        <a:p>
          <a:endParaRPr lang="en-GB" sz="2000"/>
        </a:p>
      </dgm:t>
    </dgm:pt>
    <dgm:pt modelId="{4D496A8E-19C0-470E-A2A3-A1D9FBA2E7D6}">
      <dgm:prSet phldrT="[Text]" custT="1"/>
      <dgm:spPr/>
      <dgm:t>
        <a:bodyPr/>
        <a:lstStyle/>
        <a:p>
          <a:pPr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 sz="1800" dirty="0"/>
            <a:t>Valuing permanent hearing loss caused by </a:t>
          </a:r>
          <a:r>
            <a:rPr lang="en-GB" sz="1800" dirty="0" err="1"/>
            <a:t>cCMV</a:t>
          </a:r>
          <a:r>
            <a:rPr lang="en-GB" sz="1800" dirty="0"/>
            <a:t> for the 2020 birth cohort</a:t>
          </a:r>
        </a:p>
      </dgm:t>
    </dgm:pt>
    <dgm:pt modelId="{AC571F5A-BCD4-4D27-AE05-B9B861F69AA4}" type="parTrans" cxnId="{9176C09C-AB3D-49BB-8981-5EAF5C68A482}">
      <dgm:prSet/>
      <dgm:spPr/>
      <dgm:t>
        <a:bodyPr/>
        <a:lstStyle/>
        <a:p>
          <a:endParaRPr lang="en-GB" sz="2000"/>
        </a:p>
      </dgm:t>
    </dgm:pt>
    <dgm:pt modelId="{177C9F76-9267-4D3A-8DD1-CC7F32E3D855}" type="sibTrans" cxnId="{9176C09C-AB3D-49BB-8981-5EAF5C68A482}">
      <dgm:prSet/>
      <dgm:spPr/>
      <dgm:t>
        <a:bodyPr/>
        <a:lstStyle/>
        <a:p>
          <a:endParaRPr lang="en-GB" sz="2000"/>
        </a:p>
      </dgm:t>
    </dgm:pt>
    <dgm:pt modelId="{C4DFE59F-84DF-4EC5-8CB6-81233E97CF8F}">
      <dgm:prSet phldrT="[Text]" custT="1"/>
      <dgm:spPr/>
      <dgm:t>
        <a:bodyPr/>
        <a:lstStyle/>
        <a:p>
          <a:pPr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 sz="1800" dirty="0"/>
            <a:t>Comparing value with costs of treating hearing loss caused by </a:t>
          </a:r>
          <a:r>
            <a:rPr lang="en-GB" sz="1800" dirty="0" err="1"/>
            <a:t>cCMV</a:t>
          </a:r>
          <a:endParaRPr lang="en-GB" sz="1800" dirty="0"/>
        </a:p>
      </dgm:t>
    </dgm:pt>
    <dgm:pt modelId="{3CDA7AB4-A748-4B29-B105-3573A7CF8959}" type="parTrans" cxnId="{309A6113-8BCB-45C6-ACB4-BAD4027D6526}">
      <dgm:prSet/>
      <dgm:spPr/>
      <dgm:t>
        <a:bodyPr/>
        <a:lstStyle/>
        <a:p>
          <a:endParaRPr lang="en-GB" sz="2000"/>
        </a:p>
      </dgm:t>
    </dgm:pt>
    <dgm:pt modelId="{B05AE666-87D8-4770-977E-6A724097BD50}" type="sibTrans" cxnId="{309A6113-8BCB-45C6-ACB4-BAD4027D6526}">
      <dgm:prSet/>
      <dgm:spPr/>
      <dgm:t>
        <a:bodyPr/>
        <a:lstStyle/>
        <a:p>
          <a:endParaRPr lang="en-GB" sz="2000"/>
        </a:p>
      </dgm:t>
    </dgm:pt>
    <dgm:pt modelId="{755B982B-5651-4FC9-B628-E30D40D221D4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GB" sz="1800" dirty="0"/>
            <a:t>Background and CMV Action/York Health Economics Consortium Study</a:t>
          </a:r>
        </a:p>
      </dgm:t>
    </dgm:pt>
    <dgm:pt modelId="{5BED2819-906F-41FB-8502-8C2F0E2A3EEC}" type="parTrans" cxnId="{8AC2507B-50FD-41E8-A247-4AE7B71EC6E5}">
      <dgm:prSet/>
      <dgm:spPr/>
      <dgm:t>
        <a:bodyPr/>
        <a:lstStyle/>
        <a:p>
          <a:endParaRPr lang="en-GB" sz="2000"/>
        </a:p>
      </dgm:t>
    </dgm:pt>
    <dgm:pt modelId="{9EFCBC15-C50C-44F4-B529-DE8124345B96}" type="sibTrans" cxnId="{8AC2507B-50FD-41E8-A247-4AE7B71EC6E5}">
      <dgm:prSet/>
      <dgm:spPr/>
      <dgm:t>
        <a:bodyPr/>
        <a:lstStyle/>
        <a:p>
          <a:endParaRPr lang="en-GB" sz="2000"/>
        </a:p>
      </dgm:t>
    </dgm:pt>
    <dgm:pt modelId="{0EC875B1-45D1-4715-8E94-B07709B12CDE}" type="pres">
      <dgm:prSet presAssocID="{B9247E58-C16A-4B97-B167-77DD3C5E08D5}" presName="linear" presStyleCnt="0">
        <dgm:presLayoutVars>
          <dgm:animLvl val="lvl"/>
          <dgm:resizeHandles val="exact"/>
        </dgm:presLayoutVars>
      </dgm:prSet>
      <dgm:spPr/>
    </dgm:pt>
    <dgm:pt modelId="{E8BF7B40-7927-4B06-8229-4D7550AAEFDE}" type="pres">
      <dgm:prSet presAssocID="{9434DF17-C932-46DE-A888-6EDDCC8B64F2}" presName="parentText" presStyleLbl="node1" presStyleIdx="0" presStyleCnt="1" custLinFactNeighborX="-9391" custLinFactNeighborY="-320">
        <dgm:presLayoutVars>
          <dgm:chMax val="0"/>
          <dgm:bulletEnabled val="1"/>
        </dgm:presLayoutVars>
      </dgm:prSet>
      <dgm:spPr/>
    </dgm:pt>
    <dgm:pt modelId="{390FE2E1-BA90-4FF2-A869-93EF11E22369}" type="pres">
      <dgm:prSet presAssocID="{9434DF17-C932-46DE-A888-6EDDCC8B64F2}" presName="childText" presStyleLbl="revTx" presStyleIdx="0" presStyleCnt="1" custScaleY="96271">
        <dgm:presLayoutVars>
          <dgm:bulletEnabled val="1"/>
        </dgm:presLayoutVars>
      </dgm:prSet>
      <dgm:spPr/>
    </dgm:pt>
  </dgm:ptLst>
  <dgm:cxnLst>
    <dgm:cxn modelId="{8B1DCC06-D612-41A6-AE60-9C43AB23F27B}" type="presOf" srcId="{755B982B-5651-4FC9-B628-E30D40D221D4}" destId="{390FE2E1-BA90-4FF2-A869-93EF11E22369}" srcOrd="0" destOrd="0" presId="urn:microsoft.com/office/officeart/2005/8/layout/vList2"/>
    <dgm:cxn modelId="{309A6113-8BCB-45C6-ACB4-BAD4027D6526}" srcId="{9434DF17-C932-46DE-A888-6EDDCC8B64F2}" destId="{C4DFE59F-84DF-4EC5-8CB6-81233E97CF8F}" srcOrd="3" destOrd="0" parTransId="{3CDA7AB4-A748-4B29-B105-3573A7CF8959}" sibTransId="{B05AE666-87D8-4770-977E-6A724097BD50}"/>
    <dgm:cxn modelId="{F34B9F1F-2362-4E77-9E1F-7E596F460F9C}" type="presOf" srcId="{C4DFE59F-84DF-4EC5-8CB6-81233E97CF8F}" destId="{390FE2E1-BA90-4FF2-A869-93EF11E22369}" srcOrd="0" destOrd="3" presId="urn:microsoft.com/office/officeart/2005/8/layout/vList2"/>
    <dgm:cxn modelId="{1AC14857-5C5F-4ABF-B93D-6477536B320C}" srcId="{9434DF17-C932-46DE-A888-6EDDCC8B64F2}" destId="{96776EF1-CB7B-4876-AEFE-A0CAFC9EE78D}" srcOrd="1" destOrd="0" parTransId="{B07D400D-5B77-4A5D-BFC7-D44DD2869CBD}" sibTransId="{38E4B736-8965-4FB4-81E7-D9354BA772EF}"/>
    <dgm:cxn modelId="{8AC2507B-50FD-41E8-A247-4AE7B71EC6E5}" srcId="{9434DF17-C932-46DE-A888-6EDDCC8B64F2}" destId="{755B982B-5651-4FC9-B628-E30D40D221D4}" srcOrd="0" destOrd="0" parTransId="{5BED2819-906F-41FB-8502-8C2F0E2A3EEC}" sibTransId="{9EFCBC15-C50C-44F4-B529-DE8124345B96}"/>
    <dgm:cxn modelId="{F77F8F91-3FB6-4322-9B10-A8792A73A25D}" type="presOf" srcId="{96776EF1-CB7B-4876-AEFE-A0CAFC9EE78D}" destId="{390FE2E1-BA90-4FF2-A869-93EF11E22369}" srcOrd="0" destOrd="1" presId="urn:microsoft.com/office/officeart/2005/8/layout/vList2"/>
    <dgm:cxn modelId="{9176C09C-AB3D-49BB-8981-5EAF5C68A482}" srcId="{9434DF17-C932-46DE-A888-6EDDCC8B64F2}" destId="{4D496A8E-19C0-470E-A2A3-A1D9FBA2E7D6}" srcOrd="2" destOrd="0" parTransId="{AC571F5A-BCD4-4D27-AE05-B9B861F69AA4}" sibTransId="{177C9F76-9267-4D3A-8DD1-CC7F32E3D855}"/>
    <dgm:cxn modelId="{8195E0A6-4CFE-4D72-8522-78E40E9C2F8F}" type="presOf" srcId="{4D496A8E-19C0-470E-A2A3-A1D9FBA2E7D6}" destId="{390FE2E1-BA90-4FF2-A869-93EF11E22369}" srcOrd="0" destOrd="2" presId="urn:microsoft.com/office/officeart/2005/8/layout/vList2"/>
    <dgm:cxn modelId="{444AC3AE-A63C-46F9-8C12-B4EEE962BFFC}" type="presOf" srcId="{9434DF17-C932-46DE-A888-6EDDCC8B64F2}" destId="{E8BF7B40-7927-4B06-8229-4D7550AAEFDE}" srcOrd="0" destOrd="0" presId="urn:microsoft.com/office/officeart/2005/8/layout/vList2"/>
    <dgm:cxn modelId="{B21F44DD-D2A6-482F-812B-CBD067852270}" srcId="{B9247E58-C16A-4B97-B167-77DD3C5E08D5}" destId="{9434DF17-C932-46DE-A888-6EDDCC8B64F2}" srcOrd="0" destOrd="0" parTransId="{50AD3F54-3EB5-4810-9419-C463DCCB706A}" sibTransId="{197F7D90-F494-45FE-87D5-051435353A3F}"/>
    <dgm:cxn modelId="{E67B2BEF-FFA1-4CEA-96DC-4D33F0892D98}" type="presOf" srcId="{B9247E58-C16A-4B97-B167-77DD3C5E08D5}" destId="{0EC875B1-45D1-4715-8E94-B07709B12CDE}" srcOrd="0" destOrd="0" presId="urn:microsoft.com/office/officeart/2005/8/layout/vList2"/>
    <dgm:cxn modelId="{64D6C11B-042D-4870-AB96-9B40B7FB7F4D}" type="presParOf" srcId="{0EC875B1-45D1-4715-8E94-B07709B12CDE}" destId="{E8BF7B40-7927-4B06-8229-4D7550AAEFDE}" srcOrd="0" destOrd="0" presId="urn:microsoft.com/office/officeart/2005/8/layout/vList2"/>
    <dgm:cxn modelId="{0D0B010B-3859-4C88-8F83-E05323C51219}" type="presParOf" srcId="{0EC875B1-45D1-4715-8E94-B07709B12CDE}" destId="{390FE2E1-BA90-4FF2-A869-93EF11E2236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EA677-B989-4034-988D-ABFF592FE136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220091A-C5D2-4634-8531-73F771912F2B}">
      <dgm:prSet phldrT="[Text]"/>
      <dgm:spPr/>
      <dgm:t>
        <a:bodyPr/>
        <a:lstStyle/>
        <a:p>
          <a:r>
            <a:rPr lang="en-GB" dirty="0" err="1"/>
            <a:t>Retzler</a:t>
          </a:r>
          <a:r>
            <a:rPr lang="en-GB" dirty="0"/>
            <a:t> et al. (2019)</a:t>
          </a:r>
        </a:p>
      </dgm:t>
    </dgm:pt>
    <dgm:pt modelId="{9424A929-9B55-4353-8FBA-7793A7D2CEB7}" type="parTrans" cxnId="{1A4729E8-9050-4534-B18F-53820AA56977}">
      <dgm:prSet/>
      <dgm:spPr/>
      <dgm:t>
        <a:bodyPr/>
        <a:lstStyle/>
        <a:p>
          <a:endParaRPr lang="en-GB"/>
        </a:p>
      </dgm:t>
    </dgm:pt>
    <dgm:pt modelId="{DCDD3C71-6A29-4406-B3F5-E6E347FB8966}" type="sibTrans" cxnId="{1A4729E8-9050-4534-B18F-53820AA56977}">
      <dgm:prSet/>
      <dgm:spPr/>
      <dgm:t>
        <a:bodyPr/>
        <a:lstStyle/>
        <a:p>
          <a:endParaRPr lang="en-GB"/>
        </a:p>
      </dgm:t>
    </dgm:pt>
    <dgm:pt modelId="{3BD5E89E-B08E-4FC5-A9B2-F7DBE60DCE6E}">
      <dgm:prSet phldrT="[Text]"/>
      <dgm:spPr/>
      <dgm:t>
        <a:bodyPr/>
        <a:lstStyle/>
        <a:p>
          <a:r>
            <a:rPr lang="en-GB" dirty="0"/>
            <a:t>Cohort 2016: 774,849 live births</a:t>
          </a:r>
        </a:p>
      </dgm:t>
    </dgm:pt>
    <dgm:pt modelId="{1FC58054-66C7-4C97-A00E-28D33A1E442E}" type="parTrans" cxnId="{708F3B8D-3FD8-428C-8266-CD3D04B6991D}">
      <dgm:prSet/>
      <dgm:spPr/>
      <dgm:t>
        <a:bodyPr/>
        <a:lstStyle/>
        <a:p>
          <a:endParaRPr lang="en-GB"/>
        </a:p>
      </dgm:t>
    </dgm:pt>
    <dgm:pt modelId="{DE47AC12-4B1C-4DFE-8E3D-A5C4B077D86E}" type="sibTrans" cxnId="{708F3B8D-3FD8-428C-8266-CD3D04B6991D}">
      <dgm:prSet/>
      <dgm:spPr/>
      <dgm:t>
        <a:bodyPr/>
        <a:lstStyle/>
        <a:p>
          <a:endParaRPr lang="en-GB"/>
        </a:p>
      </dgm:t>
    </dgm:pt>
    <dgm:pt modelId="{1BEB5BDC-D116-416F-9847-FED6586413F2}">
      <dgm:prSet phldrT="[Text]"/>
      <dgm:spPr/>
      <dgm:t>
        <a:bodyPr/>
        <a:lstStyle/>
        <a:p>
          <a:r>
            <a:rPr lang="en-GB" dirty="0"/>
            <a:t>Average aggregate costs: </a:t>
          </a:r>
          <a:r>
            <a:rPr lang="en-GB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£130 million (£15.4 million are direct clinical costs)</a:t>
          </a:r>
          <a:endParaRPr lang="en-GB" dirty="0"/>
        </a:p>
      </dgm:t>
    </dgm:pt>
    <dgm:pt modelId="{15A2C6CA-77A7-4C4D-B809-CC1427E7DFD2}" type="parTrans" cxnId="{325EC016-D89B-4A68-A5B0-8E9026A889D0}">
      <dgm:prSet/>
      <dgm:spPr/>
      <dgm:t>
        <a:bodyPr/>
        <a:lstStyle/>
        <a:p>
          <a:endParaRPr lang="en-GB"/>
        </a:p>
      </dgm:t>
    </dgm:pt>
    <dgm:pt modelId="{D997D1D3-23AE-404B-B48F-EB4F27B2B3E6}" type="sibTrans" cxnId="{325EC016-D89B-4A68-A5B0-8E9026A889D0}">
      <dgm:prSet/>
      <dgm:spPr/>
      <dgm:t>
        <a:bodyPr/>
        <a:lstStyle/>
        <a:p>
          <a:endParaRPr lang="en-GB"/>
        </a:p>
      </dgm:t>
    </dgm:pt>
    <dgm:pt modelId="{70B7A512-C4DD-4421-AC35-CE02C87CBDC3}">
      <dgm:prSet phldrT="[Text]"/>
      <dgm:spPr/>
      <dgm:t>
        <a:bodyPr/>
        <a:lstStyle/>
        <a:p>
          <a:r>
            <a:rPr lang="en-GB" dirty="0"/>
            <a:t>Our approach</a:t>
          </a:r>
        </a:p>
      </dgm:t>
    </dgm:pt>
    <dgm:pt modelId="{3E746457-715B-4F6E-A83C-207E5EEF96E5}" type="parTrans" cxnId="{C96A309E-ECAC-4B57-B91E-B3D139C7A8B8}">
      <dgm:prSet/>
      <dgm:spPr/>
      <dgm:t>
        <a:bodyPr/>
        <a:lstStyle/>
        <a:p>
          <a:endParaRPr lang="en-GB"/>
        </a:p>
      </dgm:t>
    </dgm:pt>
    <dgm:pt modelId="{675B8510-09D7-42B0-8024-B3D47A8F740D}" type="sibTrans" cxnId="{C96A309E-ECAC-4B57-B91E-B3D139C7A8B8}">
      <dgm:prSet/>
      <dgm:spPr/>
      <dgm:t>
        <a:bodyPr/>
        <a:lstStyle/>
        <a:p>
          <a:endParaRPr lang="en-GB"/>
        </a:p>
      </dgm:t>
    </dgm:pt>
    <dgm:pt modelId="{0A801BEA-B472-4AB4-8ACE-7E6EA8FF8434}">
      <dgm:prSet phldrT="[Text]"/>
      <dgm:spPr/>
      <dgm:t>
        <a:bodyPr/>
        <a:lstStyle/>
        <a:p>
          <a:r>
            <a:rPr lang="en-GB" dirty="0"/>
            <a:t>Cohort 2020: 681,560 live births</a:t>
          </a:r>
        </a:p>
      </dgm:t>
    </dgm:pt>
    <dgm:pt modelId="{E8BE540F-C008-41C0-979C-C28B1533DB54}" type="parTrans" cxnId="{D6A042D7-075F-426E-A8B9-962271F22AA5}">
      <dgm:prSet/>
      <dgm:spPr/>
      <dgm:t>
        <a:bodyPr/>
        <a:lstStyle/>
        <a:p>
          <a:endParaRPr lang="en-GB"/>
        </a:p>
      </dgm:t>
    </dgm:pt>
    <dgm:pt modelId="{DC12B508-7CC1-444D-8206-B4B1470FBDCF}" type="sibTrans" cxnId="{D6A042D7-075F-426E-A8B9-962271F22AA5}">
      <dgm:prSet/>
      <dgm:spPr/>
      <dgm:t>
        <a:bodyPr/>
        <a:lstStyle/>
        <a:p>
          <a:endParaRPr lang="en-GB"/>
        </a:p>
      </dgm:t>
    </dgm:pt>
    <dgm:pt modelId="{7D4EAA45-3A28-4F2F-B2F0-655C7B4037E3}">
      <dgm:prSet phldrT="[Text]"/>
      <dgm:spPr/>
      <dgm:t>
        <a:bodyPr/>
        <a:lstStyle/>
        <a:p>
          <a:r>
            <a:rPr lang="en-GB" dirty="0"/>
            <a:t>Aggregate value from concept of Value of Life</a:t>
          </a:r>
        </a:p>
      </dgm:t>
    </dgm:pt>
    <dgm:pt modelId="{B7F236AA-D9DF-4F67-8F48-8C461364F303}" type="parTrans" cxnId="{D4D29F2A-1978-4CFC-A4FF-B0813B2ADB4C}">
      <dgm:prSet/>
      <dgm:spPr/>
      <dgm:t>
        <a:bodyPr/>
        <a:lstStyle/>
        <a:p>
          <a:endParaRPr lang="en-GB"/>
        </a:p>
      </dgm:t>
    </dgm:pt>
    <dgm:pt modelId="{E4544D40-99EB-471E-93B9-E73EF43CC1AF}" type="sibTrans" cxnId="{D4D29F2A-1978-4CFC-A4FF-B0813B2ADB4C}">
      <dgm:prSet/>
      <dgm:spPr/>
      <dgm:t>
        <a:bodyPr/>
        <a:lstStyle/>
        <a:p>
          <a:endParaRPr lang="en-GB"/>
        </a:p>
      </dgm:t>
    </dgm:pt>
    <dgm:pt modelId="{4AB5F864-F746-48E8-91E0-7B48C07CF2EB}">
      <dgm:prSet phldrT="[Text]"/>
      <dgm:spPr/>
      <dgm:t>
        <a:bodyPr/>
        <a:lstStyle/>
        <a:p>
          <a:r>
            <a:rPr lang="en-GB" dirty="0"/>
            <a:t>Per-patient value considering incidence of SNHL in the UK</a:t>
          </a:r>
        </a:p>
      </dgm:t>
    </dgm:pt>
    <dgm:pt modelId="{B584B4D7-5F04-43DA-BC7C-0848BC48A42C}" type="parTrans" cxnId="{70A398FD-0F16-46CF-B9F1-7D9C5543D7CD}">
      <dgm:prSet/>
      <dgm:spPr/>
      <dgm:t>
        <a:bodyPr/>
        <a:lstStyle/>
        <a:p>
          <a:endParaRPr lang="en-GB"/>
        </a:p>
      </dgm:t>
    </dgm:pt>
    <dgm:pt modelId="{6D368289-86F4-4402-B6B6-0DE6DB34F774}" type="sibTrans" cxnId="{70A398FD-0F16-46CF-B9F1-7D9C5543D7CD}">
      <dgm:prSet/>
      <dgm:spPr/>
      <dgm:t>
        <a:bodyPr/>
        <a:lstStyle/>
        <a:p>
          <a:endParaRPr lang="en-GB"/>
        </a:p>
      </dgm:t>
    </dgm:pt>
    <dgm:pt modelId="{3E6EBE09-97AF-4214-AFAF-33C017FCEE62}">
      <dgm:prSet phldrT="[Text]"/>
      <dgm:spPr/>
      <dgm:t>
        <a:bodyPr/>
        <a:lstStyle/>
        <a:p>
          <a:r>
            <a:rPr lang="en-GB" dirty="0"/>
            <a:t>Bottom-up costing model</a:t>
          </a:r>
        </a:p>
      </dgm:t>
    </dgm:pt>
    <dgm:pt modelId="{C0E4C91D-CB16-408B-AB83-A9AB1F210E7C}" type="parTrans" cxnId="{B4F273B9-F6A7-4691-B5AE-CE8428B85BA6}">
      <dgm:prSet/>
      <dgm:spPr/>
      <dgm:t>
        <a:bodyPr/>
        <a:lstStyle/>
        <a:p>
          <a:endParaRPr lang="en-GB"/>
        </a:p>
      </dgm:t>
    </dgm:pt>
    <dgm:pt modelId="{770A1962-186F-4DE5-A4E6-F3CF4A943C23}" type="sibTrans" cxnId="{B4F273B9-F6A7-4691-B5AE-CE8428B85BA6}">
      <dgm:prSet/>
      <dgm:spPr/>
      <dgm:t>
        <a:bodyPr/>
        <a:lstStyle/>
        <a:p>
          <a:endParaRPr lang="en-GB"/>
        </a:p>
      </dgm:t>
    </dgm:pt>
    <dgm:pt modelId="{E8E1DB42-C5C9-4838-8A63-21127DBBF597}" type="pres">
      <dgm:prSet presAssocID="{9ACEA677-B989-4034-988D-ABFF592FE136}" presName="Name0" presStyleCnt="0">
        <dgm:presLayoutVars>
          <dgm:dir/>
          <dgm:animLvl val="lvl"/>
          <dgm:resizeHandles val="exact"/>
        </dgm:presLayoutVars>
      </dgm:prSet>
      <dgm:spPr/>
    </dgm:pt>
    <dgm:pt modelId="{7987EDB1-4EF7-4F73-856A-D42DA0FC3959}" type="pres">
      <dgm:prSet presAssocID="{4220091A-C5D2-4634-8531-73F771912F2B}" presName="composite" presStyleCnt="0"/>
      <dgm:spPr/>
    </dgm:pt>
    <dgm:pt modelId="{851D82E6-AE94-4E02-92D2-9738700D782C}" type="pres">
      <dgm:prSet presAssocID="{4220091A-C5D2-4634-8531-73F771912F2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599BEF3-A8D6-4698-8219-AE4A5353DD8B}" type="pres">
      <dgm:prSet presAssocID="{4220091A-C5D2-4634-8531-73F771912F2B}" presName="desTx" presStyleLbl="alignAccFollowNode1" presStyleIdx="0" presStyleCnt="2">
        <dgm:presLayoutVars>
          <dgm:bulletEnabled val="1"/>
        </dgm:presLayoutVars>
      </dgm:prSet>
      <dgm:spPr/>
    </dgm:pt>
    <dgm:pt modelId="{B12145EB-84C7-4C3C-85CA-D02934ACE574}" type="pres">
      <dgm:prSet presAssocID="{DCDD3C71-6A29-4406-B3F5-E6E347FB8966}" presName="space" presStyleCnt="0"/>
      <dgm:spPr/>
    </dgm:pt>
    <dgm:pt modelId="{714379C6-D424-4965-9AF9-48A8390AAB10}" type="pres">
      <dgm:prSet presAssocID="{70B7A512-C4DD-4421-AC35-CE02C87CBDC3}" presName="composite" presStyleCnt="0"/>
      <dgm:spPr/>
    </dgm:pt>
    <dgm:pt modelId="{6C2DC96F-5036-47ED-BA84-622DBC312497}" type="pres">
      <dgm:prSet presAssocID="{70B7A512-C4DD-4421-AC35-CE02C87CBDC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DC17D33-74CA-4965-8B41-86FE950DAE59}" type="pres">
      <dgm:prSet presAssocID="{70B7A512-C4DD-4421-AC35-CE02C87CBDC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25EC016-D89B-4A68-A5B0-8E9026A889D0}" srcId="{4220091A-C5D2-4634-8531-73F771912F2B}" destId="{1BEB5BDC-D116-416F-9847-FED6586413F2}" srcOrd="2" destOrd="0" parTransId="{15A2C6CA-77A7-4C4D-B809-CC1427E7DFD2}" sibTransId="{D997D1D3-23AE-404B-B48F-EB4F27B2B3E6}"/>
    <dgm:cxn modelId="{3D443422-32D0-4D68-B900-93519BEE7701}" type="presOf" srcId="{70B7A512-C4DD-4421-AC35-CE02C87CBDC3}" destId="{6C2DC96F-5036-47ED-BA84-622DBC312497}" srcOrd="0" destOrd="0" presId="urn:microsoft.com/office/officeart/2005/8/layout/hList1"/>
    <dgm:cxn modelId="{D4D29F2A-1978-4CFC-A4FF-B0813B2ADB4C}" srcId="{70B7A512-C4DD-4421-AC35-CE02C87CBDC3}" destId="{7D4EAA45-3A28-4F2F-B2F0-655C7B4037E3}" srcOrd="1" destOrd="0" parTransId="{B7F236AA-D9DF-4F67-8F48-8C461364F303}" sibTransId="{E4544D40-99EB-471E-93B9-E73EF43CC1AF}"/>
    <dgm:cxn modelId="{35248436-C14C-4C27-B881-C4CDC21101F5}" type="presOf" srcId="{9ACEA677-B989-4034-988D-ABFF592FE136}" destId="{E8E1DB42-C5C9-4838-8A63-21127DBBF597}" srcOrd="0" destOrd="0" presId="urn:microsoft.com/office/officeart/2005/8/layout/hList1"/>
    <dgm:cxn modelId="{04252C48-0F62-4212-B460-1DAABB25E4ED}" type="presOf" srcId="{1BEB5BDC-D116-416F-9847-FED6586413F2}" destId="{9599BEF3-A8D6-4698-8219-AE4A5353DD8B}" srcOrd="0" destOrd="2" presId="urn:microsoft.com/office/officeart/2005/8/layout/hList1"/>
    <dgm:cxn modelId="{99BA3969-EC74-438D-9E3C-202DC5AB752D}" type="presOf" srcId="{3E6EBE09-97AF-4214-AFAF-33C017FCEE62}" destId="{9599BEF3-A8D6-4698-8219-AE4A5353DD8B}" srcOrd="0" destOrd="1" presId="urn:microsoft.com/office/officeart/2005/8/layout/hList1"/>
    <dgm:cxn modelId="{8A031C52-C14D-4A67-BB61-AA09C336A7ED}" type="presOf" srcId="{4220091A-C5D2-4634-8531-73F771912F2B}" destId="{851D82E6-AE94-4E02-92D2-9738700D782C}" srcOrd="0" destOrd="0" presId="urn:microsoft.com/office/officeart/2005/8/layout/hList1"/>
    <dgm:cxn modelId="{E3106583-2F6E-4AEA-84CC-BEC02D3A0C3A}" type="presOf" srcId="{0A801BEA-B472-4AB4-8ACE-7E6EA8FF8434}" destId="{3DC17D33-74CA-4965-8B41-86FE950DAE59}" srcOrd="0" destOrd="0" presId="urn:microsoft.com/office/officeart/2005/8/layout/hList1"/>
    <dgm:cxn modelId="{E03A5A84-7277-4DC7-9FB6-C4B178C52CA0}" type="presOf" srcId="{7D4EAA45-3A28-4F2F-B2F0-655C7B4037E3}" destId="{3DC17D33-74CA-4965-8B41-86FE950DAE59}" srcOrd="0" destOrd="1" presId="urn:microsoft.com/office/officeart/2005/8/layout/hList1"/>
    <dgm:cxn modelId="{708F3B8D-3FD8-428C-8266-CD3D04B6991D}" srcId="{4220091A-C5D2-4634-8531-73F771912F2B}" destId="{3BD5E89E-B08E-4FC5-A9B2-F7DBE60DCE6E}" srcOrd="0" destOrd="0" parTransId="{1FC58054-66C7-4C97-A00E-28D33A1E442E}" sibTransId="{DE47AC12-4B1C-4DFE-8E3D-A5C4B077D86E}"/>
    <dgm:cxn modelId="{C96A309E-ECAC-4B57-B91E-B3D139C7A8B8}" srcId="{9ACEA677-B989-4034-988D-ABFF592FE136}" destId="{70B7A512-C4DD-4421-AC35-CE02C87CBDC3}" srcOrd="1" destOrd="0" parTransId="{3E746457-715B-4F6E-A83C-207E5EEF96E5}" sibTransId="{675B8510-09D7-42B0-8024-B3D47A8F740D}"/>
    <dgm:cxn modelId="{B4F273B9-F6A7-4691-B5AE-CE8428B85BA6}" srcId="{4220091A-C5D2-4634-8531-73F771912F2B}" destId="{3E6EBE09-97AF-4214-AFAF-33C017FCEE62}" srcOrd="1" destOrd="0" parTransId="{C0E4C91D-CB16-408B-AB83-A9AB1F210E7C}" sibTransId="{770A1962-186F-4DE5-A4E6-F3CF4A943C23}"/>
    <dgm:cxn modelId="{E37F71BF-D52F-40E9-9B23-55848DB7EE34}" type="presOf" srcId="{3BD5E89E-B08E-4FC5-A9B2-F7DBE60DCE6E}" destId="{9599BEF3-A8D6-4698-8219-AE4A5353DD8B}" srcOrd="0" destOrd="0" presId="urn:microsoft.com/office/officeart/2005/8/layout/hList1"/>
    <dgm:cxn modelId="{D6A042D7-075F-426E-A8B9-962271F22AA5}" srcId="{70B7A512-C4DD-4421-AC35-CE02C87CBDC3}" destId="{0A801BEA-B472-4AB4-8ACE-7E6EA8FF8434}" srcOrd="0" destOrd="0" parTransId="{E8BE540F-C008-41C0-979C-C28B1533DB54}" sibTransId="{DC12B508-7CC1-444D-8206-B4B1470FBDCF}"/>
    <dgm:cxn modelId="{1A4729E8-9050-4534-B18F-53820AA56977}" srcId="{9ACEA677-B989-4034-988D-ABFF592FE136}" destId="{4220091A-C5D2-4634-8531-73F771912F2B}" srcOrd="0" destOrd="0" parTransId="{9424A929-9B55-4353-8FBA-7793A7D2CEB7}" sibTransId="{DCDD3C71-6A29-4406-B3F5-E6E347FB8966}"/>
    <dgm:cxn modelId="{B9A27FF7-72F8-4125-964E-ACAEC760988A}" type="presOf" srcId="{4AB5F864-F746-48E8-91E0-7B48C07CF2EB}" destId="{3DC17D33-74CA-4965-8B41-86FE950DAE59}" srcOrd="0" destOrd="2" presId="urn:microsoft.com/office/officeart/2005/8/layout/hList1"/>
    <dgm:cxn modelId="{70A398FD-0F16-46CF-B9F1-7D9C5543D7CD}" srcId="{70B7A512-C4DD-4421-AC35-CE02C87CBDC3}" destId="{4AB5F864-F746-48E8-91E0-7B48C07CF2EB}" srcOrd="2" destOrd="0" parTransId="{B584B4D7-5F04-43DA-BC7C-0848BC48A42C}" sibTransId="{6D368289-86F4-4402-B6B6-0DE6DB34F774}"/>
    <dgm:cxn modelId="{55B4FE2B-729D-465A-A8F6-A575B326BEA0}" type="presParOf" srcId="{E8E1DB42-C5C9-4838-8A63-21127DBBF597}" destId="{7987EDB1-4EF7-4F73-856A-D42DA0FC3959}" srcOrd="0" destOrd="0" presId="urn:microsoft.com/office/officeart/2005/8/layout/hList1"/>
    <dgm:cxn modelId="{FB17AF03-81C1-46BD-8239-6122A5A41EA7}" type="presParOf" srcId="{7987EDB1-4EF7-4F73-856A-D42DA0FC3959}" destId="{851D82E6-AE94-4E02-92D2-9738700D782C}" srcOrd="0" destOrd="0" presId="urn:microsoft.com/office/officeart/2005/8/layout/hList1"/>
    <dgm:cxn modelId="{AFDE7904-6F8B-4BE0-B94E-0476EB84F246}" type="presParOf" srcId="{7987EDB1-4EF7-4F73-856A-D42DA0FC3959}" destId="{9599BEF3-A8D6-4698-8219-AE4A5353DD8B}" srcOrd="1" destOrd="0" presId="urn:microsoft.com/office/officeart/2005/8/layout/hList1"/>
    <dgm:cxn modelId="{576E0B14-A319-4341-90CC-957578F6569F}" type="presParOf" srcId="{E8E1DB42-C5C9-4838-8A63-21127DBBF597}" destId="{B12145EB-84C7-4C3C-85CA-D02934ACE574}" srcOrd="1" destOrd="0" presId="urn:microsoft.com/office/officeart/2005/8/layout/hList1"/>
    <dgm:cxn modelId="{8A137395-BB1D-410C-8C29-896A7E88A672}" type="presParOf" srcId="{E8E1DB42-C5C9-4838-8A63-21127DBBF597}" destId="{714379C6-D424-4965-9AF9-48A8390AAB10}" srcOrd="2" destOrd="0" presId="urn:microsoft.com/office/officeart/2005/8/layout/hList1"/>
    <dgm:cxn modelId="{9DFEF420-E100-4D0A-9BA1-A91F16FFB09C}" type="presParOf" srcId="{714379C6-D424-4965-9AF9-48A8390AAB10}" destId="{6C2DC96F-5036-47ED-BA84-622DBC312497}" srcOrd="0" destOrd="0" presId="urn:microsoft.com/office/officeart/2005/8/layout/hList1"/>
    <dgm:cxn modelId="{A3EB0136-ED73-42BF-BA4F-0481F38D2B34}" type="presParOf" srcId="{714379C6-D424-4965-9AF9-48A8390AAB10}" destId="{3DC17D33-74CA-4965-8B41-86FE950DAE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F7B40-7927-4B06-8229-4D7550AAEFDE}">
      <dsp:nvSpPr>
        <dsp:cNvPr id="0" name=""/>
        <dsp:cNvSpPr/>
      </dsp:nvSpPr>
      <dsp:spPr>
        <a:xfrm>
          <a:off x="0" y="184126"/>
          <a:ext cx="7668000" cy="127171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Comparing value to previously estimated costs of permanent hearing loss caused by congenital cytomegalovirus (</a:t>
          </a:r>
          <a:r>
            <a:rPr lang="en-GB" sz="2400" b="1" kern="1200" dirty="0" err="1"/>
            <a:t>cCMV</a:t>
          </a:r>
          <a:r>
            <a:rPr lang="en-GB" sz="2400" b="1" kern="1200" dirty="0"/>
            <a:t>)</a:t>
          </a:r>
        </a:p>
      </dsp:txBody>
      <dsp:txXfrm>
        <a:off x="62080" y="246206"/>
        <a:ext cx="7543840" cy="1147556"/>
      </dsp:txXfrm>
    </dsp:sp>
    <dsp:sp modelId="{390FE2E1-BA90-4FF2-A869-93EF11E22369}">
      <dsp:nvSpPr>
        <dsp:cNvPr id="0" name=""/>
        <dsp:cNvSpPr/>
      </dsp:nvSpPr>
      <dsp:spPr>
        <a:xfrm>
          <a:off x="0" y="1462090"/>
          <a:ext cx="7668000" cy="1879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45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GB" sz="1800" kern="1200" dirty="0"/>
            <a:t>Background and CMV Action/York Health Economics Consortium Study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GB" sz="1800" kern="1200" dirty="0"/>
            <a:t>Considering uncertainty in incidence of hearing loss caused by </a:t>
          </a:r>
          <a:r>
            <a:rPr lang="en-GB" sz="1800" kern="1200" dirty="0" err="1"/>
            <a:t>cCMV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 sz="1800" kern="1200" dirty="0"/>
            <a:t>Valuing permanent hearing loss caused by </a:t>
          </a:r>
          <a:r>
            <a:rPr lang="en-GB" sz="1800" kern="1200" dirty="0" err="1"/>
            <a:t>cCMV</a:t>
          </a:r>
          <a:r>
            <a:rPr lang="en-GB" sz="1800" kern="1200" dirty="0"/>
            <a:t> for the 2020 birth cohort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 sz="1800" kern="1200" dirty="0"/>
            <a:t>Comparing value with costs of treating hearing loss caused by </a:t>
          </a:r>
          <a:r>
            <a:rPr lang="en-GB" sz="1800" kern="1200" dirty="0" err="1"/>
            <a:t>cCMV</a:t>
          </a:r>
          <a:endParaRPr lang="en-GB" sz="1800" kern="1200" dirty="0"/>
        </a:p>
      </dsp:txBody>
      <dsp:txXfrm>
        <a:off x="0" y="1462090"/>
        <a:ext cx="7668000" cy="1879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D82E6-AE94-4E02-92D2-9738700D782C}">
      <dsp:nvSpPr>
        <dsp:cNvPr id="0" name=""/>
        <dsp:cNvSpPr/>
      </dsp:nvSpPr>
      <dsp:spPr>
        <a:xfrm>
          <a:off x="40" y="102496"/>
          <a:ext cx="3903199" cy="691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Retzler</a:t>
          </a:r>
          <a:r>
            <a:rPr lang="en-GB" sz="2400" kern="1200" dirty="0"/>
            <a:t> et al. (2019)</a:t>
          </a:r>
        </a:p>
      </dsp:txBody>
      <dsp:txXfrm>
        <a:off x="40" y="102496"/>
        <a:ext cx="3903199" cy="691200"/>
      </dsp:txXfrm>
    </dsp:sp>
    <dsp:sp modelId="{9599BEF3-A8D6-4698-8219-AE4A5353DD8B}">
      <dsp:nvSpPr>
        <dsp:cNvPr id="0" name=""/>
        <dsp:cNvSpPr/>
      </dsp:nvSpPr>
      <dsp:spPr>
        <a:xfrm>
          <a:off x="40" y="793696"/>
          <a:ext cx="3903199" cy="2635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Cohort 2016: 774,849 live births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Bottom-up costing model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Average aggregate costs: </a:t>
          </a:r>
          <a:r>
            <a:rPr lang="en-GB" sz="2400" kern="120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£130 million (£15.4 million are direct clinical costs)</a:t>
          </a:r>
          <a:endParaRPr lang="en-GB" sz="2400" kern="1200" dirty="0"/>
        </a:p>
      </dsp:txBody>
      <dsp:txXfrm>
        <a:off x="40" y="793696"/>
        <a:ext cx="3903199" cy="2635200"/>
      </dsp:txXfrm>
    </dsp:sp>
    <dsp:sp modelId="{6C2DC96F-5036-47ED-BA84-622DBC312497}">
      <dsp:nvSpPr>
        <dsp:cNvPr id="0" name=""/>
        <dsp:cNvSpPr/>
      </dsp:nvSpPr>
      <dsp:spPr>
        <a:xfrm>
          <a:off x="4449687" y="102496"/>
          <a:ext cx="3903199" cy="691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Our approach</a:t>
          </a:r>
        </a:p>
      </dsp:txBody>
      <dsp:txXfrm>
        <a:off x="4449687" y="102496"/>
        <a:ext cx="3903199" cy="691200"/>
      </dsp:txXfrm>
    </dsp:sp>
    <dsp:sp modelId="{3DC17D33-74CA-4965-8B41-86FE950DAE59}">
      <dsp:nvSpPr>
        <dsp:cNvPr id="0" name=""/>
        <dsp:cNvSpPr/>
      </dsp:nvSpPr>
      <dsp:spPr>
        <a:xfrm>
          <a:off x="4449687" y="793696"/>
          <a:ext cx="3903199" cy="2635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Cohort 2020: 681,560 live births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Aggregate value from concept of Value of Life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Per-patient value considering incidence of SNHL in the UK</a:t>
          </a:r>
        </a:p>
      </dsp:txBody>
      <dsp:txXfrm>
        <a:off x="4449687" y="793696"/>
        <a:ext cx="3903199" cy="263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B5AD7-A816-4553-9A11-AFBB148B4282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769D6-AEA2-4C8B-AB61-18BA12E92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189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3C1F45-14E1-44A4-9AE0-020F0DE47F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95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59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21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5E4C6-59FA-2846-ABF8-A265D2ABD4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4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5E4C6-59FA-2846-ABF8-A265D2ABD4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40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1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6" y="1275161"/>
            <a:ext cx="6480175" cy="864394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139553"/>
            <a:ext cx="6400800" cy="76557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0825" y="4861323"/>
            <a:ext cx="2133600" cy="2821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7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0" y="-27384"/>
            <a:ext cx="9144000" cy="47667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878310"/>
            <a:ext cx="9144000" cy="255666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/>
              <a:t>NIHR LONDON IVD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35496" y="1059582"/>
            <a:ext cx="6912768" cy="743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878310"/>
            <a:ext cx="9144000" cy="255666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/>
              <a:t>NIHR LONDON IVD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ondon.ivd.nihr.ac.uk/" TargetMode="External"/><Relationship Id="rId2" Type="http://schemas.openxmlformats.org/officeDocument/2006/relationships/hyperlink" Target="mailto:m.zamora-talaya@imperial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540" y="771550"/>
            <a:ext cx="8712968" cy="2808312"/>
          </a:xfrm>
        </p:spPr>
        <p:txBody>
          <a:bodyPr>
            <a:noAutofit/>
          </a:bodyPr>
          <a:lstStyle/>
          <a:p>
            <a:pPr algn="ctr"/>
            <a:br>
              <a:rPr lang="en-GB" dirty="0"/>
            </a:br>
            <a:r>
              <a:rPr lang="en-GB" dirty="0"/>
              <a:t>A model to value hearing disability caused by congenital cytomegalovirus</a:t>
            </a:r>
            <a:br>
              <a:rPr lang="en-GB" sz="2800" dirty="0"/>
            </a:br>
            <a:br>
              <a:rPr lang="en-GB" sz="4400" dirty="0"/>
            </a:br>
            <a:r>
              <a:rPr lang="en-GB" sz="4400" dirty="0"/>
              <a:t> </a:t>
            </a:r>
            <a:br>
              <a:rPr lang="en-GB" sz="4400" dirty="0"/>
            </a:br>
            <a:br>
              <a:rPr lang="en-GB" sz="4400" dirty="0"/>
            </a:br>
            <a:endParaRPr lang="en-GB" sz="4400" dirty="0">
              <a:solidFill>
                <a:srgbClr val="0072C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3219822"/>
            <a:ext cx="70567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dirty="0"/>
              <a:t>Bernarda Zamora, Shanshan Zhou, Omar Butt, Melody Ni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iHEA Economics of Children’s Health &amp; Wellbeing SIG</a:t>
            </a:r>
          </a:p>
          <a:p>
            <a:pPr algn="ctr"/>
            <a:r>
              <a:rPr lang="en-GB" dirty="0"/>
              <a:t>Thursday 20 April 2023 </a:t>
            </a:r>
          </a:p>
          <a:p>
            <a:pPr algn="ctr"/>
            <a:endParaRPr lang="en-GB" dirty="0"/>
          </a:p>
        </p:txBody>
      </p:sp>
      <p:pic>
        <p:nvPicPr>
          <p:cNvPr id="6" name="Picture 5" descr="Imperial_1_Pantone_and_t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2" y="555223"/>
            <a:ext cx="1512168" cy="35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7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047B8-0DA6-4F05-8C76-81B19797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31827"/>
            <a:ext cx="7772400" cy="1021556"/>
          </a:xfrm>
        </p:spPr>
        <p:txBody>
          <a:bodyPr/>
          <a:lstStyle/>
          <a:p>
            <a:pPr algn="ctr"/>
            <a:r>
              <a:rPr lang="en-GB" sz="4000" dirty="0"/>
              <a:t>Valuing permanent hearing loss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13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2F06-9EA0-5318-733D-D778E50C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05979"/>
            <a:ext cx="8507288" cy="857250"/>
          </a:xfrm>
        </p:spPr>
        <p:txBody>
          <a:bodyPr/>
          <a:lstStyle/>
          <a:p>
            <a:r>
              <a:rPr lang="en-GB" sz="3600" dirty="0"/>
              <a:t>Valuing permanent hearing loss caused by </a:t>
            </a:r>
            <a:r>
              <a:rPr lang="en-GB" sz="3600" dirty="0" err="1"/>
              <a:t>cCMV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6B590-1970-B40B-A575-FF78D24D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Top-down model of value of hearing loss consistent with the prevalence of hearing loss which may be caused by </a:t>
            </a:r>
            <a:r>
              <a:rPr lang="en-GB" sz="2400" dirty="0" err="1"/>
              <a:t>cCMV</a:t>
            </a:r>
            <a:r>
              <a:rPr lang="en-GB" sz="2400" dirty="0"/>
              <a:t>, both for symptomatic and asymptomatic </a:t>
            </a:r>
            <a:r>
              <a:rPr lang="en-GB" sz="2400" dirty="0" err="1"/>
              <a:t>cCMV</a:t>
            </a:r>
            <a:r>
              <a:rPr lang="en-GB" sz="2400" dirty="0"/>
              <a:t> and during the expected lifetime of </a:t>
            </a:r>
            <a:r>
              <a:rPr lang="en-GB" sz="2400" dirty="0" err="1"/>
              <a:t>newborns</a:t>
            </a:r>
            <a:r>
              <a:rPr lang="en-GB" sz="2400" dirty="0"/>
              <a:t> in 2020. </a:t>
            </a:r>
          </a:p>
          <a:p>
            <a:r>
              <a:rPr lang="en-GB" sz="2400" dirty="0"/>
              <a:t>The value of hearing loss is measured according to the “willingness to pay” to improve health or reduce disability in the UK. </a:t>
            </a:r>
          </a:p>
          <a:p>
            <a:r>
              <a:rPr lang="en-GB" sz="2400" dirty="0"/>
              <a:t>Therefore, we provide a monetary value of the burden of hearing loss caused by </a:t>
            </a:r>
            <a:r>
              <a:rPr lang="en-GB" sz="2400" dirty="0" err="1"/>
              <a:t>cCMV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96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1597-C858-3377-7824-9CBFB287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5979"/>
            <a:ext cx="8435280" cy="857250"/>
          </a:xfrm>
        </p:spPr>
        <p:txBody>
          <a:bodyPr/>
          <a:lstStyle/>
          <a:p>
            <a:r>
              <a:rPr lang="en-GB" sz="3600" dirty="0"/>
              <a:t>Valuing permanent hearing loss caused by </a:t>
            </a:r>
            <a:r>
              <a:rPr lang="en-GB" sz="3600" dirty="0" err="1"/>
              <a:t>cCMV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66E21B-C8F5-53EB-9AAF-8BE78F9A2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880" y="1203598"/>
            <a:ext cx="5546023" cy="129614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352D01-B629-DA2E-D5BB-8F379AD65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715766"/>
            <a:ext cx="5405567" cy="1728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70D66-9966-ED15-E0F2-5E43218BC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97" y="1131590"/>
            <a:ext cx="3412901" cy="4011909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18AD353-64CE-8539-8693-C871D28FAFF0}"/>
              </a:ext>
            </a:extLst>
          </p:cNvPr>
          <p:cNvSpPr/>
          <p:nvPr/>
        </p:nvSpPr>
        <p:spPr>
          <a:xfrm>
            <a:off x="4499992" y="3363838"/>
            <a:ext cx="4210595" cy="1008112"/>
          </a:xfrm>
          <a:prstGeom prst="wedgeRect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burden of disease of hearing loss per patient is estimated to be equivalent to 2.72 years of life (95% CI: 2, 3.61 years of life). The estimation of life disability at 2.72 years obtained as the product of the disability weight (0.0307) by the life expectancy (89 years)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36156C0-E192-A1E7-4582-01310C548508}"/>
              </a:ext>
            </a:extLst>
          </p:cNvPr>
          <p:cNvSpPr/>
          <p:nvPr/>
        </p:nvSpPr>
        <p:spPr>
          <a:xfrm>
            <a:off x="4788024" y="1203598"/>
            <a:ext cx="4248472" cy="11521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average 2.37 average years of life that patients are willing to trade to change life years with moderate hearing disability for full health years according to the time trade-off elicitation study 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144534CB-1808-E79E-FCA5-B613F7EF0CBB}"/>
              </a:ext>
            </a:extLst>
          </p:cNvPr>
          <p:cNvSpPr/>
          <p:nvPr/>
        </p:nvSpPr>
        <p:spPr>
          <a:xfrm>
            <a:off x="246553" y="1635646"/>
            <a:ext cx="2885287" cy="29523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From the health sector perspective, the value of life which corresponds to the NICE £30,000 per QALY cost-effectiveness threshold has been estimated in £995,027. From a societal perspective as considered by the Department of Transport in the Green Book, the value of life is £2,064,189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29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7F76C-75D7-518E-B699-27922043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3" y="126901"/>
            <a:ext cx="8229600" cy="857250"/>
          </a:xfrm>
        </p:spPr>
        <p:txBody>
          <a:bodyPr/>
          <a:lstStyle/>
          <a:p>
            <a:r>
              <a:rPr lang="en-GB" dirty="0"/>
              <a:t>Value of SNHL caused by </a:t>
            </a:r>
            <a:r>
              <a:rPr lang="en-GB" dirty="0" err="1"/>
              <a:t>cCMV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3504A3-1039-EA84-A697-22FC945DD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016012"/>
              </p:ext>
            </p:extLst>
          </p:nvPr>
        </p:nvGraphicFramePr>
        <p:xfrm>
          <a:off x="107504" y="771550"/>
          <a:ext cx="8860047" cy="4093286"/>
        </p:xfrm>
        <a:graphic>
          <a:graphicData uri="http://schemas.openxmlformats.org/drawingml/2006/table">
            <a:tbl>
              <a:tblPr firstRow="1" firstCol="1" bandRow="1"/>
              <a:tblGrid>
                <a:gridCol w="4592230">
                  <a:extLst>
                    <a:ext uri="{9D8B030D-6E8A-4147-A177-3AD203B41FA5}">
                      <a16:colId xmlns:a16="http://schemas.microsoft.com/office/drawing/2014/main" val="1558838737"/>
                    </a:ext>
                  </a:extLst>
                </a:gridCol>
                <a:gridCol w="1471990">
                  <a:extLst>
                    <a:ext uri="{9D8B030D-6E8A-4147-A177-3AD203B41FA5}">
                      <a16:colId xmlns:a16="http://schemas.microsoft.com/office/drawing/2014/main" val="3507271134"/>
                    </a:ext>
                  </a:extLst>
                </a:gridCol>
                <a:gridCol w="1456268">
                  <a:extLst>
                    <a:ext uri="{9D8B030D-6E8A-4147-A177-3AD203B41FA5}">
                      <a16:colId xmlns:a16="http://schemas.microsoft.com/office/drawing/2014/main" val="3303996504"/>
                    </a:ext>
                  </a:extLst>
                </a:gridCol>
                <a:gridCol w="1339559">
                  <a:extLst>
                    <a:ext uri="{9D8B030D-6E8A-4147-A177-3AD203B41FA5}">
                      <a16:colId xmlns:a16="http://schemas.microsoft.com/office/drawing/2014/main" val="4109841766"/>
                    </a:ext>
                  </a:extLst>
                </a:gridCol>
              </a:tblGrid>
              <a:tr h="253243"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 case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Lower estimates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Upper estimates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274268"/>
                  </a:ext>
                </a:extLst>
              </a:tr>
              <a:tr h="223656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SNHL cases caused by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cCMV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77309"/>
                  </a:ext>
                </a:extLst>
              </a:tr>
              <a:tr h="2236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Number SNHL caused by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cCMV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986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077356"/>
                  </a:ext>
                </a:extLst>
              </a:tr>
              <a:tr h="223656">
                <a:tc>
                  <a:txBody>
                    <a:bodyPr/>
                    <a:lstStyle/>
                    <a:p>
                      <a:pPr indent="139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SNHL symptomatic cases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519315"/>
                  </a:ext>
                </a:extLst>
              </a:tr>
              <a:tr h="223656">
                <a:tc>
                  <a:txBody>
                    <a:bodyPr/>
                    <a:lstStyle/>
                    <a:p>
                      <a:pPr indent="139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SNHL asymptomatic cases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604254"/>
                  </a:ext>
                </a:extLst>
              </a:tr>
              <a:tr h="253243">
                <a:tc>
                  <a:txBody>
                    <a:bodyPr/>
                    <a:lstStyle/>
                    <a:p>
                      <a:pPr indent="139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undiagnosed cases (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cCMV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as possible cause)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072334"/>
                  </a:ext>
                </a:extLst>
              </a:tr>
              <a:tr h="223656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Burden of disease from SNHL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09746"/>
                  </a:ext>
                </a:extLst>
              </a:tr>
              <a:tr h="2236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YLD from SNHL during lifetime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060105"/>
                  </a:ext>
                </a:extLst>
              </a:tr>
              <a:tr h="2236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YLD from SNHL caused by CMV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1,740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3,563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744055"/>
                  </a:ext>
                </a:extLst>
              </a:tr>
              <a:tr h="223656">
                <a:tc>
                  <a:txBody>
                    <a:bodyPr/>
                    <a:lstStyle/>
                    <a:p>
                      <a:pPr indent="139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YLD from SNHL symptomatic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249754"/>
                  </a:ext>
                </a:extLst>
              </a:tr>
              <a:tr h="223656">
                <a:tc>
                  <a:txBody>
                    <a:bodyPr/>
                    <a:lstStyle/>
                    <a:p>
                      <a:pPr indent="139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YLD from SNHL asymptomatic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1,703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866271"/>
                  </a:ext>
                </a:extLst>
              </a:tr>
              <a:tr h="226424">
                <a:tc>
                  <a:txBody>
                    <a:bodyPr/>
                    <a:lstStyle/>
                    <a:p>
                      <a:pPr indent="139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YLD from SNHL undiagnosed (possible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cCMV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1,108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122465"/>
                  </a:ext>
                </a:extLst>
              </a:tr>
              <a:tr h="2236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equivalent lives lost to SNHL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241955"/>
                  </a:ext>
                </a:extLst>
              </a:tr>
              <a:tr h="223656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 of hearing loss caused by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cCMV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380932"/>
                  </a:ext>
                </a:extLst>
              </a:tr>
              <a:tr h="2236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Sector value of hearing loss per person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£30,506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£22,460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£40,508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667272"/>
                  </a:ext>
                </a:extLst>
              </a:tr>
              <a:tr h="2236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 value of hearing loss per person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£63,285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£46,594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£84,033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411279"/>
                  </a:ext>
                </a:extLst>
              </a:tr>
              <a:tr h="22642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Sector Value of Life Lost to Hearing Disabilities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£19,513,607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£6,692,066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£39,949,388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351454"/>
                  </a:ext>
                </a:extLst>
              </a:tr>
              <a:tr h="22642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 Value of Life Lost to Hearing Disabilities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£40,481,084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£13,882,728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£82,875,226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293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8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047B8-0DA6-4F05-8C76-81B19797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31827"/>
            <a:ext cx="7772400" cy="1021556"/>
          </a:xfrm>
        </p:spPr>
        <p:txBody>
          <a:bodyPr/>
          <a:lstStyle/>
          <a:p>
            <a:pPr algn="ctr"/>
            <a:r>
              <a:rPr lang="en-GB" sz="4000" dirty="0"/>
              <a:t>Comparing value with costs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016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2F06-9EA0-5318-733D-D778E50C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05979"/>
            <a:ext cx="8507288" cy="857250"/>
          </a:xfrm>
        </p:spPr>
        <p:txBody>
          <a:bodyPr/>
          <a:lstStyle/>
          <a:p>
            <a:br>
              <a:rPr lang="en-GB" sz="3200" dirty="0"/>
            </a:br>
            <a:r>
              <a:rPr lang="en-GB" sz="3200" dirty="0"/>
              <a:t>Comparing value with costs of treating hearing loss caused by </a:t>
            </a:r>
            <a:r>
              <a:rPr lang="en-GB" sz="3200" dirty="0" err="1"/>
              <a:t>cCMV</a:t>
            </a:r>
            <a:br>
              <a:rPr lang="en-GB" sz="36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6B590-1970-B40B-A575-FF78D24D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B71D6CD-40D1-50C4-3D43-9871973A7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3546142"/>
              </p:ext>
            </p:extLst>
          </p:nvPr>
        </p:nvGraphicFramePr>
        <p:xfrm>
          <a:off x="395536" y="1200151"/>
          <a:ext cx="8352928" cy="3531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102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9C954-3A9C-F503-4A3B-304541BB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Comparing value with costs of treating hearing loss caused by </a:t>
            </a:r>
            <a:r>
              <a:rPr lang="en-GB" sz="3600" dirty="0" err="1"/>
              <a:t>cCMV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7E32-284D-9FED-6165-E5C49E0E6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Retzler</a:t>
            </a:r>
            <a:r>
              <a:rPr lang="en-GB" sz="20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et al. (2019) estimated that SNHL cost and average of £130 million in 2016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Only 12% of these costs (mean £15.4 million) are direct clinical costs</a:t>
            </a:r>
            <a:endParaRPr lang="en-GB" sz="2000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We</a:t>
            </a:r>
            <a:r>
              <a:rPr lang="en-GB" sz="20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apply the reported incidence of permanent hearing loss in Butcher et al. (2020) (2.1 per 1000 children) and our estimates of those caused by </a:t>
            </a:r>
            <a:r>
              <a:rPr lang="en-GB" sz="20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cCMV</a:t>
            </a:r>
            <a:r>
              <a:rPr lang="en-GB" sz="20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(44.7%), the approximate patient population considered in </a:t>
            </a:r>
            <a:r>
              <a:rPr lang="en-GB" sz="20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Retzler</a:t>
            </a:r>
            <a:r>
              <a:rPr lang="en-GB" sz="20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et al. (2019) approximates 727 children. </a:t>
            </a:r>
            <a:endParaRPr lang="en-GB" sz="2000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Therefore, direct clinical costs amount £21,235 per children which is below the average value of life loss due to hearing loss we have estimated in £30,506 for the health sector.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29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0631F-B0B4-4CAF-E0EF-CE90B90E7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00151"/>
            <a:ext cx="8382000" cy="3584970"/>
          </a:xfrm>
        </p:spPr>
        <p:txBody>
          <a:bodyPr/>
          <a:lstStyle/>
          <a:p>
            <a:r>
              <a:rPr lang="en-GB" sz="1800" dirty="0"/>
              <a:t>The estimated incidence SNHL aligns with longitudinal data from children and their parents in the UK-based Millennium Cohort Study (Butcher et al., 2020). </a:t>
            </a:r>
          </a:p>
          <a:p>
            <a:pPr lvl="1"/>
            <a:r>
              <a:rPr lang="en-GB" sz="1400" dirty="0"/>
              <a:t>We can split the SNHL cases between symptomatic detected in UNHS (682 cases) and total prevalence of SNHL before 11 years (2.1x682=1,432 cases). </a:t>
            </a:r>
          </a:p>
          <a:p>
            <a:r>
              <a:rPr lang="en-GB" sz="1800" dirty="0"/>
              <a:t>We consider all uncertainties in incidence of SNHL caused by </a:t>
            </a:r>
            <a:r>
              <a:rPr lang="en-GB" sz="1800" dirty="0" err="1"/>
              <a:t>cCMV</a:t>
            </a:r>
            <a:r>
              <a:rPr lang="en-GB" sz="1800" dirty="0"/>
              <a:t>, including from undiagnosed cases:	</a:t>
            </a:r>
          </a:p>
          <a:p>
            <a:pPr lvl="1"/>
            <a:r>
              <a:rPr lang="en-GB" sz="14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Our average estimates of 640 cases caused by </a:t>
            </a:r>
            <a:r>
              <a:rPr lang="en-GB" sz="14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cCMV</a:t>
            </a:r>
            <a:r>
              <a:rPr lang="en-GB" sz="14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represents 44.7% of total 1,432 permanent hearing loss cases, of which symptomatic </a:t>
            </a:r>
            <a:r>
              <a:rPr lang="en-GB" sz="14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cCMV</a:t>
            </a:r>
            <a:r>
              <a:rPr lang="en-GB" sz="14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represents 8.4%, asymptomatic </a:t>
            </a:r>
            <a:r>
              <a:rPr lang="en-GB" sz="14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cCMV</a:t>
            </a:r>
            <a:r>
              <a:rPr lang="en-GB" sz="14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20.5%, and attribution of </a:t>
            </a:r>
            <a:r>
              <a:rPr lang="en-GB" sz="14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cCMV</a:t>
            </a:r>
            <a:r>
              <a:rPr lang="en-GB" sz="14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to undiagnosed cases represents 15.7%.</a:t>
            </a:r>
            <a:endParaRPr lang="en-GB" sz="1400" dirty="0">
              <a:ea typeface="+mn-ea"/>
              <a:cs typeface="+mn-cs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Our results show alignment of value and costs from the health sector perspective which would allow to cover all direct clinical costs from hearing disabilities at current cost-effectiveness thresholds considered by NICE and the implicit Value of Life</a:t>
            </a:r>
            <a:r>
              <a:rPr lang="en-GB" sz="16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C00FC3-FC46-54BD-1C80-4767625B2B04}"/>
              </a:ext>
            </a:extLst>
          </p:cNvPr>
          <p:cNvSpPr txBox="1">
            <a:spLocks/>
          </p:cNvSpPr>
          <p:nvPr/>
        </p:nvSpPr>
        <p:spPr bwMode="auto">
          <a:xfrm>
            <a:off x="609600" y="3583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kern="0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32625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45188B-D734-008A-7357-74CC575A9172}"/>
              </a:ext>
            </a:extLst>
          </p:cNvPr>
          <p:cNvSpPr txBox="1"/>
          <p:nvPr/>
        </p:nvSpPr>
        <p:spPr>
          <a:xfrm>
            <a:off x="1043608" y="1707654"/>
            <a:ext cx="67687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Discussion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Bernarda Zamora</a:t>
            </a:r>
          </a:p>
          <a:p>
            <a:r>
              <a:rPr lang="es-ES" sz="1800" dirty="0">
                <a:solidFill>
                  <a:srgbClr val="757B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E:</a:t>
            </a:r>
            <a:r>
              <a:rPr lang="es-ES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8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m.zamora-talaya@imperial.ac.uk</a:t>
            </a:r>
            <a:endParaRPr lang="en-GB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dirty="0">
                <a:solidFill>
                  <a:srgbClr val="757B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W: </a:t>
            </a:r>
            <a:r>
              <a:rPr lang="es-ES" sz="18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http://london.ivd.nihr.ac.uk/</a:t>
            </a:r>
            <a:endParaRPr lang="en-GB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28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2BD34-6E67-A1CE-35E2-6A550419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and Outline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CD45019D-AC55-9B0F-EF7B-CF2432A9E0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458960"/>
              </p:ext>
            </p:extLst>
          </p:nvPr>
        </p:nvGraphicFramePr>
        <p:xfrm>
          <a:off x="457200" y="1203598"/>
          <a:ext cx="7668000" cy="3531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7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047B8-0DA6-4F05-8C76-81B19797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31827"/>
            <a:ext cx="7772400" cy="1021556"/>
          </a:xfrm>
        </p:spPr>
        <p:txBody>
          <a:bodyPr/>
          <a:lstStyle/>
          <a:p>
            <a:pPr algn="ctr"/>
            <a:r>
              <a:rPr lang="en-GB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57718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39F9-F52D-6F73-ECF5-A2545F0F8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</a:t>
            </a:r>
            <a:r>
              <a:rPr lang="en-US" dirty="0" err="1"/>
              <a:t>cCMV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77C73-B1B1-5985-C99C-6D3ACB131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64" y="2652627"/>
            <a:ext cx="3445331" cy="1464980"/>
          </a:xfrm>
        </p:spPr>
        <p:txBody>
          <a:bodyPr>
            <a:normAutofit/>
          </a:bodyPr>
          <a:lstStyle/>
          <a:p>
            <a:endParaRPr lang="en-GB" sz="1350" dirty="0">
              <a:latin typeface="Calibri" panose="020F0502020204030204" pitchFamily="34" charset="0"/>
            </a:endParaRPr>
          </a:p>
          <a:p>
            <a:endParaRPr lang="en-GB" sz="13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However, more than 50% of infected </a:t>
            </a:r>
            <a:r>
              <a:rPr lang="en-GB" sz="14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newborn</a:t>
            </a:r>
            <a:r>
              <a:rPr lang="en-GB" sz="1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babies show no symptoms at birth</a:t>
            </a:r>
            <a:r>
              <a:rPr lang="en-GB" sz="1400" dirty="0">
                <a:latin typeface="+mj-lt"/>
                <a:ea typeface="Calibri" panose="020F0502020204030204" pitchFamily="34" charset="0"/>
              </a:rPr>
              <a:t>. </a:t>
            </a:r>
            <a:endParaRPr lang="en-US" sz="1400" dirty="0">
              <a:latin typeface="+mj-lt"/>
            </a:endParaRPr>
          </a:p>
        </p:txBody>
      </p:sp>
      <p:pic>
        <p:nvPicPr>
          <p:cNvPr id="5" name="Graphic 4" descr="Germ outline">
            <a:extLst>
              <a:ext uri="{FF2B5EF4-FFF2-40B4-BE49-F238E27FC236}">
                <a16:creationId xmlns:a16="http://schemas.microsoft.com/office/drawing/2014/main" id="{A16B1C16-261B-FE2F-440F-B8C47F329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015" y="1268016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123FA3-CB7A-30A0-E11B-A1921B3CA565}"/>
              </a:ext>
            </a:extLst>
          </p:cNvPr>
          <p:cNvSpPr txBox="1"/>
          <p:nvPr/>
        </p:nvSpPr>
        <p:spPr>
          <a:xfrm>
            <a:off x="1483181" y="1317632"/>
            <a:ext cx="2872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5000</a:t>
            </a:r>
            <a:r>
              <a:rPr lang="en-US" dirty="0"/>
              <a:t> </a:t>
            </a:r>
            <a:r>
              <a:rPr lang="en-US" dirty="0" err="1"/>
              <a:t>c.a</a:t>
            </a:r>
            <a:endParaRPr lang="en-US" dirty="0"/>
          </a:p>
          <a:p>
            <a:r>
              <a:rPr lang="en-US" sz="1400" dirty="0">
                <a:latin typeface="+mn-lt"/>
              </a:rPr>
              <a:t>Newborn babies </a:t>
            </a:r>
            <a:r>
              <a:rPr lang="en-GB" sz="1400" dirty="0">
                <a:latin typeface="+mn-lt"/>
                <a:ea typeface="Calibri" panose="020F0502020204030204" pitchFamily="34" charset="0"/>
              </a:rPr>
              <a:t>a year in the UK suffers from a virus called Human Cytomegalovirus (</a:t>
            </a:r>
            <a:r>
              <a:rPr lang="en-GB" sz="1400" dirty="0" err="1">
                <a:latin typeface="+mn-lt"/>
                <a:ea typeface="Calibri" panose="020F0502020204030204" pitchFamily="34" charset="0"/>
              </a:rPr>
              <a:t>cCMV</a:t>
            </a:r>
            <a:r>
              <a:rPr lang="en-GB" sz="1400" dirty="0">
                <a:latin typeface="+mn-lt"/>
                <a:ea typeface="Calibri" panose="020F0502020204030204" pitchFamily="34" charset="0"/>
              </a:rPr>
              <a:t>).</a:t>
            </a:r>
            <a:endParaRPr lang="en-US" sz="1400" dirty="0">
              <a:latin typeface="+mn-lt"/>
            </a:endParaRPr>
          </a:p>
        </p:txBody>
      </p:sp>
      <p:pic>
        <p:nvPicPr>
          <p:cNvPr id="8" name="Graphic 7" descr="Baby crawling outline">
            <a:extLst>
              <a:ext uri="{FF2B5EF4-FFF2-40B4-BE49-F238E27FC236}">
                <a16:creationId xmlns:a16="http://schemas.microsoft.com/office/drawing/2014/main" id="{62D75F4C-934C-DCCB-FFCF-7439B588B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3015" y="2349911"/>
            <a:ext cx="685800" cy="685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8C375E-21B0-F75C-E001-8305F8403907}"/>
              </a:ext>
            </a:extLst>
          </p:cNvPr>
          <p:cNvSpPr txBox="1"/>
          <p:nvPr/>
        </p:nvSpPr>
        <p:spPr>
          <a:xfrm>
            <a:off x="1483181" y="2497186"/>
            <a:ext cx="2966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is the most common cause of a condition called </a:t>
            </a:r>
            <a:r>
              <a:rPr lang="en-US" sz="1200" b="1" dirty="0"/>
              <a:t>congenital malformation</a:t>
            </a:r>
            <a:endParaRPr lang="en-US" sz="1400" b="1" dirty="0"/>
          </a:p>
        </p:txBody>
      </p:sp>
      <p:pic>
        <p:nvPicPr>
          <p:cNvPr id="11" name="Graphic 10" descr="Deaf outline">
            <a:extLst>
              <a:ext uri="{FF2B5EF4-FFF2-40B4-BE49-F238E27FC236}">
                <a16:creationId xmlns:a16="http://schemas.microsoft.com/office/drawing/2014/main" id="{51B7D733-FAA9-FCA5-AA3C-ACFB94892B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6878" y="3431807"/>
            <a:ext cx="685800" cy="685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16CA7F-10B8-3183-EB8D-F7B7E51E61D2}"/>
              </a:ext>
            </a:extLst>
          </p:cNvPr>
          <p:cNvSpPr txBox="1"/>
          <p:nvPr/>
        </p:nvSpPr>
        <p:spPr>
          <a:xfrm>
            <a:off x="1483180" y="3428458"/>
            <a:ext cx="21118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n-lt"/>
                <a:ea typeface="Calibri" panose="020F0502020204030204" pitchFamily="34" charset="0"/>
              </a:rPr>
              <a:t>It can result in problems such as </a:t>
            </a:r>
            <a:r>
              <a:rPr lang="en-GB" sz="1400" b="1" dirty="0">
                <a:latin typeface="+mn-lt"/>
                <a:ea typeface="Calibri" panose="020F0502020204030204" pitchFamily="34" charset="0"/>
              </a:rPr>
              <a:t>hearing loss</a:t>
            </a:r>
            <a:r>
              <a:rPr lang="en-GB" sz="1400" dirty="0">
                <a:latin typeface="+mn-lt"/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14" name="Graphic 13" descr="Medicine outline">
            <a:extLst>
              <a:ext uri="{FF2B5EF4-FFF2-40B4-BE49-F238E27FC236}">
                <a16:creationId xmlns:a16="http://schemas.microsoft.com/office/drawing/2014/main" id="{685A9484-87FB-D553-E903-6BC0842636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94464" y="1268016"/>
            <a:ext cx="685800" cy="685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8C44F9-2BB0-8495-81A3-A7DBC83B387E}"/>
              </a:ext>
            </a:extLst>
          </p:cNvPr>
          <p:cNvSpPr txBox="1"/>
          <p:nvPr/>
        </p:nvSpPr>
        <p:spPr>
          <a:xfrm>
            <a:off x="5220072" y="1174449"/>
            <a:ext cx="30243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n-lt"/>
                <a:ea typeface="Calibri" panose="020F0502020204030204" pitchFamily="34" charset="0"/>
              </a:rPr>
              <a:t>HCMV can be treated with </a:t>
            </a:r>
            <a:r>
              <a:rPr lang="en-GB" sz="1400" b="1" dirty="0">
                <a:latin typeface="+mn-lt"/>
                <a:ea typeface="Calibri" panose="020F0502020204030204" pitchFamily="34" charset="0"/>
              </a:rPr>
              <a:t>antiviral medication </a:t>
            </a:r>
            <a:r>
              <a:rPr lang="en-GB" sz="1400" dirty="0">
                <a:latin typeface="+mn-lt"/>
                <a:ea typeface="Calibri" panose="020F0502020204030204" pitchFamily="34" charset="0"/>
              </a:rPr>
              <a:t>and/or surgery if discovered early (4 weeks)</a:t>
            </a:r>
          </a:p>
          <a:p>
            <a:endParaRPr lang="en-GB" sz="1400" dirty="0">
              <a:latin typeface="+mn-lt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Uncertainty in effectiveness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Ongoing research on treatment before 2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2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39F9-F52D-6F73-ECF5-A2545F0F8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Permanent hearing loss - SNHL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DA08B4A-585C-59DD-1401-4C47DB8E9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7984" y="1986559"/>
            <a:ext cx="4608512" cy="315694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50D28D-3EF1-4083-FF8A-EC0B3E98A206}"/>
              </a:ext>
            </a:extLst>
          </p:cNvPr>
          <p:cNvSpPr txBox="1"/>
          <p:nvPr/>
        </p:nvSpPr>
        <p:spPr>
          <a:xfrm>
            <a:off x="107504" y="1063229"/>
            <a:ext cx="91227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b="1" dirty="0"/>
              <a:t>Prevalence of SNHL in the UK</a:t>
            </a:r>
            <a:r>
              <a:rPr lang="en-GB" dirty="0"/>
              <a:t>: </a:t>
            </a:r>
            <a:r>
              <a:rPr lang="en-GB" b="1" dirty="0"/>
              <a:t>how many can be caused by </a:t>
            </a:r>
            <a:r>
              <a:rPr lang="en-GB" b="1" dirty="0" err="1"/>
              <a:t>cCMV</a:t>
            </a:r>
            <a:r>
              <a:rPr lang="en-GB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 per 1000 children in UNHS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2.1 per 1000 children (95% CI 1.5 to 3.0) by age 11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1D1804-44C5-143B-4FC1-D95BC76A9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559"/>
            <a:ext cx="4427984" cy="315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9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41EB-AC17-3AE6-DCF0-8C9B4421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05979"/>
            <a:ext cx="8507288" cy="85725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418A62-13B8-5FB8-61C7-FC06956E1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38" y="1327310"/>
            <a:ext cx="5363908" cy="3394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C7197-5872-F568-9CE9-1A127E55C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9820"/>
            <a:ext cx="8784976" cy="853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DCEFC1-0816-D5C4-EE3F-6ED9B8B86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203598"/>
            <a:ext cx="3637092" cy="36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3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047B8-0DA6-4F05-8C76-81B19797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31827"/>
            <a:ext cx="7772400" cy="1021556"/>
          </a:xfrm>
        </p:spPr>
        <p:txBody>
          <a:bodyPr/>
          <a:lstStyle/>
          <a:p>
            <a:pPr algn="ctr"/>
            <a:r>
              <a:rPr lang="en-GB" dirty="0"/>
              <a:t>Uncertainties in incidence of SNHL caused by </a:t>
            </a:r>
            <a:r>
              <a:rPr lang="en-GB" dirty="0" err="1"/>
              <a:t>cCMV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46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A2A1-37B7-CA70-344A-300148D7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Uncertainties in incidence of SNHL caused by </a:t>
            </a:r>
            <a:r>
              <a:rPr lang="en-GB" dirty="0" err="1"/>
              <a:t>cCMV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4FB77-D860-3A14-6467-0EA79453A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the diagnostic:</a:t>
            </a:r>
          </a:p>
          <a:p>
            <a:pPr lvl="1"/>
            <a:r>
              <a:rPr lang="en-GB" dirty="0"/>
              <a:t>the burden for asymptomatic </a:t>
            </a:r>
            <a:r>
              <a:rPr lang="en-GB" dirty="0" err="1"/>
              <a:t>cCMV</a:t>
            </a:r>
            <a:r>
              <a:rPr lang="en-GB" dirty="0"/>
              <a:t> remains unknown given the difficulty of knowing retrospectively whether </a:t>
            </a:r>
            <a:r>
              <a:rPr lang="en-GB" dirty="0" err="1"/>
              <a:t>cCMV</a:t>
            </a:r>
            <a:r>
              <a:rPr lang="en-GB" dirty="0"/>
              <a:t> was present at birth or not</a:t>
            </a:r>
          </a:p>
          <a:p>
            <a:r>
              <a:rPr lang="en-GB" dirty="0"/>
              <a:t>from the treatment</a:t>
            </a:r>
          </a:p>
          <a:p>
            <a:pPr lvl="1"/>
            <a:r>
              <a:rPr lang="en-GB" dirty="0"/>
              <a:t>the efficacy of treatment to prevent SNHL is limited and it has been reported to be successful only in about 67% </a:t>
            </a:r>
            <a:r>
              <a:rPr lang="en-GB" dirty="0" err="1"/>
              <a:t>newborns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new research has proven that antiviral treatment can be effective for neonates diagnosed before 2 months (Morioka et al., 2022). </a:t>
            </a:r>
          </a:p>
        </p:txBody>
      </p:sp>
    </p:spTree>
    <p:extLst>
      <p:ext uri="{BB962C8B-B14F-4D97-AF65-F5344CB8AC3E}">
        <p14:creationId xmlns:p14="http://schemas.microsoft.com/office/powerpoint/2010/main" val="264751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C736-C550-F406-0EB3-C2F923203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34" y="123478"/>
            <a:ext cx="8229600" cy="857250"/>
          </a:xfrm>
        </p:spPr>
        <p:txBody>
          <a:bodyPr/>
          <a:lstStyle/>
          <a:p>
            <a:r>
              <a:rPr lang="en-GB" dirty="0"/>
              <a:t>Uncertainty in incidence and hearing loss burden of disease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983B84-2FA7-9F5F-AD23-BC6E80AA75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428131"/>
              </p:ext>
            </p:extLst>
          </p:nvPr>
        </p:nvGraphicFramePr>
        <p:xfrm>
          <a:off x="323528" y="1131590"/>
          <a:ext cx="7992888" cy="3115408"/>
        </p:xfrm>
        <a:graphic>
          <a:graphicData uri="http://schemas.openxmlformats.org/drawingml/2006/table">
            <a:tbl>
              <a:tblPr firstRow="1" firstCol="1" bandRow="1"/>
              <a:tblGrid>
                <a:gridCol w="3390428">
                  <a:extLst>
                    <a:ext uri="{9D8B030D-6E8A-4147-A177-3AD203B41FA5}">
                      <a16:colId xmlns:a16="http://schemas.microsoft.com/office/drawing/2014/main" val="1198066046"/>
                    </a:ext>
                  </a:extLst>
                </a:gridCol>
                <a:gridCol w="1533791">
                  <a:extLst>
                    <a:ext uri="{9D8B030D-6E8A-4147-A177-3AD203B41FA5}">
                      <a16:colId xmlns:a16="http://schemas.microsoft.com/office/drawing/2014/main" val="2759706231"/>
                    </a:ext>
                  </a:extLst>
                </a:gridCol>
                <a:gridCol w="1533791">
                  <a:extLst>
                    <a:ext uri="{9D8B030D-6E8A-4147-A177-3AD203B41FA5}">
                      <a16:colId xmlns:a16="http://schemas.microsoft.com/office/drawing/2014/main" val="3653705963"/>
                    </a:ext>
                  </a:extLst>
                </a:gridCol>
                <a:gridCol w="1534878">
                  <a:extLst>
                    <a:ext uri="{9D8B030D-6E8A-4147-A177-3AD203B41FA5}">
                      <a16:colId xmlns:a16="http://schemas.microsoft.com/office/drawing/2014/main" val="279309625"/>
                    </a:ext>
                  </a:extLst>
                </a:gridCol>
              </a:tblGrid>
              <a:tr h="385038"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 case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Lower estimates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Upper estimates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51640"/>
                  </a:ext>
                </a:extLst>
              </a:tr>
              <a:tr h="21512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cCMV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incidence [1,2]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0.33%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0.73%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630882"/>
                  </a:ext>
                </a:extLst>
              </a:tr>
              <a:tr h="21512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cCMV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number [1,2]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3,340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2,249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834213"/>
                  </a:ext>
                </a:extLst>
              </a:tr>
              <a:tr h="215125">
                <a:tc gridSpan="4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Symptomatic incidence [1,2]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97132"/>
                  </a:ext>
                </a:extLst>
              </a:tr>
              <a:tr h="215125">
                <a:tc>
                  <a:txBody>
                    <a:bodyPr/>
                    <a:lstStyle/>
                    <a:p>
                      <a:pPr indent="139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cCMV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incidence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12.7%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71318"/>
                  </a:ext>
                </a:extLst>
              </a:tr>
              <a:tr h="215125">
                <a:tc>
                  <a:txBody>
                    <a:bodyPr/>
                    <a:lstStyle/>
                    <a:p>
                      <a:pPr indent="139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SNHL incidence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32.8%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32.8%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32.8%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417365"/>
                  </a:ext>
                </a:extLst>
              </a:tr>
              <a:tr h="215125">
                <a:tc gridSpan="4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Asymptomatic incidence [1,2]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55244"/>
                  </a:ext>
                </a:extLst>
              </a:tr>
              <a:tr h="215125">
                <a:tc>
                  <a:txBody>
                    <a:bodyPr/>
                    <a:lstStyle/>
                    <a:p>
                      <a:pPr indent="139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cCMV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incidence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89.0%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87.3%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95.2%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678678"/>
                  </a:ext>
                </a:extLst>
              </a:tr>
              <a:tr h="215125">
                <a:tc>
                  <a:txBody>
                    <a:bodyPr/>
                    <a:lstStyle/>
                    <a:p>
                      <a:pPr indent="139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SNHL incidence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9.9%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9.9%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9.9%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179312"/>
                  </a:ext>
                </a:extLst>
              </a:tr>
              <a:tr h="21512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SNHL undiagnosed [3]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87835"/>
                  </a:ext>
                </a:extLst>
              </a:tr>
              <a:tr h="215125">
                <a:tc gridSpan="4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SNHL burden of disease [4]</a:t>
                      </a:r>
                      <a:endParaRPr lang="en-GB" sz="1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523358"/>
                  </a:ext>
                </a:extLst>
              </a:tr>
              <a:tr h="560055">
                <a:tc>
                  <a:txBody>
                    <a:bodyPr/>
                    <a:lstStyle/>
                    <a:p>
                      <a:pPr indent="139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Disability weight: Hearing loss </a:t>
                      </a:r>
                      <a:endParaRPr lang="en-GB" sz="1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397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YLD/Prevalence</a:t>
                      </a:r>
                      <a:endParaRPr lang="en-GB" sz="1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0.0307</a:t>
                      </a:r>
                      <a:endParaRPr lang="en-GB" sz="1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0.0226</a:t>
                      </a:r>
                      <a:endParaRPr lang="en-GB" sz="1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0.0407</a:t>
                      </a:r>
                      <a:endParaRPr lang="en-GB" sz="1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874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8087E4D-8B88-7037-DF76-DD77C9C89824}"/>
              </a:ext>
            </a:extLst>
          </p:cNvPr>
          <p:cNvSpPr txBox="1"/>
          <p:nvPr/>
        </p:nvSpPr>
        <p:spPr>
          <a:xfrm>
            <a:off x="251520" y="4227934"/>
            <a:ext cx="4586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[1] </a:t>
            </a:r>
            <a:r>
              <a:rPr lang="en-GB" sz="9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Retzler</a:t>
            </a:r>
            <a:r>
              <a:rPr lang="en-GB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et al. (2019)</a:t>
            </a:r>
            <a:endParaRPr lang="en-GB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[2] Interviews with midwives and research project team</a:t>
            </a:r>
            <a:endParaRPr lang="en-GB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[3] van </a:t>
            </a:r>
            <a:r>
              <a:rPr lang="en-GB" sz="9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Beeck</a:t>
            </a:r>
            <a:r>
              <a:rPr lang="en-GB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et al. (2019)</a:t>
            </a:r>
            <a:endParaRPr lang="en-GB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[4] James et al. (2017)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GB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94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50718474EAA341847F4F1398B5282C" ma:contentTypeVersion="0" ma:contentTypeDescription="Create a new document." ma:contentTypeScope="" ma:versionID="fe7ef508cdeef51c65110aac9aafaaf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9C77472-4A0F-4151-89FA-DEB382319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041ABEE-9C8D-4EB2-A61B-303023B912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304DA-A82C-4A7C-8375-98460F177165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8390</TotalTime>
  <Words>1282</Words>
  <Application>Microsoft Office PowerPoint</Application>
  <PresentationFormat>On-screen Show (16:9)</PresentationFormat>
  <Paragraphs>185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Default Design</vt:lpstr>
      <vt:lpstr> A model to value hearing disability caused by congenital cytomegalovirus     </vt:lpstr>
      <vt:lpstr>Aims and Outline</vt:lpstr>
      <vt:lpstr>Background</vt:lpstr>
      <vt:lpstr>What’s cCMV?</vt:lpstr>
      <vt:lpstr>Permanent hearing loss - SNHL</vt:lpstr>
      <vt:lpstr>PowerPoint Presentation</vt:lpstr>
      <vt:lpstr>Uncertainties in incidence of SNHL caused by cCMV</vt:lpstr>
      <vt:lpstr>Uncertainties in incidence of SNHL caused by cCMV</vt:lpstr>
      <vt:lpstr>Uncertainty in incidence and hearing loss burden of disease</vt:lpstr>
      <vt:lpstr>Valuing permanent hearing loss</vt:lpstr>
      <vt:lpstr>Valuing permanent hearing loss caused by cCMV</vt:lpstr>
      <vt:lpstr>Valuing permanent hearing loss caused by cCMV</vt:lpstr>
      <vt:lpstr>Value of SNHL caused by cCMV</vt:lpstr>
      <vt:lpstr>Comparing value with costs  </vt:lpstr>
      <vt:lpstr> Comparing value with costs of treating hearing loss caused by cCMV </vt:lpstr>
      <vt:lpstr>Comparing value with costs of treating hearing loss caused by cCMV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Qualitative Research  in Surgical Innovation</dc:title>
  <dc:creator>Ni, Melody Zhifang</dc:creator>
  <cp:lastModifiedBy>Bernarda Zamora</cp:lastModifiedBy>
  <cp:revision>351</cp:revision>
  <dcterms:created xsi:type="dcterms:W3CDTF">2018-12-12T21:34:07Z</dcterms:created>
  <dcterms:modified xsi:type="dcterms:W3CDTF">2023-04-18T10:16:40Z</dcterms:modified>
</cp:coreProperties>
</file>