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97" r:id="rId2"/>
    <p:sldId id="301" r:id="rId3"/>
    <p:sldId id="307" r:id="rId4"/>
    <p:sldId id="303" r:id="rId5"/>
    <p:sldId id="304" r:id="rId6"/>
    <p:sldId id="305" r:id="rId7"/>
    <p:sldId id="294" r:id="rId8"/>
    <p:sldId id="278" r:id="rId9"/>
    <p:sldId id="317" r:id="rId10"/>
    <p:sldId id="281" r:id="rId11"/>
    <p:sldId id="261" r:id="rId12"/>
    <p:sldId id="316" r:id="rId13"/>
    <p:sldId id="386" r:id="rId14"/>
    <p:sldId id="387" r:id="rId15"/>
    <p:sldId id="263" r:id="rId16"/>
    <p:sldId id="390" r:id="rId17"/>
    <p:sldId id="330" r:id="rId18"/>
    <p:sldId id="388" r:id="rId19"/>
    <p:sldId id="389" r:id="rId20"/>
    <p:sldId id="394" r:id="rId21"/>
    <p:sldId id="325" r:id="rId22"/>
    <p:sldId id="376" r:id="rId23"/>
    <p:sldId id="392" r:id="rId24"/>
    <p:sldId id="396" r:id="rId25"/>
    <p:sldId id="397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93979" autoAdjust="0"/>
  </p:normalViewPr>
  <p:slideViewPr>
    <p:cSldViewPr snapToGrid="0" snapToObjects="1">
      <p:cViewPr varScale="1">
        <p:scale>
          <a:sx n="43" d="100"/>
          <a:sy n="43" d="100"/>
        </p:scale>
        <p:origin x="558" y="3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6363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9449D-88F6-48D6-B3C4-0D078DBB081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0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9449D-88F6-48D6-B3C4-0D078DBB081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64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9449D-88F6-48D6-B3C4-0D078DBB081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34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de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6F420B-8FD7-4483-B399-76DCF695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FE83-B4F0-4E48-817E-E7FA8AAA39D1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07D8F-3BB5-4190-9D8B-7DE3A39D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FDB71-C0B7-40B3-856A-496BE235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/>
          <a:p>
            <a:fld id="{FB8916BA-538B-4D41-B543-89A9D8E18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5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B4A0-D261-4009-A596-75B223D6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763D-E879-449A-9136-2F70E255B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3C310-E1CE-4AD6-9EFF-3019D465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6E74-F168-4A89-9CB8-EBD952B8EFF0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8FAD-02C0-4CC5-A29D-0B71AD05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F00CF-0DA6-4CE1-B1FD-1C2B502D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/>
          <a:p>
            <a:fld id="{CE0DA7B6-8407-4524-AE5C-04DDF580C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7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11" indent="0" algn="ctr">
              <a:buNone/>
              <a:defRPr sz="4000"/>
            </a:lvl2pPr>
            <a:lvl3pPr marL="1828823" indent="0" algn="ctr">
              <a:buNone/>
              <a:defRPr sz="3600"/>
            </a:lvl3pPr>
            <a:lvl4pPr marL="2743234" indent="0" algn="ctr">
              <a:buNone/>
              <a:defRPr sz="3200"/>
            </a:lvl4pPr>
            <a:lvl5pPr marL="3657646" indent="0" algn="ctr">
              <a:buNone/>
              <a:defRPr sz="3200"/>
            </a:lvl5pPr>
            <a:lvl6pPr marL="4572057" indent="0" algn="ctr">
              <a:buNone/>
              <a:defRPr sz="3200"/>
            </a:lvl6pPr>
            <a:lvl7pPr marL="5486469" indent="0" algn="ctr">
              <a:buNone/>
              <a:defRPr sz="3200"/>
            </a:lvl7pPr>
            <a:lvl8pPr marL="6400880" indent="0" algn="ctr">
              <a:buNone/>
              <a:defRPr sz="3200"/>
            </a:lvl8pPr>
            <a:lvl9pPr marL="7315291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95A8-3F8B-A44F-8E21-2D1EADB6829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/>
          <a:p>
            <a:fld id="{65F91A3B-9D54-5F4B-BA7B-675A2A01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8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32A2-E412-4253-BAE6-BE80D434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E9D10-74C6-4847-9DDC-E7BCB7F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258A-3E33-415B-B213-33ACBC1668E2}" type="datetime1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A68AC-E3BF-4B1F-9AE5-F7619D81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B00AB-5E20-4DD8-9C59-A16F7AE5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/>
          <a:p>
            <a:fld id="{817C5573-1A0B-4986-A030-FDF3344DB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90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Temas de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cho (gra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ión del hech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del hecho</a:t>
            </a:r>
          </a:p>
        </p:txBody>
      </p:sp>
      <p:sp>
        <p:nvSpPr>
          <p:cNvPr id="10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11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“Frase celebre”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n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n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n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ítulo de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150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151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ítulo de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160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161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609600" indent="-609600">
              <a:defRPr sz="4800"/>
            </a:lvl1pPr>
            <a:lvl2pPr marL="1219200" indent="-609600">
              <a:defRPr sz="4800"/>
            </a:lvl2pPr>
            <a:lvl3pPr marL="1828800" indent="-609600">
              <a:defRPr sz="4800"/>
            </a:lvl3pPr>
            <a:lvl4pPr marL="2438400" indent="-609600">
              <a:defRPr sz="4800"/>
            </a:lvl4pPr>
            <a:lvl5pPr marL="3048000" indent="-609600">
              <a:defRPr sz="4800"/>
            </a:lvl5pPr>
          </a:lstStyle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diapositiva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diapositiva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350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446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542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638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734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830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926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9022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5118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alfoundation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hyperlink" Target="https://www.networkforphl.org/resources/guidance-for-framing-covid-19-messaging-using-the-moral-foundations-theory-framework/" TargetMode="Externa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2" y="3983829"/>
            <a:ext cx="10905067" cy="7226647"/>
          </a:xfrm>
        </p:spPr>
        <p:txBody>
          <a:bodyPr anchor="t" anchorCtr="0">
            <a:normAutofit/>
          </a:bodyPr>
          <a:lstStyle/>
          <a:p>
            <a:pPr algn="l"/>
            <a:r>
              <a:rPr lang="en-GB" sz="4267" dirty="0"/>
              <a:t> </a:t>
            </a:r>
            <a:endParaRPr lang="en-US" sz="4267" dirty="0">
              <a:solidFill>
                <a:schemeClr val="bg1">
                  <a:lumMod val="50000"/>
                </a:schemeClr>
              </a:solidFill>
              <a:ea typeface="Myriad Pro" charset="0"/>
              <a:cs typeface="Myriad 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371" y="956437"/>
            <a:ext cx="6965696" cy="25765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9244" y="11168575"/>
            <a:ext cx="11448083" cy="2421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72" y="12205760"/>
            <a:ext cx="11192256" cy="1836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40140" y="4631635"/>
            <a:ext cx="10219656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question of morality? Preferences for liberties, lives and livelihoods during a pandemic</a:t>
            </a:r>
          </a:p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Mandy Ryan, Luis Enrique Loria-Rebolledo, Verity Watson (HERU, Aberdeen)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Mesfin Genie, Auburn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Universitu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Ruben A. Sakowsky (Medical Ethics and History of Medicine, Gottingen)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Daniel Powell (Health Psychology, Aberdeen)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Shantini Paranjothy (Public Health Consultant, Aberdeen)</a:t>
            </a:r>
          </a:p>
          <a:p>
            <a:r>
              <a:rPr lang="en-GB" sz="4800" b="1" dirty="0"/>
              <a:t>t</a:t>
            </a:r>
            <a:endParaRPr lang="en-GB" sz="4800" dirty="0"/>
          </a:p>
        </p:txBody>
      </p:sp>
      <p:pic>
        <p:nvPicPr>
          <p:cNvPr id="8" name="Picture 2" descr="Partygate inquiry: can Boris save his skin? | The Week 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1" y="956437"/>
            <a:ext cx="12001500" cy="78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drdanmerritt.files.wordpress.com/2020/02/morals-mat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12" y="9257878"/>
            <a:ext cx="7573617" cy="321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FED3-7056-42C9-B387-94948F46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2"/>
            <a:ext cx="21031200" cy="13081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Attributes and levels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AD75F4-0FB3-4478-B3C7-F0475F2370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770440"/>
              </p:ext>
            </p:extLst>
          </p:nvPr>
        </p:nvGraphicFramePr>
        <p:xfrm>
          <a:off x="266700" y="2025558"/>
          <a:ext cx="23981113" cy="11527665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4718282">
                  <a:extLst>
                    <a:ext uri="{9D8B030D-6E8A-4147-A177-3AD203B41FA5}">
                      <a16:colId xmlns:a16="http://schemas.microsoft.com/office/drawing/2014/main" val="1754396536"/>
                    </a:ext>
                  </a:extLst>
                </a:gridCol>
                <a:gridCol w="11966525">
                  <a:extLst>
                    <a:ext uri="{9D8B030D-6E8A-4147-A177-3AD203B41FA5}">
                      <a16:colId xmlns:a16="http://schemas.microsoft.com/office/drawing/2014/main" val="3959983491"/>
                    </a:ext>
                  </a:extLst>
                </a:gridCol>
                <a:gridCol w="7296306">
                  <a:extLst>
                    <a:ext uri="{9D8B030D-6E8A-4147-A177-3AD203B41FA5}">
                      <a16:colId xmlns:a16="http://schemas.microsoft.com/office/drawing/2014/main" val="671060275"/>
                    </a:ext>
                  </a:extLst>
                </a:gridCol>
              </a:tblGrid>
              <a:tr h="809082"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Attributes</a:t>
                      </a:r>
                      <a:endParaRPr lang="en-GB" sz="3500" b="1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Descriptions </a:t>
                      </a:r>
                      <a:endParaRPr lang="en-GB" sz="3500" b="1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Levels </a:t>
                      </a:r>
                      <a:endParaRPr lang="en-GB" sz="3500" b="1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63250436"/>
                  </a:ext>
                </a:extLst>
              </a:tr>
              <a:tr h="1367709"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Type of lockdown </a:t>
                      </a:r>
                    </a:p>
                    <a:p>
                      <a:pPr algn="l"/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(Severity of restrictions)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How restrictive the lockdown (based on a colour/tier system)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  <a:r>
                        <a:rPr lang="en-GB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3600" b="1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</a:t>
                      </a:r>
                      <a:r>
                        <a:rPr lang="en-GB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3600" b="1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Amber</a:t>
                      </a:r>
                      <a:r>
                        <a:rPr lang="en-GB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3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5651734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pPr algn="l"/>
                      <a:r>
                        <a:rPr lang="en-GB" sz="3500"/>
                        <a:t>Lockdown length 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How long the lockdown is in place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3 weeks; 6 weeks ; 10 weeks; 16 weeks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683439813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Postponement of non-pandemic medical care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Whether non-pandemic medical care is postponed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GB" sz="3500" dirty="0"/>
                    </a:p>
                    <a:p>
                      <a:pPr algn="l"/>
                      <a:endParaRPr lang="en-GB" sz="35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No procedures are postponed
Some procedures are postponed
All procedures are postponed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36026712"/>
                  </a:ext>
                </a:extLst>
              </a:tr>
              <a:tr h="885865"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Number of infections  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Number of infections (expressed as a fraction of 10,000)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100; 600; 1,300; 2,000 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709537580"/>
                  </a:ext>
                </a:extLst>
              </a:tr>
              <a:tr h="1783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Excess deaths</a:t>
                      </a:r>
                      <a:endParaRPr lang="en-GB" sz="3500" b="1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Number of excess deaths (expressed as a fraction of 10,000)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1; 4; 9; 13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986795848"/>
                  </a:ext>
                </a:extLst>
              </a:tr>
              <a:tr h="1783080"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Ability to buy things 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How much of the goods that respondents are able to buy today will they be able to buy in a year’s time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100% of shopping trolley; 90% of shopping trolley; 80% of shopping trolley; 70% of  shopping trolley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264084530"/>
                  </a:ext>
                </a:extLst>
              </a:tr>
              <a:tr h="1420238"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Job losses 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How many people lose their job (expressed as a fraction of 100)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0; 4; 15; 25 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644397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26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he lockdown restrictions (severity) leve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R</a:t>
            </a:r>
            <a:r>
              <a:rPr dirty="0" err="1">
                <a:solidFill>
                  <a:srgbClr val="00B050"/>
                </a:solidFill>
              </a:rPr>
              <a:t>estrictions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9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95" name="Captura de Pantalla 2021-01-11 a la(s) 18.58.52.png" descr="Captura de Pantalla 2021-01-11 a la(s) 18.58.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14" y="3009100"/>
            <a:ext cx="15319572" cy="9648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FED3-7056-42C9-B387-94948F46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2"/>
            <a:ext cx="21031200" cy="13081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Attributes and levels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AD75F4-0FB3-4478-B3C7-F0475F2370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6700" y="2025558"/>
          <a:ext cx="23981113" cy="11527665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4718282">
                  <a:extLst>
                    <a:ext uri="{9D8B030D-6E8A-4147-A177-3AD203B41FA5}">
                      <a16:colId xmlns:a16="http://schemas.microsoft.com/office/drawing/2014/main" val="1754396536"/>
                    </a:ext>
                  </a:extLst>
                </a:gridCol>
                <a:gridCol w="11966525">
                  <a:extLst>
                    <a:ext uri="{9D8B030D-6E8A-4147-A177-3AD203B41FA5}">
                      <a16:colId xmlns:a16="http://schemas.microsoft.com/office/drawing/2014/main" val="3959983491"/>
                    </a:ext>
                  </a:extLst>
                </a:gridCol>
                <a:gridCol w="7296306">
                  <a:extLst>
                    <a:ext uri="{9D8B030D-6E8A-4147-A177-3AD203B41FA5}">
                      <a16:colId xmlns:a16="http://schemas.microsoft.com/office/drawing/2014/main" val="671060275"/>
                    </a:ext>
                  </a:extLst>
                </a:gridCol>
              </a:tblGrid>
              <a:tr h="809082"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Attributes</a:t>
                      </a:r>
                      <a:endParaRPr lang="en-GB" sz="3500" b="1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Descriptions </a:t>
                      </a:r>
                      <a:endParaRPr lang="en-GB" sz="3500" b="1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Levels </a:t>
                      </a:r>
                      <a:endParaRPr lang="en-GB" sz="3500" b="1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63250436"/>
                  </a:ext>
                </a:extLst>
              </a:tr>
              <a:tr h="1367709"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Type of lockdown </a:t>
                      </a:r>
                    </a:p>
                    <a:p>
                      <a:pPr algn="l"/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(Severity of restrictions)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How restrictive the lockdown (based on a colour/tier system)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  <a:r>
                        <a:rPr lang="en-GB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3600" b="1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</a:t>
                      </a:r>
                      <a:r>
                        <a:rPr lang="en-GB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3600" b="1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Amber</a:t>
                      </a:r>
                      <a:r>
                        <a:rPr lang="en-GB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3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5651734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pPr algn="l"/>
                      <a:r>
                        <a:rPr lang="en-GB" sz="3500"/>
                        <a:t>Lockdown length 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How long the lockdown is in place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3 weeks; 6 weeks ; 10 weeks; 16 weeks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683439813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Postponement of non-pandemic medical care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Whether non-pandemic medical care is postponed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GB" sz="3500" dirty="0"/>
                    </a:p>
                    <a:p>
                      <a:pPr algn="l"/>
                      <a:endParaRPr lang="en-GB" sz="35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No procedures are postponed
Some procedures are postponed
All procedures are postponed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36026712"/>
                  </a:ext>
                </a:extLst>
              </a:tr>
              <a:tr h="885865"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Number of infections  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Number of infections (expressed as a fraction of 10,000)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100; 600; 1,300; 2,000 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709537580"/>
                  </a:ext>
                </a:extLst>
              </a:tr>
              <a:tr h="1783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Excess deaths</a:t>
                      </a:r>
                      <a:endParaRPr lang="en-GB" sz="3500" b="1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Number of excess deaths (expressed as a fraction of 10,000)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1; 4; 9; 13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986795848"/>
                  </a:ext>
                </a:extLst>
              </a:tr>
              <a:tr h="1783080"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Ability to buy things 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How much of the goods that respondents are able to buy today will they be able to buy in a year’s time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100% of shopping trolley; 90% of shopping trolley; 80% of shopping trolley; 70% of  shopping trolley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264084530"/>
                  </a:ext>
                </a:extLst>
              </a:tr>
              <a:tr h="1420238"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Job losses 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dirty="0"/>
                        <a:t>How many people lose their job (expressed as a fraction of 100)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500" dirty="0"/>
                        <a:t>0; 4; 15; 25 </a:t>
                      </a:r>
                      <a:endParaRPr lang="en-GB" sz="3500" dirty="0">
                        <a:latin typeface="Book Antiqua" panose="0204060205030503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644397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7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B47E-4898-49A9-822E-B43F5B70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Design – choosing the choice sets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AC172-A680-472F-9849-E8DB6AB7B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3001617"/>
            <a:ext cx="21971000" cy="9502899"/>
          </a:xfrm>
        </p:spPr>
        <p:txBody>
          <a:bodyPr>
            <a:normAutofit/>
          </a:bodyPr>
          <a:lstStyle/>
          <a:p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D-efficient design </a:t>
            </a:r>
          </a:p>
          <a:p>
            <a:pPr lvl="1"/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24 choice tasks </a:t>
            </a:r>
          </a:p>
          <a:p>
            <a:pPr lvl="1"/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3 blocks </a:t>
            </a:r>
          </a:p>
          <a:p>
            <a:pPr lvl="1"/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8 tasks per respondent </a:t>
            </a:r>
          </a:p>
          <a:p>
            <a:pPr marL="914411" lvl="1" indent="0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11" lvl="1" indent="0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11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09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B47E-4898-49A9-822E-B43F5B70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079500"/>
            <a:ext cx="21971000" cy="2240170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 development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AC172-A680-472F-9849-E8DB6AB7B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3319671"/>
            <a:ext cx="21971000" cy="9184846"/>
          </a:xfrm>
        </p:spPr>
        <p:txBody>
          <a:bodyPr>
            <a:normAutofit/>
          </a:bodyPr>
          <a:lstStyle/>
          <a:p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Virtual think-aloud interviews </a:t>
            </a:r>
          </a:p>
          <a:p>
            <a:pPr lvl="1"/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Participants recruited via </a:t>
            </a:r>
            <a:r>
              <a:rPr lang="en-GB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 advertisement (n=23)</a:t>
            </a:r>
          </a:p>
          <a:p>
            <a:pPr lvl="1"/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Stakeholder Advisory Group (n=4) – four countries of the UK</a:t>
            </a:r>
          </a:p>
          <a:p>
            <a:pPr marL="914411" lvl="1" indent="0">
              <a:buNone/>
            </a:pP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11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806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he lockdown scenario task pres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Example Choice T</a:t>
            </a:r>
            <a:r>
              <a:rPr dirty="0">
                <a:solidFill>
                  <a:srgbClr val="00B050"/>
                </a:solidFill>
              </a:rPr>
              <a:t>ask </a:t>
            </a:r>
          </a:p>
        </p:txBody>
      </p:sp>
      <p:pic>
        <p:nvPicPr>
          <p:cNvPr id="202" name="Captura de Pantalla 2021-01-11 a la(s) 19.00.00.png" descr="Captura de Pantalla 2021-01-11 a la(s) 19.00.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2133600"/>
            <a:ext cx="16755717" cy="1076742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391" y="1015737"/>
            <a:ext cx="174928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i="1" dirty="0">
                <a:solidFill>
                  <a:srgbClr val="00B050"/>
                </a:solidFill>
              </a:rPr>
              <a:t>Pandemics represent a disease category that not only challenges our mortality but also forces us to consider our moral relations with others in society (Snowden, 2019). </a:t>
            </a:r>
            <a:endParaRPr lang="en-GB" sz="44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ssessment, Statistics, and Research: The Moral Foundations Questionnaire  (MFQ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295" y="4572001"/>
            <a:ext cx="9791889" cy="71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594185" y="1264007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Snowden, F. M. (2019). Epidemics and society: From the black death to the present. In </a:t>
            </a:r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</a:rPr>
              <a:t>Epidemics and Society: From the Black Death to the Present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GB" dirty="0"/>
          </a:p>
        </p:txBody>
      </p:sp>
      <p:sp>
        <p:nvSpPr>
          <p:cNvPr id="5" name="AutoShape 4" descr="What does Boris Johnson have to fear from the Partygate inquiry? | The  Indepen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Partygate inquiry: can Boris save his skin? | The Week 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71" y="3857879"/>
            <a:ext cx="12001500" cy="78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57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64DB-D611-4027-8034-D0BF2950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8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 and trade-offs – a question of morality?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B01D2-A04D-4D68-996D-633E46B84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3" y="2206487"/>
            <a:ext cx="21519136" cy="1097280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Moral Foundation Questionnaire 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www.moralfoundations.org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basic moral foundations (intuitions)</a:t>
            </a:r>
          </a:p>
          <a:p>
            <a:pPr lvl="2"/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intuitions that prevent harm and caring for others</a:t>
            </a:r>
          </a:p>
          <a:p>
            <a:pPr lvl="2"/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Fairness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intuitions involving fair practices and equality </a:t>
            </a:r>
          </a:p>
          <a:p>
            <a:pPr lvl="2"/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Loyalty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protecting the interests of one’s own group</a:t>
            </a:r>
          </a:p>
          <a:p>
            <a:pPr lvl="2"/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respect for those higher in authority</a:t>
            </a:r>
          </a:p>
          <a:p>
            <a:pPr lvl="2"/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Sanctity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a motivation to be pure, both physically and spiritually 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5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Individualising foundations </a:t>
            </a:r>
            <a:r>
              <a:rPr lang="en-GB" sz="5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–caring for others and treating them fairly  </a:t>
            </a:r>
          </a:p>
          <a:p>
            <a:pPr lvl="1"/>
            <a:r>
              <a:rPr lang="en-GB" sz="5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Binding foundations </a:t>
            </a:r>
            <a:r>
              <a:rPr lang="en-GB" sz="5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loyalty, authority, and sanctity; focuses on preserving the ingroup </a:t>
            </a:r>
            <a:endParaRPr lang="en-GB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70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urvey Implem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00B050"/>
                </a:solidFill>
              </a:rPr>
              <a:t>Survey Implementation</a:t>
            </a:r>
          </a:p>
        </p:txBody>
      </p:sp>
      <p:sp>
        <p:nvSpPr>
          <p:cNvPr id="210" name="Online survey using online panel, with quotas to ensure sample representativeness in age and sex. Survey was optimised to be completed using any device (mobile, tablet, desktop, etc.).…"/>
          <p:cNvSpPr txBox="1">
            <a:spLocks noGrp="1"/>
          </p:cNvSpPr>
          <p:nvPr>
            <p:ph type="body" idx="1"/>
          </p:nvPr>
        </p:nvSpPr>
        <p:spPr>
          <a:xfrm>
            <a:off x="844550" y="2512663"/>
            <a:ext cx="21971000" cy="94121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SzTx/>
              <a:buNone/>
            </a:pPr>
            <a:r>
              <a:rPr dirty="0"/>
              <a:t>Online survey using online panel</a:t>
            </a:r>
            <a:r>
              <a:rPr lang="en-GB" dirty="0"/>
              <a:t>; </a:t>
            </a:r>
            <a:r>
              <a:rPr dirty="0"/>
              <a:t>quotas to ensure sample representativeness in age and sex. </a:t>
            </a:r>
            <a:endParaRPr lang="en-GB" dirty="0"/>
          </a:p>
          <a:p>
            <a:pPr marL="0" indent="0">
              <a:buSzTx/>
              <a:buNone/>
            </a:pPr>
            <a:r>
              <a:rPr lang="en-GB" dirty="0"/>
              <a:t>P</a:t>
            </a:r>
            <a:r>
              <a:rPr dirty="0" err="1"/>
              <a:t>iloted</a:t>
            </a:r>
            <a:r>
              <a:rPr dirty="0"/>
              <a:t> early October using sample of </a:t>
            </a:r>
            <a:r>
              <a:rPr lang="en-GB" dirty="0"/>
              <a:t>2</a:t>
            </a:r>
            <a:r>
              <a:rPr dirty="0"/>
              <a:t>00 (</a:t>
            </a:r>
            <a:r>
              <a:rPr lang="en-GB" dirty="0"/>
              <a:t>5</a:t>
            </a:r>
            <a:r>
              <a:rPr dirty="0"/>
              <a:t>0 per nation).  </a:t>
            </a:r>
          </a:p>
          <a:p>
            <a:pPr marL="0" indent="0">
              <a:buSzTx/>
              <a:buNone/>
            </a:pPr>
            <a:r>
              <a:rPr dirty="0"/>
              <a:t>Main data collected late October to mid December (before and during England’s 2nd lockdown). </a:t>
            </a:r>
            <a:endParaRPr lang="es-ES_tradnl" dirty="0"/>
          </a:p>
          <a:p>
            <a:pPr marL="0" indent="0">
              <a:buSzTx/>
              <a:buNone/>
            </a:pPr>
            <a:endParaRPr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sz="3600" dirty="0"/>
              <a:t>	4201 respondents distributed as: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en-GB" sz="3600" dirty="0"/>
          </a:p>
          <a:p>
            <a:pPr marL="3657600" lvl="6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rgbClr val="FF0000"/>
                </a:solidFill>
              </a:rPr>
              <a:t>England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3800" dirty="0"/>
              <a:t>n=1112 		</a:t>
            </a:r>
            <a:r>
              <a:rPr lang="en-GB" sz="4400" b="1" dirty="0">
                <a:solidFill>
                  <a:srgbClr val="00B050"/>
                </a:solidFill>
              </a:rPr>
              <a:t>Northern Ireland </a:t>
            </a:r>
            <a:r>
              <a:rPr lang="en-GB" sz="3800" dirty="0"/>
              <a:t>n=848</a:t>
            </a:r>
          </a:p>
          <a:p>
            <a:pPr lvl="6">
              <a:lnSpc>
                <a:spcPct val="100000"/>
              </a:lnSpc>
              <a:spcBef>
                <a:spcPts val="0"/>
              </a:spcBef>
            </a:pPr>
            <a:endParaRPr lang="en-GB" sz="3800" dirty="0"/>
          </a:p>
          <a:p>
            <a:pPr lvl="6">
              <a:lnSpc>
                <a:spcPct val="100000"/>
              </a:lnSpc>
              <a:spcBef>
                <a:spcPts val="0"/>
              </a:spcBef>
            </a:pPr>
            <a:endParaRPr lang="en-GB" sz="3800" dirty="0"/>
          </a:p>
          <a:p>
            <a:pPr lvl="6">
              <a:lnSpc>
                <a:spcPct val="100000"/>
              </a:lnSpc>
              <a:spcBef>
                <a:spcPts val="0"/>
              </a:spcBef>
            </a:pPr>
            <a:endParaRPr lang="en-GB" sz="3800" dirty="0"/>
          </a:p>
          <a:p>
            <a:pPr marL="3657600" lvl="6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rgbClr val="0070C0"/>
                </a:solidFill>
              </a:rPr>
              <a:t>Scotland</a:t>
            </a:r>
            <a:r>
              <a:rPr lang="en-GB" sz="3800" dirty="0"/>
              <a:t> n=1143 		</a:t>
            </a:r>
            <a:r>
              <a:rPr lang="en-GB" sz="4400" b="1" dirty="0">
                <a:solidFill>
                  <a:srgbClr val="FF0000"/>
                </a:solidFill>
              </a:rPr>
              <a:t>Wales</a:t>
            </a:r>
            <a:r>
              <a:rPr lang="en-GB" sz="3800" dirty="0"/>
              <a:t> n=1098</a:t>
            </a:r>
          </a:p>
          <a:p>
            <a:pPr lvl="6">
              <a:lnSpc>
                <a:spcPct val="100000"/>
              </a:lnSpc>
              <a:spcBef>
                <a:spcPts val="0"/>
              </a:spcBef>
            </a:pPr>
            <a:endParaRPr lang="en-GB" sz="3800" dirty="0"/>
          </a:p>
          <a:p>
            <a:pPr lvl="6">
              <a:lnSpc>
                <a:spcPct val="100000"/>
              </a:lnSpc>
              <a:spcBef>
                <a:spcPts val="0"/>
              </a:spcBef>
            </a:pPr>
            <a:endParaRPr lang="en-GB" sz="3800" dirty="0"/>
          </a:p>
          <a:p>
            <a:pPr marL="0" indent="0">
              <a:buSzTx/>
              <a:buNone/>
            </a:pPr>
            <a:endParaRPr dirty="0"/>
          </a:p>
        </p:txBody>
      </p:sp>
      <p:sp>
        <p:nvSpPr>
          <p:cNvPr id="2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0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urvey Implem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ES_tradnl" dirty="0" err="1">
                <a:solidFill>
                  <a:srgbClr val="00B050"/>
                </a:solidFill>
              </a:rPr>
              <a:t>Did</a:t>
            </a:r>
            <a:r>
              <a:rPr lang="es-ES_tradnl" dirty="0">
                <a:solidFill>
                  <a:srgbClr val="00B050"/>
                </a:solidFill>
              </a:rPr>
              <a:t> </a:t>
            </a:r>
            <a:r>
              <a:rPr lang="es-ES_tradnl" dirty="0" err="1">
                <a:solidFill>
                  <a:srgbClr val="00B050"/>
                </a:solidFill>
              </a:rPr>
              <a:t>respondents</a:t>
            </a:r>
            <a:r>
              <a:rPr lang="es-ES_tradnl" dirty="0">
                <a:solidFill>
                  <a:srgbClr val="00B050"/>
                </a:solidFill>
              </a:rPr>
              <a:t> </a:t>
            </a:r>
            <a:r>
              <a:rPr lang="es-ES_tradnl" dirty="0" err="1">
                <a:solidFill>
                  <a:srgbClr val="00B050"/>
                </a:solidFill>
              </a:rPr>
              <a:t>always</a:t>
            </a:r>
            <a:r>
              <a:rPr lang="es-ES_tradnl" dirty="0">
                <a:solidFill>
                  <a:srgbClr val="00B050"/>
                </a:solidFill>
              </a:rPr>
              <a:t> </a:t>
            </a:r>
            <a:r>
              <a:rPr lang="es-ES_tradnl" dirty="0" err="1">
                <a:solidFill>
                  <a:srgbClr val="00B050"/>
                </a:solidFill>
              </a:rPr>
              <a:t>minimise</a:t>
            </a:r>
            <a:r>
              <a:rPr lang="es-ES_tradnl" dirty="0">
                <a:solidFill>
                  <a:srgbClr val="00B050"/>
                </a:solidFill>
              </a:rPr>
              <a:t> </a:t>
            </a:r>
            <a:r>
              <a:rPr lang="es-ES_tradnl" dirty="0" err="1">
                <a:solidFill>
                  <a:srgbClr val="00B050"/>
                </a:solidFill>
              </a:rPr>
              <a:t>excess</a:t>
            </a:r>
            <a:r>
              <a:rPr lang="es-ES_tradnl" dirty="0">
                <a:solidFill>
                  <a:srgbClr val="00B050"/>
                </a:solidFill>
              </a:rPr>
              <a:t> </a:t>
            </a:r>
            <a:r>
              <a:rPr lang="es-ES_tradnl" dirty="0" err="1">
                <a:solidFill>
                  <a:srgbClr val="00B050"/>
                </a:solidFill>
              </a:rPr>
              <a:t>deaths</a:t>
            </a:r>
            <a:r>
              <a:rPr lang="es-ES_tradnl" dirty="0">
                <a:solidFill>
                  <a:srgbClr val="00B050"/>
                </a:solidFill>
              </a:rPr>
              <a:t>?... No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10" name="Online survey using online panel, with quotas to ensure sample representativeness in age and sex. Survey was optimised to be completed using any device (mobile, tablet, desktop, etc.).…"/>
          <p:cNvSpPr txBox="1">
            <a:spLocks noGrp="1"/>
          </p:cNvSpPr>
          <p:nvPr>
            <p:ph type="body" idx="1"/>
          </p:nvPr>
        </p:nvSpPr>
        <p:spPr>
          <a:xfrm>
            <a:off x="658191" y="3584240"/>
            <a:ext cx="21971000" cy="94121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SzTx/>
              <a:buNone/>
            </a:pPr>
            <a:endParaRPr lang="es-ES_tradnl" dirty="0"/>
          </a:p>
          <a:p>
            <a:pPr marL="0" indent="0">
              <a:buSzTx/>
              <a:buNone/>
            </a:pPr>
            <a:endParaRPr lang="es-ES_tradnl" dirty="0"/>
          </a:p>
          <a:p>
            <a:pPr marL="0" indent="0">
              <a:buSzTx/>
              <a:buNone/>
            </a:pPr>
            <a:endParaRPr lang="es-ES_tradnl" dirty="0"/>
          </a:p>
          <a:p>
            <a:pPr marL="0" indent="0">
              <a:buSzTx/>
              <a:buNone/>
            </a:pP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SzTx/>
              <a:buNone/>
            </a:pPr>
            <a:endParaRPr lang="es-ES_tradn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SzTx/>
              <a:buNone/>
            </a:pPr>
            <a:r>
              <a:rPr lang="es-ES_tradnl" b="1" dirty="0" err="1">
                <a:solidFill>
                  <a:schemeClr val="accent5">
                    <a:lumMod val="75000"/>
                  </a:schemeClr>
                </a:solidFill>
              </a:rPr>
              <a:t>England</a:t>
            </a:r>
            <a:r>
              <a:rPr lang="es-ES_tradnl" dirty="0"/>
              <a:t>: 20.2%				</a:t>
            </a:r>
            <a:r>
              <a:rPr lang="es-ES_tradnl" b="1" dirty="0">
                <a:solidFill>
                  <a:srgbClr val="000090"/>
                </a:solidFill>
              </a:rPr>
              <a:t>Scotland</a:t>
            </a:r>
            <a:r>
              <a:rPr lang="es-ES_tradnl" dirty="0"/>
              <a:t>: 22.9%</a:t>
            </a:r>
          </a:p>
          <a:p>
            <a:pPr marL="0" indent="0">
              <a:buSzTx/>
              <a:buNone/>
            </a:pPr>
            <a:r>
              <a:rPr lang="es-ES_tradnl" b="1" dirty="0" err="1">
                <a:solidFill>
                  <a:schemeClr val="accent3">
                    <a:lumMod val="50000"/>
                  </a:schemeClr>
                </a:solidFill>
              </a:rPr>
              <a:t>Northern</a:t>
            </a:r>
            <a:r>
              <a:rPr lang="es-ES_tradnl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accent3">
                    <a:lumMod val="50000"/>
                  </a:schemeClr>
                </a:solidFill>
              </a:rPr>
              <a:t>Ireland</a:t>
            </a:r>
            <a:r>
              <a:rPr lang="es-ES_tradnl" dirty="0"/>
              <a:t>: 22.8%			</a:t>
            </a:r>
            <a:r>
              <a:rPr lang="es-ES_tradnl" b="1" dirty="0" err="1">
                <a:solidFill>
                  <a:srgbClr val="FF0000"/>
                </a:solidFill>
              </a:rPr>
              <a:t>Wales</a:t>
            </a:r>
            <a:r>
              <a:rPr lang="es-ES_tradnl" dirty="0"/>
              <a:t>: 22.5%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en-GB" sz="3800" dirty="0"/>
          </a:p>
          <a:p>
            <a:pPr lvl="6">
              <a:lnSpc>
                <a:spcPct val="100000"/>
              </a:lnSpc>
              <a:spcBef>
                <a:spcPts val="0"/>
              </a:spcBef>
            </a:pPr>
            <a:endParaRPr lang="en-GB" sz="3800" dirty="0"/>
          </a:p>
          <a:p>
            <a:pPr marL="0" indent="0">
              <a:buSzTx/>
              <a:buNone/>
            </a:pPr>
            <a:endParaRPr dirty="0"/>
          </a:p>
        </p:txBody>
      </p:sp>
      <p:sp>
        <p:nvSpPr>
          <p:cNvPr id="2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40" y="4015410"/>
            <a:ext cx="10197548" cy="46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EE543-073F-4AA0-9089-80D81068F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83" y="2087217"/>
            <a:ext cx="18606052" cy="107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1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B6F0A9-9F67-F548-C6ED-38E7026C3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" r="4114"/>
          <a:stretch/>
        </p:blipFill>
        <p:spPr>
          <a:xfrm>
            <a:off x="0" y="1407350"/>
            <a:ext cx="24384000" cy="11274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843" y="-396993"/>
            <a:ext cx="18347635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br>
              <a:rPr lang="en-GB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excess deaths required: a question of morality? </a:t>
            </a:r>
            <a:br>
              <a:rPr lang="en-GB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GB" sz="48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sym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198" y="12906146"/>
            <a:ext cx="1293944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Hybrid Choice Model estimated in willingness to save lives space </a:t>
            </a:r>
          </a:p>
        </p:txBody>
      </p:sp>
    </p:spTree>
    <p:extLst>
      <p:ext uri="{BB962C8B-B14F-4D97-AF65-F5344CB8AC3E}">
        <p14:creationId xmlns:p14="http://schemas.microsoft.com/office/powerpoint/2010/main" val="3269059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B36F-3057-432B-BE50-C3DC605E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573743"/>
            <a:ext cx="22195331" cy="2277619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excess deaths required to accept red lockdown for one week…</a:t>
            </a:r>
            <a:br>
              <a:rPr lang="en-GB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ockdown 1 is preferred. Welfare difference is 1.61 out of 10,000 or approximately 880 lives.">
            <a:extLst>
              <a:ext uri="{FF2B5EF4-FFF2-40B4-BE49-F238E27FC236}">
                <a16:creationId xmlns:a16="http://schemas.microsoft.com/office/drawing/2014/main" id="{527E8117-D1E2-47B4-9FDA-FFA1395972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698071" y="3975746"/>
            <a:ext cx="9880387" cy="882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35467" tIns="135467" rIns="135467" bIns="135467" anchor="ctr">
            <a:spAutoFit/>
          </a:bodyPr>
          <a:lstStyle/>
          <a:p>
            <a:pPr marL="0" indent="0">
              <a:buNone/>
              <a:defRPr sz="2600">
                <a:solidFill>
                  <a:srgbClr val="000000"/>
                </a:solidFill>
              </a:defRPr>
            </a:pPr>
            <a:r>
              <a:rPr lang="en-GB" sz="3733" b="1" dirty="0">
                <a:latin typeface="Arial" panose="020B0604020202020204" pitchFamily="34" charset="0"/>
                <a:cs typeface="Arial" panose="020B0604020202020204" pitchFamily="34" charset="0"/>
              </a:rPr>
              <a:t>(-2.163 - 0.168) </a:t>
            </a:r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en-GB" sz="37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10,000 = </a:t>
            </a:r>
            <a:r>
              <a:rPr lang="en-GB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15,151</a:t>
            </a:r>
            <a:endParaRPr lang="en-GB" sz="3733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orthern Ireland">
            <a:extLst>
              <a:ext uri="{FF2B5EF4-FFF2-40B4-BE49-F238E27FC236}">
                <a16:creationId xmlns:a16="http://schemas.microsoft.com/office/drawing/2014/main" id="{2E395E76-B546-4882-8AEB-E2ABC45EF29A}"/>
              </a:ext>
            </a:extLst>
          </p:cNvPr>
          <p:cNvSpPr txBox="1"/>
          <p:nvPr/>
        </p:nvSpPr>
        <p:spPr>
          <a:xfrm>
            <a:off x="-206061" y="8735911"/>
            <a:ext cx="11823168" cy="142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35467" tIns="135467" rIns="135467" bIns="135467" anchor="ctr">
            <a:spAutoFit/>
          </a:bodyPr>
          <a:lstStyle>
            <a:lvl1pPr>
              <a:defRPr sz="4400" b="1">
                <a:solidFill>
                  <a:srgbClr val="945200"/>
                </a:solidFill>
              </a:defRPr>
            </a:lvl1pPr>
          </a:lstStyle>
          <a:p>
            <a:r>
              <a:rPr lang="en-GB" sz="3733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hold positive attitude to individualising foundation …</a:t>
            </a:r>
            <a:endParaRPr sz="3733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39946-9048-4C84-AADA-6AAADD1EE603}"/>
              </a:ext>
            </a:extLst>
          </p:cNvPr>
          <p:cNvSpPr/>
          <p:nvPr/>
        </p:nvSpPr>
        <p:spPr>
          <a:xfrm>
            <a:off x="13295298" y="8357301"/>
            <a:ext cx="10685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2600">
                <a:solidFill>
                  <a:srgbClr val="000000"/>
                </a:solidFill>
              </a:defRPr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(-2.163 + </a:t>
            </a:r>
            <a:r>
              <a:rPr lang="en-GB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0.399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– 0.168 + </a:t>
            </a:r>
            <a:r>
              <a:rPr lang="en-GB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0.051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10,000 = 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 sz="2600">
                <a:solidFill>
                  <a:srgbClr val="000000"/>
                </a:solidFill>
              </a:defRPr>
            </a:pPr>
            <a:r>
              <a:rPr lang="en-GB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12,227</a:t>
            </a:r>
            <a:endParaRPr lang="en-GB" sz="4000" u="sng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CC80AA31-62B7-4E96-B95B-25FBC4AC7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99" y="3208835"/>
            <a:ext cx="5327597" cy="25822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26EDB3-3722-46D9-8F29-F3E4743E98D3}"/>
              </a:ext>
            </a:extLst>
          </p:cNvPr>
          <p:cNvSpPr/>
          <p:nvPr/>
        </p:nvSpPr>
        <p:spPr>
          <a:xfrm>
            <a:off x="-208287" y="12619087"/>
            <a:ext cx="625992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733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Pop 2019: 65M</a:t>
            </a:r>
          </a:p>
        </p:txBody>
      </p:sp>
      <p:grpSp>
        <p:nvGrpSpPr>
          <p:cNvPr id="8" name="Grupo"/>
          <p:cNvGrpSpPr/>
          <p:nvPr/>
        </p:nvGrpSpPr>
        <p:grpSpPr>
          <a:xfrm>
            <a:off x="8100430" y="2978530"/>
            <a:ext cx="4673634" cy="3042841"/>
            <a:chOff x="0" y="0"/>
            <a:chExt cx="3669678" cy="2075482"/>
          </a:xfrm>
        </p:grpSpPr>
        <p:sp>
          <p:nvSpPr>
            <p:cNvPr id="9" name="Duration: 1 week"/>
            <p:cNvSpPr txBox="1"/>
            <p:nvPr/>
          </p:nvSpPr>
          <p:spPr>
            <a:xfrm>
              <a:off x="0" y="1519126"/>
              <a:ext cx="3669679" cy="556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defRPr sz="2500" b="1"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r>
                <a:rPr dirty="0"/>
                <a:t>Duration: </a:t>
              </a:r>
              <a:r>
                <a:rPr lang="en-GB" dirty="0"/>
                <a:t>1</a:t>
              </a:r>
              <a:r>
                <a:rPr dirty="0"/>
                <a:t> week</a:t>
              </a:r>
            </a:p>
          </p:txBody>
        </p:sp>
        <p:sp>
          <p:nvSpPr>
            <p:cNvPr id="12" name="Calendario"/>
            <p:cNvSpPr/>
            <p:nvPr/>
          </p:nvSpPr>
          <p:spPr>
            <a:xfrm>
              <a:off x="1178100" y="0"/>
              <a:ext cx="1313479" cy="1448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89" y="0"/>
                  </a:moveTo>
                  <a:cubicBezTo>
                    <a:pt x="4152" y="0"/>
                    <a:pt x="4034" y="103"/>
                    <a:pt x="4034" y="233"/>
                  </a:cubicBezTo>
                  <a:lnTo>
                    <a:pt x="4034" y="1151"/>
                  </a:lnTo>
                  <a:lnTo>
                    <a:pt x="4034" y="2953"/>
                  </a:lnTo>
                  <a:lnTo>
                    <a:pt x="6428" y="2953"/>
                  </a:lnTo>
                  <a:lnTo>
                    <a:pt x="6433" y="1151"/>
                  </a:lnTo>
                  <a:lnTo>
                    <a:pt x="6433" y="233"/>
                  </a:lnTo>
                  <a:cubicBezTo>
                    <a:pt x="6433" y="109"/>
                    <a:pt x="6321" y="0"/>
                    <a:pt x="6178" y="0"/>
                  </a:cubicBezTo>
                  <a:lnTo>
                    <a:pt x="4289" y="0"/>
                  </a:lnTo>
                  <a:close/>
                  <a:moveTo>
                    <a:pt x="15422" y="0"/>
                  </a:moveTo>
                  <a:cubicBezTo>
                    <a:pt x="15279" y="0"/>
                    <a:pt x="15167" y="109"/>
                    <a:pt x="15167" y="233"/>
                  </a:cubicBezTo>
                  <a:lnTo>
                    <a:pt x="15167" y="1151"/>
                  </a:lnTo>
                  <a:lnTo>
                    <a:pt x="15172" y="2953"/>
                  </a:lnTo>
                  <a:lnTo>
                    <a:pt x="17566" y="2953"/>
                  </a:lnTo>
                  <a:lnTo>
                    <a:pt x="17566" y="1151"/>
                  </a:lnTo>
                  <a:lnTo>
                    <a:pt x="17566" y="233"/>
                  </a:lnTo>
                  <a:cubicBezTo>
                    <a:pt x="17566" y="103"/>
                    <a:pt x="17448" y="0"/>
                    <a:pt x="17311" y="0"/>
                  </a:cubicBezTo>
                  <a:lnTo>
                    <a:pt x="15422" y="0"/>
                  </a:lnTo>
                  <a:close/>
                  <a:moveTo>
                    <a:pt x="1031" y="2150"/>
                  </a:moveTo>
                  <a:cubicBezTo>
                    <a:pt x="465" y="2150"/>
                    <a:pt x="0" y="2565"/>
                    <a:pt x="0" y="3083"/>
                  </a:cubicBezTo>
                  <a:lnTo>
                    <a:pt x="0" y="20665"/>
                  </a:lnTo>
                  <a:cubicBezTo>
                    <a:pt x="0" y="21178"/>
                    <a:pt x="459" y="21600"/>
                    <a:pt x="1031" y="21600"/>
                  </a:cubicBezTo>
                  <a:lnTo>
                    <a:pt x="20569" y="21600"/>
                  </a:lnTo>
                  <a:cubicBezTo>
                    <a:pt x="21135" y="21600"/>
                    <a:pt x="21600" y="21184"/>
                    <a:pt x="21600" y="20665"/>
                  </a:cubicBezTo>
                  <a:lnTo>
                    <a:pt x="21600" y="3083"/>
                  </a:lnTo>
                  <a:cubicBezTo>
                    <a:pt x="21600" y="2570"/>
                    <a:pt x="21135" y="2150"/>
                    <a:pt x="20569" y="2150"/>
                  </a:cubicBezTo>
                  <a:lnTo>
                    <a:pt x="18329" y="2150"/>
                  </a:lnTo>
                  <a:lnTo>
                    <a:pt x="18329" y="3088"/>
                  </a:lnTo>
                  <a:cubicBezTo>
                    <a:pt x="18329" y="3396"/>
                    <a:pt x="18049" y="3650"/>
                    <a:pt x="17710" y="3650"/>
                  </a:cubicBezTo>
                  <a:lnTo>
                    <a:pt x="15018" y="3650"/>
                  </a:lnTo>
                  <a:cubicBezTo>
                    <a:pt x="14678" y="3650"/>
                    <a:pt x="14398" y="3396"/>
                    <a:pt x="14398" y="3088"/>
                  </a:cubicBezTo>
                  <a:lnTo>
                    <a:pt x="14398" y="2150"/>
                  </a:lnTo>
                  <a:lnTo>
                    <a:pt x="7202" y="2150"/>
                  </a:lnTo>
                  <a:lnTo>
                    <a:pt x="7202" y="3088"/>
                  </a:lnTo>
                  <a:cubicBezTo>
                    <a:pt x="7202" y="3396"/>
                    <a:pt x="6922" y="3650"/>
                    <a:pt x="6582" y="3650"/>
                  </a:cubicBezTo>
                  <a:lnTo>
                    <a:pt x="3890" y="3650"/>
                  </a:lnTo>
                  <a:cubicBezTo>
                    <a:pt x="3551" y="3650"/>
                    <a:pt x="3271" y="3396"/>
                    <a:pt x="3271" y="3088"/>
                  </a:cubicBezTo>
                  <a:lnTo>
                    <a:pt x="3271" y="2150"/>
                  </a:lnTo>
                  <a:lnTo>
                    <a:pt x="1031" y="2150"/>
                  </a:lnTo>
                  <a:close/>
                  <a:moveTo>
                    <a:pt x="1508" y="6389"/>
                  </a:moveTo>
                  <a:lnTo>
                    <a:pt x="20092" y="6389"/>
                  </a:lnTo>
                  <a:lnTo>
                    <a:pt x="20092" y="19565"/>
                  </a:lnTo>
                  <a:lnTo>
                    <a:pt x="1508" y="19565"/>
                  </a:lnTo>
                  <a:lnTo>
                    <a:pt x="1508" y="6389"/>
                  </a:lnTo>
                  <a:close/>
                  <a:moveTo>
                    <a:pt x="3807" y="8451"/>
                  </a:moveTo>
                  <a:cubicBezTo>
                    <a:pt x="3777" y="8451"/>
                    <a:pt x="3747" y="8478"/>
                    <a:pt x="3747" y="8505"/>
                  </a:cubicBezTo>
                  <a:lnTo>
                    <a:pt x="3747" y="10493"/>
                  </a:lnTo>
                  <a:cubicBezTo>
                    <a:pt x="3747" y="10525"/>
                    <a:pt x="3777" y="10547"/>
                    <a:pt x="3807" y="10547"/>
                  </a:cubicBezTo>
                  <a:lnTo>
                    <a:pt x="5999" y="10547"/>
                  </a:lnTo>
                  <a:cubicBezTo>
                    <a:pt x="6029" y="10547"/>
                    <a:pt x="6059" y="10525"/>
                    <a:pt x="6059" y="10493"/>
                  </a:cubicBezTo>
                  <a:lnTo>
                    <a:pt x="6059" y="8505"/>
                  </a:lnTo>
                  <a:cubicBezTo>
                    <a:pt x="6059" y="8478"/>
                    <a:pt x="6029" y="8451"/>
                    <a:pt x="5999" y="8451"/>
                  </a:cubicBezTo>
                  <a:lnTo>
                    <a:pt x="3807" y="8451"/>
                  </a:lnTo>
                  <a:close/>
                  <a:moveTo>
                    <a:pt x="7654" y="8451"/>
                  </a:moveTo>
                  <a:cubicBezTo>
                    <a:pt x="7618" y="8451"/>
                    <a:pt x="7595" y="8478"/>
                    <a:pt x="7595" y="8505"/>
                  </a:cubicBezTo>
                  <a:lnTo>
                    <a:pt x="7595" y="10493"/>
                  </a:lnTo>
                  <a:cubicBezTo>
                    <a:pt x="7595" y="10525"/>
                    <a:pt x="7618" y="10547"/>
                    <a:pt x="7654" y="10547"/>
                  </a:cubicBezTo>
                  <a:lnTo>
                    <a:pt x="9847" y="10547"/>
                  </a:lnTo>
                  <a:cubicBezTo>
                    <a:pt x="9877" y="10547"/>
                    <a:pt x="9907" y="10525"/>
                    <a:pt x="9907" y="10493"/>
                  </a:cubicBezTo>
                  <a:lnTo>
                    <a:pt x="9907" y="8505"/>
                  </a:lnTo>
                  <a:cubicBezTo>
                    <a:pt x="9907" y="8478"/>
                    <a:pt x="9877" y="8451"/>
                    <a:pt x="9847" y="8451"/>
                  </a:cubicBezTo>
                  <a:lnTo>
                    <a:pt x="7654" y="8451"/>
                  </a:lnTo>
                  <a:close/>
                  <a:moveTo>
                    <a:pt x="11753" y="8451"/>
                  </a:moveTo>
                  <a:cubicBezTo>
                    <a:pt x="11723" y="8451"/>
                    <a:pt x="11693" y="8478"/>
                    <a:pt x="11693" y="8505"/>
                  </a:cubicBezTo>
                  <a:lnTo>
                    <a:pt x="11693" y="10493"/>
                  </a:lnTo>
                  <a:cubicBezTo>
                    <a:pt x="11693" y="10525"/>
                    <a:pt x="11723" y="10547"/>
                    <a:pt x="11753" y="10547"/>
                  </a:cubicBezTo>
                  <a:lnTo>
                    <a:pt x="13946" y="10547"/>
                  </a:lnTo>
                  <a:cubicBezTo>
                    <a:pt x="13976" y="10547"/>
                    <a:pt x="14005" y="10525"/>
                    <a:pt x="14005" y="10493"/>
                  </a:cubicBezTo>
                  <a:lnTo>
                    <a:pt x="14005" y="8505"/>
                  </a:lnTo>
                  <a:cubicBezTo>
                    <a:pt x="14005" y="8478"/>
                    <a:pt x="13976" y="8451"/>
                    <a:pt x="13946" y="8451"/>
                  </a:cubicBezTo>
                  <a:lnTo>
                    <a:pt x="11753" y="8451"/>
                  </a:lnTo>
                  <a:close/>
                  <a:moveTo>
                    <a:pt x="15601" y="8451"/>
                  </a:moveTo>
                  <a:cubicBezTo>
                    <a:pt x="15565" y="8451"/>
                    <a:pt x="15541" y="8478"/>
                    <a:pt x="15541" y="8505"/>
                  </a:cubicBezTo>
                  <a:lnTo>
                    <a:pt x="15541" y="10493"/>
                  </a:lnTo>
                  <a:cubicBezTo>
                    <a:pt x="15541" y="10525"/>
                    <a:pt x="15565" y="10547"/>
                    <a:pt x="15601" y="10547"/>
                  </a:cubicBezTo>
                  <a:lnTo>
                    <a:pt x="17793" y="10547"/>
                  </a:lnTo>
                  <a:cubicBezTo>
                    <a:pt x="17829" y="10547"/>
                    <a:pt x="17853" y="10525"/>
                    <a:pt x="17853" y="10493"/>
                  </a:cubicBezTo>
                  <a:lnTo>
                    <a:pt x="17853" y="8505"/>
                  </a:lnTo>
                  <a:cubicBezTo>
                    <a:pt x="17853" y="8478"/>
                    <a:pt x="17829" y="8451"/>
                    <a:pt x="17793" y="8451"/>
                  </a:cubicBezTo>
                  <a:lnTo>
                    <a:pt x="15601" y="8451"/>
                  </a:lnTo>
                  <a:close/>
                  <a:moveTo>
                    <a:pt x="3771" y="12086"/>
                  </a:moveTo>
                  <a:cubicBezTo>
                    <a:pt x="3736" y="12086"/>
                    <a:pt x="3712" y="12107"/>
                    <a:pt x="3712" y="12140"/>
                  </a:cubicBezTo>
                  <a:lnTo>
                    <a:pt x="3712" y="14126"/>
                  </a:lnTo>
                  <a:cubicBezTo>
                    <a:pt x="3712" y="14153"/>
                    <a:pt x="3736" y="14180"/>
                    <a:pt x="3771" y="14180"/>
                  </a:cubicBezTo>
                  <a:lnTo>
                    <a:pt x="5964" y="14180"/>
                  </a:lnTo>
                  <a:cubicBezTo>
                    <a:pt x="5994" y="14180"/>
                    <a:pt x="6024" y="14153"/>
                    <a:pt x="6024" y="14126"/>
                  </a:cubicBezTo>
                  <a:lnTo>
                    <a:pt x="6024" y="12140"/>
                  </a:lnTo>
                  <a:cubicBezTo>
                    <a:pt x="6024" y="12107"/>
                    <a:pt x="5994" y="12086"/>
                    <a:pt x="5964" y="12086"/>
                  </a:cubicBezTo>
                  <a:lnTo>
                    <a:pt x="3771" y="12086"/>
                  </a:lnTo>
                  <a:close/>
                  <a:moveTo>
                    <a:pt x="7619" y="12086"/>
                  </a:moveTo>
                  <a:cubicBezTo>
                    <a:pt x="7583" y="12086"/>
                    <a:pt x="7559" y="12107"/>
                    <a:pt x="7559" y="12140"/>
                  </a:cubicBezTo>
                  <a:lnTo>
                    <a:pt x="7559" y="14126"/>
                  </a:lnTo>
                  <a:cubicBezTo>
                    <a:pt x="7559" y="14153"/>
                    <a:pt x="7583" y="14180"/>
                    <a:pt x="7619" y="14180"/>
                  </a:cubicBezTo>
                  <a:lnTo>
                    <a:pt x="9812" y="14180"/>
                  </a:lnTo>
                  <a:cubicBezTo>
                    <a:pt x="9841" y="14180"/>
                    <a:pt x="9871" y="14153"/>
                    <a:pt x="9871" y="14126"/>
                  </a:cubicBezTo>
                  <a:lnTo>
                    <a:pt x="9871" y="12140"/>
                  </a:lnTo>
                  <a:cubicBezTo>
                    <a:pt x="9871" y="12107"/>
                    <a:pt x="9841" y="12086"/>
                    <a:pt x="9812" y="12086"/>
                  </a:cubicBezTo>
                  <a:lnTo>
                    <a:pt x="7619" y="12086"/>
                  </a:lnTo>
                  <a:close/>
                  <a:moveTo>
                    <a:pt x="11788" y="12086"/>
                  </a:moveTo>
                  <a:cubicBezTo>
                    <a:pt x="11759" y="12086"/>
                    <a:pt x="11729" y="12107"/>
                    <a:pt x="11729" y="12140"/>
                  </a:cubicBezTo>
                  <a:lnTo>
                    <a:pt x="11729" y="14126"/>
                  </a:lnTo>
                  <a:cubicBezTo>
                    <a:pt x="11729" y="14153"/>
                    <a:pt x="11759" y="14180"/>
                    <a:pt x="11788" y="14180"/>
                  </a:cubicBezTo>
                  <a:lnTo>
                    <a:pt x="13981" y="14180"/>
                  </a:lnTo>
                  <a:cubicBezTo>
                    <a:pt x="14011" y="14180"/>
                    <a:pt x="14041" y="14153"/>
                    <a:pt x="14041" y="14126"/>
                  </a:cubicBezTo>
                  <a:lnTo>
                    <a:pt x="14041" y="12140"/>
                  </a:lnTo>
                  <a:cubicBezTo>
                    <a:pt x="14041" y="12107"/>
                    <a:pt x="14011" y="12086"/>
                    <a:pt x="13981" y="12086"/>
                  </a:cubicBezTo>
                  <a:lnTo>
                    <a:pt x="11788" y="12086"/>
                  </a:lnTo>
                  <a:close/>
                  <a:moveTo>
                    <a:pt x="15636" y="12086"/>
                  </a:moveTo>
                  <a:cubicBezTo>
                    <a:pt x="15600" y="12086"/>
                    <a:pt x="15576" y="12107"/>
                    <a:pt x="15576" y="12140"/>
                  </a:cubicBezTo>
                  <a:lnTo>
                    <a:pt x="15576" y="14126"/>
                  </a:lnTo>
                  <a:cubicBezTo>
                    <a:pt x="15576" y="14153"/>
                    <a:pt x="15600" y="14180"/>
                    <a:pt x="15636" y="14180"/>
                  </a:cubicBezTo>
                  <a:lnTo>
                    <a:pt x="17829" y="14180"/>
                  </a:lnTo>
                  <a:cubicBezTo>
                    <a:pt x="17864" y="14180"/>
                    <a:pt x="17888" y="14153"/>
                    <a:pt x="17888" y="14126"/>
                  </a:cubicBezTo>
                  <a:lnTo>
                    <a:pt x="17888" y="12140"/>
                  </a:lnTo>
                  <a:cubicBezTo>
                    <a:pt x="17888" y="12107"/>
                    <a:pt x="17864" y="12086"/>
                    <a:pt x="17829" y="12086"/>
                  </a:cubicBezTo>
                  <a:lnTo>
                    <a:pt x="15636" y="12086"/>
                  </a:lnTo>
                  <a:close/>
                  <a:moveTo>
                    <a:pt x="3771" y="15866"/>
                  </a:moveTo>
                  <a:cubicBezTo>
                    <a:pt x="3736" y="15866"/>
                    <a:pt x="3712" y="15893"/>
                    <a:pt x="3712" y="15920"/>
                  </a:cubicBezTo>
                  <a:lnTo>
                    <a:pt x="3712" y="17906"/>
                  </a:lnTo>
                  <a:cubicBezTo>
                    <a:pt x="3712" y="17933"/>
                    <a:pt x="3736" y="17960"/>
                    <a:pt x="3771" y="17960"/>
                  </a:cubicBezTo>
                  <a:lnTo>
                    <a:pt x="5964" y="17960"/>
                  </a:lnTo>
                  <a:cubicBezTo>
                    <a:pt x="5994" y="17960"/>
                    <a:pt x="6024" y="17933"/>
                    <a:pt x="6024" y="17906"/>
                  </a:cubicBezTo>
                  <a:lnTo>
                    <a:pt x="6024" y="15920"/>
                  </a:lnTo>
                  <a:cubicBezTo>
                    <a:pt x="6024" y="15893"/>
                    <a:pt x="5994" y="15866"/>
                    <a:pt x="5964" y="15866"/>
                  </a:cubicBezTo>
                  <a:lnTo>
                    <a:pt x="3771" y="15866"/>
                  </a:lnTo>
                  <a:close/>
                  <a:moveTo>
                    <a:pt x="7619" y="15866"/>
                  </a:moveTo>
                  <a:cubicBezTo>
                    <a:pt x="7583" y="15866"/>
                    <a:pt x="7559" y="15893"/>
                    <a:pt x="7559" y="15920"/>
                  </a:cubicBezTo>
                  <a:lnTo>
                    <a:pt x="7559" y="17906"/>
                  </a:lnTo>
                  <a:cubicBezTo>
                    <a:pt x="7559" y="17933"/>
                    <a:pt x="7583" y="17960"/>
                    <a:pt x="7619" y="17960"/>
                  </a:cubicBezTo>
                  <a:lnTo>
                    <a:pt x="9812" y="17960"/>
                  </a:lnTo>
                  <a:cubicBezTo>
                    <a:pt x="9841" y="17960"/>
                    <a:pt x="9871" y="17933"/>
                    <a:pt x="9871" y="17906"/>
                  </a:cubicBezTo>
                  <a:lnTo>
                    <a:pt x="9871" y="15920"/>
                  </a:lnTo>
                  <a:cubicBezTo>
                    <a:pt x="9871" y="15893"/>
                    <a:pt x="9841" y="15866"/>
                    <a:pt x="9812" y="15866"/>
                  </a:cubicBezTo>
                  <a:lnTo>
                    <a:pt x="7619" y="15866"/>
                  </a:lnTo>
                  <a:close/>
                  <a:moveTo>
                    <a:pt x="11788" y="15866"/>
                  </a:moveTo>
                  <a:cubicBezTo>
                    <a:pt x="11759" y="15866"/>
                    <a:pt x="11729" y="15893"/>
                    <a:pt x="11729" y="15920"/>
                  </a:cubicBezTo>
                  <a:lnTo>
                    <a:pt x="11729" y="17906"/>
                  </a:lnTo>
                  <a:cubicBezTo>
                    <a:pt x="11729" y="17933"/>
                    <a:pt x="11759" y="17960"/>
                    <a:pt x="11788" y="17960"/>
                  </a:cubicBezTo>
                  <a:lnTo>
                    <a:pt x="13981" y="17960"/>
                  </a:lnTo>
                  <a:cubicBezTo>
                    <a:pt x="14011" y="17960"/>
                    <a:pt x="14041" y="17933"/>
                    <a:pt x="14041" y="17906"/>
                  </a:cubicBezTo>
                  <a:lnTo>
                    <a:pt x="14041" y="15920"/>
                  </a:lnTo>
                  <a:cubicBezTo>
                    <a:pt x="14041" y="15893"/>
                    <a:pt x="14011" y="15866"/>
                    <a:pt x="13981" y="15866"/>
                  </a:cubicBezTo>
                  <a:lnTo>
                    <a:pt x="11788" y="15866"/>
                  </a:lnTo>
                  <a:close/>
                  <a:moveTo>
                    <a:pt x="15636" y="15866"/>
                  </a:moveTo>
                  <a:cubicBezTo>
                    <a:pt x="15600" y="15866"/>
                    <a:pt x="15576" y="15893"/>
                    <a:pt x="15576" y="15920"/>
                  </a:cubicBezTo>
                  <a:lnTo>
                    <a:pt x="15576" y="17906"/>
                  </a:lnTo>
                  <a:cubicBezTo>
                    <a:pt x="15576" y="17933"/>
                    <a:pt x="15600" y="17960"/>
                    <a:pt x="15636" y="17960"/>
                  </a:cubicBezTo>
                  <a:lnTo>
                    <a:pt x="17829" y="17960"/>
                  </a:lnTo>
                  <a:cubicBezTo>
                    <a:pt x="17864" y="17960"/>
                    <a:pt x="17888" y="17933"/>
                    <a:pt x="17888" y="17906"/>
                  </a:cubicBezTo>
                  <a:lnTo>
                    <a:pt x="17888" y="15920"/>
                  </a:lnTo>
                  <a:cubicBezTo>
                    <a:pt x="17888" y="15893"/>
                    <a:pt x="17864" y="15866"/>
                    <a:pt x="17829" y="15866"/>
                  </a:cubicBezTo>
                  <a:lnTo>
                    <a:pt x="15636" y="1586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22F8B90-26C3-46E4-BA07-F2834200F45F}"/>
              </a:ext>
            </a:extLst>
          </p:cNvPr>
          <p:cNvSpPr txBox="1"/>
          <p:nvPr/>
        </p:nvSpPr>
        <p:spPr>
          <a:xfrm>
            <a:off x="1676398" y="10618625"/>
            <a:ext cx="875981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hold positive attitude to binding foundation…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4599D3-B2C4-4769-8985-42A9D81349C2}"/>
              </a:ext>
            </a:extLst>
          </p:cNvPr>
          <p:cNvSpPr txBox="1"/>
          <p:nvPr/>
        </p:nvSpPr>
        <p:spPr>
          <a:xfrm>
            <a:off x="13295298" y="10588740"/>
            <a:ext cx="967621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600">
                <a:solidFill>
                  <a:srgbClr val="000000"/>
                </a:solidFill>
              </a:defRPr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(- 2.163 + </a:t>
            </a:r>
            <a:r>
              <a:rPr lang="en-GB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1.338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– 0.168 -  </a:t>
            </a:r>
            <a:r>
              <a:rPr lang="en-GB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0.039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per 10,000 = </a:t>
            </a:r>
            <a:r>
              <a:rPr lang="en-GB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6,708</a:t>
            </a:r>
            <a:endParaRPr lang="en-GB" sz="4000" u="sng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93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B36F-3057-432B-BE50-C3DC605E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573743"/>
            <a:ext cx="22195331" cy="2277619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excess deaths required to accept red lockdown for one week and 10% decrease in shopping trolley…</a:t>
            </a:r>
            <a:br>
              <a:rPr lang="en-GB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ockdown 1 is preferred. Welfare difference is 1.61 out of 10,000 or approximately 880 lives.">
            <a:extLst>
              <a:ext uri="{FF2B5EF4-FFF2-40B4-BE49-F238E27FC236}">
                <a16:creationId xmlns:a16="http://schemas.microsoft.com/office/drawing/2014/main" id="{527E8117-D1E2-47B4-9FDA-FFA1395972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870501" y="5481556"/>
            <a:ext cx="9880387" cy="882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35467" tIns="135467" rIns="135467" bIns="135467" anchor="ctr">
            <a:spAutoFit/>
          </a:bodyPr>
          <a:lstStyle/>
          <a:p>
            <a:pPr marL="0" indent="0">
              <a:buNone/>
              <a:defRPr sz="2600">
                <a:solidFill>
                  <a:srgbClr val="000000"/>
                </a:solidFill>
              </a:defRPr>
            </a:pPr>
            <a:r>
              <a:rPr lang="en-GB" sz="3733" b="1" dirty="0">
                <a:latin typeface="Arial" panose="020B0604020202020204" pitchFamily="34" charset="0"/>
                <a:cs typeface="Arial" panose="020B0604020202020204" pitchFamily="34" charset="0"/>
              </a:rPr>
              <a:t>(-2.163 - 0.168 - 0.634) </a:t>
            </a:r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en-GB" sz="37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10,000  =</a:t>
            </a:r>
            <a:r>
              <a:rPr lang="en-GB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19,273</a:t>
            </a:r>
            <a:endParaRPr lang="en-GB" sz="3733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orthern Ireland">
            <a:extLst>
              <a:ext uri="{FF2B5EF4-FFF2-40B4-BE49-F238E27FC236}">
                <a16:creationId xmlns:a16="http://schemas.microsoft.com/office/drawing/2014/main" id="{2E395E76-B546-4882-8AEB-E2ABC45EF29A}"/>
              </a:ext>
            </a:extLst>
          </p:cNvPr>
          <p:cNvSpPr txBox="1"/>
          <p:nvPr/>
        </p:nvSpPr>
        <p:spPr>
          <a:xfrm>
            <a:off x="0" y="8714415"/>
            <a:ext cx="11916582" cy="142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35467" tIns="135467" rIns="135467" bIns="135467" anchor="ctr">
            <a:spAutoFit/>
          </a:bodyPr>
          <a:lstStyle>
            <a:lvl1pPr>
              <a:defRPr sz="4400" b="1">
                <a:solidFill>
                  <a:srgbClr val="945200"/>
                </a:solidFill>
              </a:defRPr>
            </a:lvl1pPr>
          </a:lstStyle>
          <a:p>
            <a:r>
              <a:rPr lang="en-GB" sz="3733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hold positive attitude to individualising foundation …</a:t>
            </a:r>
            <a:endParaRPr sz="3733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39946-9048-4C84-AADA-6AAADD1EE603}"/>
              </a:ext>
            </a:extLst>
          </p:cNvPr>
          <p:cNvSpPr/>
          <p:nvPr/>
        </p:nvSpPr>
        <p:spPr>
          <a:xfrm>
            <a:off x="13467728" y="8714415"/>
            <a:ext cx="10685931" cy="13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2600">
                <a:solidFill>
                  <a:srgbClr val="000000"/>
                </a:solidFill>
              </a:defRPr>
            </a:pPr>
            <a:r>
              <a:rPr lang="en-GB" sz="3733" b="1" dirty="0">
                <a:latin typeface="Arial" panose="020B0604020202020204" pitchFamily="34" charset="0"/>
                <a:cs typeface="Arial" panose="020B0604020202020204" pitchFamily="34" charset="0"/>
              </a:rPr>
              <a:t>(-2.163 + </a:t>
            </a:r>
            <a:r>
              <a:rPr lang="en-GB" sz="3733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0.399</a:t>
            </a:r>
            <a:r>
              <a:rPr lang="en-GB" sz="3733" b="1" dirty="0">
                <a:latin typeface="Arial" panose="020B0604020202020204" pitchFamily="34" charset="0"/>
                <a:cs typeface="Arial" panose="020B0604020202020204" pitchFamily="34" charset="0"/>
              </a:rPr>
              <a:t> – 0.168 </a:t>
            </a:r>
            <a:r>
              <a:rPr lang="en-GB" sz="3733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+ 0.051 </a:t>
            </a:r>
            <a:r>
              <a:rPr lang="en-GB" sz="3733" b="1" dirty="0">
                <a:latin typeface="Arial" panose="020B0604020202020204" pitchFamily="34" charset="0"/>
                <a:cs typeface="Arial" panose="020B0604020202020204" pitchFamily="34" charset="0"/>
              </a:rPr>
              <a:t>-0.634 + </a:t>
            </a:r>
            <a:r>
              <a:rPr lang="en-GB" sz="3733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0.105 </a:t>
            </a:r>
            <a:r>
              <a:rPr lang="en-GB" sz="3733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per 10,000  = </a:t>
            </a:r>
            <a:r>
              <a:rPr lang="en-GB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15,665</a:t>
            </a:r>
            <a:endParaRPr lang="en-GB" sz="3733" u="sng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CC80AA31-62B7-4E96-B95B-25FBC4AC7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94" y="2799366"/>
            <a:ext cx="5327597" cy="25822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26EDB3-3722-46D9-8F29-F3E4743E98D3}"/>
              </a:ext>
            </a:extLst>
          </p:cNvPr>
          <p:cNvSpPr/>
          <p:nvPr/>
        </p:nvSpPr>
        <p:spPr>
          <a:xfrm>
            <a:off x="-678992" y="12666853"/>
            <a:ext cx="768298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733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Pop 2019: 65M</a:t>
            </a:r>
          </a:p>
        </p:txBody>
      </p:sp>
      <p:grpSp>
        <p:nvGrpSpPr>
          <p:cNvPr id="8" name="Grupo"/>
          <p:cNvGrpSpPr/>
          <p:nvPr/>
        </p:nvGrpSpPr>
        <p:grpSpPr>
          <a:xfrm>
            <a:off x="7739029" y="3353494"/>
            <a:ext cx="4673634" cy="3042841"/>
            <a:chOff x="0" y="0"/>
            <a:chExt cx="3669678" cy="2075482"/>
          </a:xfrm>
        </p:grpSpPr>
        <p:sp>
          <p:nvSpPr>
            <p:cNvPr id="9" name="Duration: 1 week"/>
            <p:cNvSpPr txBox="1"/>
            <p:nvPr/>
          </p:nvSpPr>
          <p:spPr>
            <a:xfrm>
              <a:off x="0" y="1519126"/>
              <a:ext cx="3669679" cy="556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defRPr sz="2500" b="1"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r>
                <a:rPr dirty="0"/>
                <a:t>Duration: </a:t>
              </a:r>
              <a:r>
                <a:rPr lang="en-GB" dirty="0"/>
                <a:t>1</a:t>
              </a:r>
              <a:r>
                <a:rPr dirty="0"/>
                <a:t> week</a:t>
              </a:r>
            </a:p>
          </p:txBody>
        </p:sp>
        <p:sp>
          <p:nvSpPr>
            <p:cNvPr id="12" name="Calendario"/>
            <p:cNvSpPr/>
            <p:nvPr/>
          </p:nvSpPr>
          <p:spPr>
            <a:xfrm>
              <a:off x="1178100" y="0"/>
              <a:ext cx="1313479" cy="1448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89" y="0"/>
                  </a:moveTo>
                  <a:cubicBezTo>
                    <a:pt x="4152" y="0"/>
                    <a:pt x="4034" y="103"/>
                    <a:pt x="4034" y="233"/>
                  </a:cubicBezTo>
                  <a:lnTo>
                    <a:pt x="4034" y="1151"/>
                  </a:lnTo>
                  <a:lnTo>
                    <a:pt x="4034" y="2953"/>
                  </a:lnTo>
                  <a:lnTo>
                    <a:pt x="6428" y="2953"/>
                  </a:lnTo>
                  <a:lnTo>
                    <a:pt x="6433" y="1151"/>
                  </a:lnTo>
                  <a:lnTo>
                    <a:pt x="6433" y="233"/>
                  </a:lnTo>
                  <a:cubicBezTo>
                    <a:pt x="6433" y="109"/>
                    <a:pt x="6321" y="0"/>
                    <a:pt x="6178" y="0"/>
                  </a:cubicBezTo>
                  <a:lnTo>
                    <a:pt x="4289" y="0"/>
                  </a:lnTo>
                  <a:close/>
                  <a:moveTo>
                    <a:pt x="15422" y="0"/>
                  </a:moveTo>
                  <a:cubicBezTo>
                    <a:pt x="15279" y="0"/>
                    <a:pt x="15167" y="109"/>
                    <a:pt x="15167" y="233"/>
                  </a:cubicBezTo>
                  <a:lnTo>
                    <a:pt x="15167" y="1151"/>
                  </a:lnTo>
                  <a:lnTo>
                    <a:pt x="15172" y="2953"/>
                  </a:lnTo>
                  <a:lnTo>
                    <a:pt x="17566" y="2953"/>
                  </a:lnTo>
                  <a:lnTo>
                    <a:pt x="17566" y="1151"/>
                  </a:lnTo>
                  <a:lnTo>
                    <a:pt x="17566" y="233"/>
                  </a:lnTo>
                  <a:cubicBezTo>
                    <a:pt x="17566" y="103"/>
                    <a:pt x="17448" y="0"/>
                    <a:pt x="17311" y="0"/>
                  </a:cubicBezTo>
                  <a:lnTo>
                    <a:pt x="15422" y="0"/>
                  </a:lnTo>
                  <a:close/>
                  <a:moveTo>
                    <a:pt x="1031" y="2150"/>
                  </a:moveTo>
                  <a:cubicBezTo>
                    <a:pt x="465" y="2150"/>
                    <a:pt x="0" y="2565"/>
                    <a:pt x="0" y="3083"/>
                  </a:cubicBezTo>
                  <a:lnTo>
                    <a:pt x="0" y="20665"/>
                  </a:lnTo>
                  <a:cubicBezTo>
                    <a:pt x="0" y="21178"/>
                    <a:pt x="459" y="21600"/>
                    <a:pt x="1031" y="21600"/>
                  </a:cubicBezTo>
                  <a:lnTo>
                    <a:pt x="20569" y="21600"/>
                  </a:lnTo>
                  <a:cubicBezTo>
                    <a:pt x="21135" y="21600"/>
                    <a:pt x="21600" y="21184"/>
                    <a:pt x="21600" y="20665"/>
                  </a:cubicBezTo>
                  <a:lnTo>
                    <a:pt x="21600" y="3083"/>
                  </a:lnTo>
                  <a:cubicBezTo>
                    <a:pt x="21600" y="2570"/>
                    <a:pt x="21135" y="2150"/>
                    <a:pt x="20569" y="2150"/>
                  </a:cubicBezTo>
                  <a:lnTo>
                    <a:pt x="18329" y="2150"/>
                  </a:lnTo>
                  <a:lnTo>
                    <a:pt x="18329" y="3088"/>
                  </a:lnTo>
                  <a:cubicBezTo>
                    <a:pt x="18329" y="3396"/>
                    <a:pt x="18049" y="3650"/>
                    <a:pt x="17710" y="3650"/>
                  </a:cubicBezTo>
                  <a:lnTo>
                    <a:pt x="15018" y="3650"/>
                  </a:lnTo>
                  <a:cubicBezTo>
                    <a:pt x="14678" y="3650"/>
                    <a:pt x="14398" y="3396"/>
                    <a:pt x="14398" y="3088"/>
                  </a:cubicBezTo>
                  <a:lnTo>
                    <a:pt x="14398" y="2150"/>
                  </a:lnTo>
                  <a:lnTo>
                    <a:pt x="7202" y="2150"/>
                  </a:lnTo>
                  <a:lnTo>
                    <a:pt x="7202" y="3088"/>
                  </a:lnTo>
                  <a:cubicBezTo>
                    <a:pt x="7202" y="3396"/>
                    <a:pt x="6922" y="3650"/>
                    <a:pt x="6582" y="3650"/>
                  </a:cubicBezTo>
                  <a:lnTo>
                    <a:pt x="3890" y="3650"/>
                  </a:lnTo>
                  <a:cubicBezTo>
                    <a:pt x="3551" y="3650"/>
                    <a:pt x="3271" y="3396"/>
                    <a:pt x="3271" y="3088"/>
                  </a:cubicBezTo>
                  <a:lnTo>
                    <a:pt x="3271" y="2150"/>
                  </a:lnTo>
                  <a:lnTo>
                    <a:pt x="1031" y="2150"/>
                  </a:lnTo>
                  <a:close/>
                  <a:moveTo>
                    <a:pt x="1508" y="6389"/>
                  </a:moveTo>
                  <a:lnTo>
                    <a:pt x="20092" y="6389"/>
                  </a:lnTo>
                  <a:lnTo>
                    <a:pt x="20092" y="19565"/>
                  </a:lnTo>
                  <a:lnTo>
                    <a:pt x="1508" y="19565"/>
                  </a:lnTo>
                  <a:lnTo>
                    <a:pt x="1508" y="6389"/>
                  </a:lnTo>
                  <a:close/>
                  <a:moveTo>
                    <a:pt x="3807" y="8451"/>
                  </a:moveTo>
                  <a:cubicBezTo>
                    <a:pt x="3777" y="8451"/>
                    <a:pt x="3747" y="8478"/>
                    <a:pt x="3747" y="8505"/>
                  </a:cubicBezTo>
                  <a:lnTo>
                    <a:pt x="3747" y="10493"/>
                  </a:lnTo>
                  <a:cubicBezTo>
                    <a:pt x="3747" y="10525"/>
                    <a:pt x="3777" y="10547"/>
                    <a:pt x="3807" y="10547"/>
                  </a:cubicBezTo>
                  <a:lnTo>
                    <a:pt x="5999" y="10547"/>
                  </a:lnTo>
                  <a:cubicBezTo>
                    <a:pt x="6029" y="10547"/>
                    <a:pt x="6059" y="10525"/>
                    <a:pt x="6059" y="10493"/>
                  </a:cubicBezTo>
                  <a:lnTo>
                    <a:pt x="6059" y="8505"/>
                  </a:lnTo>
                  <a:cubicBezTo>
                    <a:pt x="6059" y="8478"/>
                    <a:pt x="6029" y="8451"/>
                    <a:pt x="5999" y="8451"/>
                  </a:cubicBezTo>
                  <a:lnTo>
                    <a:pt x="3807" y="8451"/>
                  </a:lnTo>
                  <a:close/>
                  <a:moveTo>
                    <a:pt x="7654" y="8451"/>
                  </a:moveTo>
                  <a:cubicBezTo>
                    <a:pt x="7618" y="8451"/>
                    <a:pt x="7595" y="8478"/>
                    <a:pt x="7595" y="8505"/>
                  </a:cubicBezTo>
                  <a:lnTo>
                    <a:pt x="7595" y="10493"/>
                  </a:lnTo>
                  <a:cubicBezTo>
                    <a:pt x="7595" y="10525"/>
                    <a:pt x="7618" y="10547"/>
                    <a:pt x="7654" y="10547"/>
                  </a:cubicBezTo>
                  <a:lnTo>
                    <a:pt x="9847" y="10547"/>
                  </a:lnTo>
                  <a:cubicBezTo>
                    <a:pt x="9877" y="10547"/>
                    <a:pt x="9907" y="10525"/>
                    <a:pt x="9907" y="10493"/>
                  </a:cubicBezTo>
                  <a:lnTo>
                    <a:pt x="9907" y="8505"/>
                  </a:lnTo>
                  <a:cubicBezTo>
                    <a:pt x="9907" y="8478"/>
                    <a:pt x="9877" y="8451"/>
                    <a:pt x="9847" y="8451"/>
                  </a:cubicBezTo>
                  <a:lnTo>
                    <a:pt x="7654" y="8451"/>
                  </a:lnTo>
                  <a:close/>
                  <a:moveTo>
                    <a:pt x="11753" y="8451"/>
                  </a:moveTo>
                  <a:cubicBezTo>
                    <a:pt x="11723" y="8451"/>
                    <a:pt x="11693" y="8478"/>
                    <a:pt x="11693" y="8505"/>
                  </a:cubicBezTo>
                  <a:lnTo>
                    <a:pt x="11693" y="10493"/>
                  </a:lnTo>
                  <a:cubicBezTo>
                    <a:pt x="11693" y="10525"/>
                    <a:pt x="11723" y="10547"/>
                    <a:pt x="11753" y="10547"/>
                  </a:cubicBezTo>
                  <a:lnTo>
                    <a:pt x="13946" y="10547"/>
                  </a:lnTo>
                  <a:cubicBezTo>
                    <a:pt x="13976" y="10547"/>
                    <a:pt x="14005" y="10525"/>
                    <a:pt x="14005" y="10493"/>
                  </a:cubicBezTo>
                  <a:lnTo>
                    <a:pt x="14005" y="8505"/>
                  </a:lnTo>
                  <a:cubicBezTo>
                    <a:pt x="14005" y="8478"/>
                    <a:pt x="13976" y="8451"/>
                    <a:pt x="13946" y="8451"/>
                  </a:cubicBezTo>
                  <a:lnTo>
                    <a:pt x="11753" y="8451"/>
                  </a:lnTo>
                  <a:close/>
                  <a:moveTo>
                    <a:pt x="15601" y="8451"/>
                  </a:moveTo>
                  <a:cubicBezTo>
                    <a:pt x="15565" y="8451"/>
                    <a:pt x="15541" y="8478"/>
                    <a:pt x="15541" y="8505"/>
                  </a:cubicBezTo>
                  <a:lnTo>
                    <a:pt x="15541" y="10493"/>
                  </a:lnTo>
                  <a:cubicBezTo>
                    <a:pt x="15541" y="10525"/>
                    <a:pt x="15565" y="10547"/>
                    <a:pt x="15601" y="10547"/>
                  </a:cubicBezTo>
                  <a:lnTo>
                    <a:pt x="17793" y="10547"/>
                  </a:lnTo>
                  <a:cubicBezTo>
                    <a:pt x="17829" y="10547"/>
                    <a:pt x="17853" y="10525"/>
                    <a:pt x="17853" y="10493"/>
                  </a:cubicBezTo>
                  <a:lnTo>
                    <a:pt x="17853" y="8505"/>
                  </a:lnTo>
                  <a:cubicBezTo>
                    <a:pt x="17853" y="8478"/>
                    <a:pt x="17829" y="8451"/>
                    <a:pt x="17793" y="8451"/>
                  </a:cubicBezTo>
                  <a:lnTo>
                    <a:pt x="15601" y="8451"/>
                  </a:lnTo>
                  <a:close/>
                  <a:moveTo>
                    <a:pt x="3771" y="12086"/>
                  </a:moveTo>
                  <a:cubicBezTo>
                    <a:pt x="3736" y="12086"/>
                    <a:pt x="3712" y="12107"/>
                    <a:pt x="3712" y="12140"/>
                  </a:cubicBezTo>
                  <a:lnTo>
                    <a:pt x="3712" y="14126"/>
                  </a:lnTo>
                  <a:cubicBezTo>
                    <a:pt x="3712" y="14153"/>
                    <a:pt x="3736" y="14180"/>
                    <a:pt x="3771" y="14180"/>
                  </a:cubicBezTo>
                  <a:lnTo>
                    <a:pt x="5964" y="14180"/>
                  </a:lnTo>
                  <a:cubicBezTo>
                    <a:pt x="5994" y="14180"/>
                    <a:pt x="6024" y="14153"/>
                    <a:pt x="6024" y="14126"/>
                  </a:cubicBezTo>
                  <a:lnTo>
                    <a:pt x="6024" y="12140"/>
                  </a:lnTo>
                  <a:cubicBezTo>
                    <a:pt x="6024" y="12107"/>
                    <a:pt x="5994" y="12086"/>
                    <a:pt x="5964" y="12086"/>
                  </a:cubicBezTo>
                  <a:lnTo>
                    <a:pt x="3771" y="12086"/>
                  </a:lnTo>
                  <a:close/>
                  <a:moveTo>
                    <a:pt x="7619" y="12086"/>
                  </a:moveTo>
                  <a:cubicBezTo>
                    <a:pt x="7583" y="12086"/>
                    <a:pt x="7559" y="12107"/>
                    <a:pt x="7559" y="12140"/>
                  </a:cubicBezTo>
                  <a:lnTo>
                    <a:pt x="7559" y="14126"/>
                  </a:lnTo>
                  <a:cubicBezTo>
                    <a:pt x="7559" y="14153"/>
                    <a:pt x="7583" y="14180"/>
                    <a:pt x="7619" y="14180"/>
                  </a:cubicBezTo>
                  <a:lnTo>
                    <a:pt x="9812" y="14180"/>
                  </a:lnTo>
                  <a:cubicBezTo>
                    <a:pt x="9841" y="14180"/>
                    <a:pt x="9871" y="14153"/>
                    <a:pt x="9871" y="14126"/>
                  </a:cubicBezTo>
                  <a:lnTo>
                    <a:pt x="9871" y="12140"/>
                  </a:lnTo>
                  <a:cubicBezTo>
                    <a:pt x="9871" y="12107"/>
                    <a:pt x="9841" y="12086"/>
                    <a:pt x="9812" y="12086"/>
                  </a:cubicBezTo>
                  <a:lnTo>
                    <a:pt x="7619" y="12086"/>
                  </a:lnTo>
                  <a:close/>
                  <a:moveTo>
                    <a:pt x="11788" y="12086"/>
                  </a:moveTo>
                  <a:cubicBezTo>
                    <a:pt x="11759" y="12086"/>
                    <a:pt x="11729" y="12107"/>
                    <a:pt x="11729" y="12140"/>
                  </a:cubicBezTo>
                  <a:lnTo>
                    <a:pt x="11729" y="14126"/>
                  </a:lnTo>
                  <a:cubicBezTo>
                    <a:pt x="11729" y="14153"/>
                    <a:pt x="11759" y="14180"/>
                    <a:pt x="11788" y="14180"/>
                  </a:cubicBezTo>
                  <a:lnTo>
                    <a:pt x="13981" y="14180"/>
                  </a:lnTo>
                  <a:cubicBezTo>
                    <a:pt x="14011" y="14180"/>
                    <a:pt x="14041" y="14153"/>
                    <a:pt x="14041" y="14126"/>
                  </a:cubicBezTo>
                  <a:lnTo>
                    <a:pt x="14041" y="12140"/>
                  </a:lnTo>
                  <a:cubicBezTo>
                    <a:pt x="14041" y="12107"/>
                    <a:pt x="14011" y="12086"/>
                    <a:pt x="13981" y="12086"/>
                  </a:cubicBezTo>
                  <a:lnTo>
                    <a:pt x="11788" y="12086"/>
                  </a:lnTo>
                  <a:close/>
                  <a:moveTo>
                    <a:pt x="15636" y="12086"/>
                  </a:moveTo>
                  <a:cubicBezTo>
                    <a:pt x="15600" y="12086"/>
                    <a:pt x="15576" y="12107"/>
                    <a:pt x="15576" y="12140"/>
                  </a:cubicBezTo>
                  <a:lnTo>
                    <a:pt x="15576" y="14126"/>
                  </a:lnTo>
                  <a:cubicBezTo>
                    <a:pt x="15576" y="14153"/>
                    <a:pt x="15600" y="14180"/>
                    <a:pt x="15636" y="14180"/>
                  </a:cubicBezTo>
                  <a:lnTo>
                    <a:pt x="17829" y="14180"/>
                  </a:lnTo>
                  <a:cubicBezTo>
                    <a:pt x="17864" y="14180"/>
                    <a:pt x="17888" y="14153"/>
                    <a:pt x="17888" y="14126"/>
                  </a:cubicBezTo>
                  <a:lnTo>
                    <a:pt x="17888" y="12140"/>
                  </a:lnTo>
                  <a:cubicBezTo>
                    <a:pt x="17888" y="12107"/>
                    <a:pt x="17864" y="12086"/>
                    <a:pt x="17829" y="12086"/>
                  </a:cubicBezTo>
                  <a:lnTo>
                    <a:pt x="15636" y="12086"/>
                  </a:lnTo>
                  <a:close/>
                  <a:moveTo>
                    <a:pt x="3771" y="15866"/>
                  </a:moveTo>
                  <a:cubicBezTo>
                    <a:pt x="3736" y="15866"/>
                    <a:pt x="3712" y="15893"/>
                    <a:pt x="3712" y="15920"/>
                  </a:cubicBezTo>
                  <a:lnTo>
                    <a:pt x="3712" y="17906"/>
                  </a:lnTo>
                  <a:cubicBezTo>
                    <a:pt x="3712" y="17933"/>
                    <a:pt x="3736" y="17960"/>
                    <a:pt x="3771" y="17960"/>
                  </a:cubicBezTo>
                  <a:lnTo>
                    <a:pt x="5964" y="17960"/>
                  </a:lnTo>
                  <a:cubicBezTo>
                    <a:pt x="5994" y="17960"/>
                    <a:pt x="6024" y="17933"/>
                    <a:pt x="6024" y="17906"/>
                  </a:cubicBezTo>
                  <a:lnTo>
                    <a:pt x="6024" y="15920"/>
                  </a:lnTo>
                  <a:cubicBezTo>
                    <a:pt x="6024" y="15893"/>
                    <a:pt x="5994" y="15866"/>
                    <a:pt x="5964" y="15866"/>
                  </a:cubicBezTo>
                  <a:lnTo>
                    <a:pt x="3771" y="15866"/>
                  </a:lnTo>
                  <a:close/>
                  <a:moveTo>
                    <a:pt x="7619" y="15866"/>
                  </a:moveTo>
                  <a:cubicBezTo>
                    <a:pt x="7583" y="15866"/>
                    <a:pt x="7559" y="15893"/>
                    <a:pt x="7559" y="15920"/>
                  </a:cubicBezTo>
                  <a:lnTo>
                    <a:pt x="7559" y="17906"/>
                  </a:lnTo>
                  <a:cubicBezTo>
                    <a:pt x="7559" y="17933"/>
                    <a:pt x="7583" y="17960"/>
                    <a:pt x="7619" y="17960"/>
                  </a:cubicBezTo>
                  <a:lnTo>
                    <a:pt x="9812" y="17960"/>
                  </a:lnTo>
                  <a:cubicBezTo>
                    <a:pt x="9841" y="17960"/>
                    <a:pt x="9871" y="17933"/>
                    <a:pt x="9871" y="17906"/>
                  </a:cubicBezTo>
                  <a:lnTo>
                    <a:pt x="9871" y="15920"/>
                  </a:lnTo>
                  <a:cubicBezTo>
                    <a:pt x="9871" y="15893"/>
                    <a:pt x="9841" y="15866"/>
                    <a:pt x="9812" y="15866"/>
                  </a:cubicBezTo>
                  <a:lnTo>
                    <a:pt x="7619" y="15866"/>
                  </a:lnTo>
                  <a:close/>
                  <a:moveTo>
                    <a:pt x="11788" y="15866"/>
                  </a:moveTo>
                  <a:cubicBezTo>
                    <a:pt x="11759" y="15866"/>
                    <a:pt x="11729" y="15893"/>
                    <a:pt x="11729" y="15920"/>
                  </a:cubicBezTo>
                  <a:lnTo>
                    <a:pt x="11729" y="17906"/>
                  </a:lnTo>
                  <a:cubicBezTo>
                    <a:pt x="11729" y="17933"/>
                    <a:pt x="11759" y="17960"/>
                    <a:pt x="11788" y="17960"/>
                  </a:cubicBezTo>
                  <a:lnTo>
                    <a:pt x="13981" y="17960"/>
                  </a:lnTo>
                  <a:cubicBezTo>
                    <a:pt x="14011" y="17960"/>
                    <a:pt x="14041" y="17933"/>
                    <a:pt x="14041" y="17906"/>
                  </a:cubicBezTo>
                  <a:lnTo>
                    <a:pt x="14041" y="15920"/>
                  </a:lnTo>
                  <a:cubicBezTo>
                    <a:pt x="14041" y="15893"/>
                    <a:pt x="14011" y="15866"/>
                    <a:pt x="13981" y="15866"/>
                  </a:cubicBezTo>
                  <a:lnTo>
                    <a:pt x="11788" y="15866"/>
                  </a:lnTo>
                  <a:close/>
                  <a:moveTo>
                    <a:pt x="15636" y="15866"/>
                  </a:moveTo>
                  <a:cubicBezTo>
                    <a:pt x="15600" y="15866"/>
                    <a:pt x="15576" y="15893"/>
                    <a:pt x="15576" y="15920"/>
                  </a:cubicBezTo>
                  <a:lnTo>
                    <a:pt x="15576" y="17906"/>
                  </a:lnTo>
                  <a:cubicBezTo>
                    <a:pt x="15576" y="17933"/>
                    <a:pt x="15600" y="17960"/>
                    <a:pt x="15636" y="17960"/>
                  </a:cubicBezTo>
                  <a:lnTo>
                    <a:pt x="17829" y="17960"/>
                  </a:lnTo>
                  <a:cubicBezTo>
                    <a:pt x="17864" y="17960"/>
                    <a:pt x="17888" y="17933"/>
                    <a:pt x="17888" y="17906"/>
                  </a:cubicBezTo>
                  <a:lnTo>
                    <a:pt x="17888" y="15920"/>
                  </a:lnTo>
                  <a:cubicBezTo>
                    <a:pt x="17888" y="15893"/>
                    <a:pt x="17864" y="15866"/>
                    <a:pt x="17829" y="15866"/>
                  </a:cubicBezTo>
                  <a:lnTo>
                    <a:pt x="15636" y="1586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13" name="Imagen 20">
            <a:extLst>
              <a:ext uri="{FF2B5EF4-FFF2-40B4-BE49-F238E27FC236}">
                <a16:creationId xmlns:a16="http://schemas.microsoft.com/office/drawing/2014/main" id="{242C4577-39CF-4C4E-95D6-1AC3013FCA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39" y="5162481"/>
            <a:ext cx="3103237" cy="27597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517216" y="6396335"/>
            <a:ext cx="97801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600">
                <a:solidFill>
                  <a:srgbClr val="000000"/>
                </a:solidFill>
              </a:defRPr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404" y="6781267"/>
            <a:ext cx="520125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1%</a:t>
            </a:r>
            <a:r>
              <a:rPr kumimoji="0" lang="en-GB" sz="2800" b="1" i="0" u="none" strike="noStrike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less in shopping trolley </a:t>
            </a:r>
            <a:endParaRPr kumimoji="0" lang="en-GB" sz="28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0E7B40-D35B-4D83-BB51-AD8C7F41CB50}"/>
              </a:ext>
            </a:extLst>
          </p:cNvPr>
          <p:cNvSpPr txBox="1"/>
          <p:nvPr/>
        </p:nvSpPr>
        <p:spPr>
          <a:xfrm>
            <a:off x="969493" y="10931274"/>
            <a:ext cx="893278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hold positive attitude to binding foundation 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A25CE0-0A1A-43AB-B4D0-11F764849A31}"/>
              </a:ext>
            </a:extLst>
          </p:cNvPr>
          <p:cNvSpPr txBox="1"/>
          <p:nvPr/>
        </p:nvSpPr>
        <p:spPr>
          <a:xfrm>
            <a:off x="13517216" y="10931274"/>
            <a:ext cx="988732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>
              <a:defRPr sz="2600">
                <a:solidFill>
                  <a:srgbClr val="000000"/>
                </a:solidFill>
              </a:defRPr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(-2.163 + </a:t>
            </a:r>
            <a:r>
              <a:rPr lang="en-GB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1.338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– 0.168 -</a:t>
            </a:r>
            <a:r>
              <a:rPr lang="en-GB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0.039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-0.634 - </a:t>
            </a:r>
            <a:r>
              <a:rPr lang="en-GB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0.125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l">
              <a:defRPr sz="2600">
                <a:solidFill>
                  <a:srgbClr val="000000"/>
                </a:solidFill>
              </a:defRPr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per 10,000 = </a:t>
            </a:r>
            <a:r>
              <a:rPr lang="en-GB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11,641</a:t>
            </a:r>
            <a:endParaRPr lang="en-GB" sz="3600" u="sng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69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Discussion"/>
          <p:cNvSpPr txBox="1">
            <a:spLocks noGrp="1"/>
          </p:cNvSpPr>
          <p:nvPr>
            <p:ph type="title"/>
          </p:nvPr>
        </p:nvSpPr>
        <p:spPr>
          <a:xfrm>
            <a:off x="1485900" y="1079500"/>
            <a:ext cx="21691600" cy="19685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Summary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323" name="This is an initial exploration of preferences:…"/>
          <p:cNvSpPr txBox="1">
            <a:spLocks noGrp="1"/>
          </p:cNvSpPr>
          <p:nvPr>
            <p:ph type="body" idx="1"/>
          </p:nvPr>
        </p:nvSpPr>
        <p:spPr>
          <a:xfrm>
            <a:off x="1206500" y="3219450"/>
            <a:ext cx="21971000" cy="110172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defRPr sz="4800"/>
            </a:pPr>
            <a:r>
              <a:rPr lang="en-GB" sz="4800" dirty="0"/>
              <a:t>Findings provide insight to trade-offs general public are willing to make</a:t>
            </a:r>
          </a:p>
          <a:p>
            <a:pPr marL="1828800" lvl="2" indent="-609600">
              <a:lnSpc>
                <a:spcPct val="100000"/>
              </a:lnSpc>
              <a:spcBef>
                <a:spcPts val="0"/>
              </a:spcBef>
              <a:defRPr sz="4800"/>
            </a:pPr>
            <a:r>
              <a:rPr lang="en-GB" sz="4800" dirty="0"/>
              <a:t>80% respondents willing to make trade-offs</a:t>
            </a:r>
          </a:p>
          <a:p>
            <a:pPr marL="609600" indent="-609600">
              <a:defRPr sz="4800"/>
            </a:pPr>
            <a:r>
              <a:rPr lang="en-GB" sz="4800" dirty="0"/>
              <a:t>Can estimate value in terms of health and economics attributes and help design lockdown policy.</a:t>
            </a:r>
            <a:endParaRPr lang="en-GB" dirty="0"/>
          </a:p>
          <a:p>
            <a:pPr marL="609600" indent="-609600">
              <a:defRPr sz="4800"/>
            </a:pPr>
            <a:r>
              <a:rPr lang="en-GB" dirty="0"/>
              <a:t>Moral Matters… What does this mean for public messaging? </a:t>
            </a:r>
          </a:p>
          <a:p>
            <a:pPr marL="609600" indent="-609600">
              <a:defRPr sz="4800"/>
            </a:pPr>
            <a:r>
              <a:rPr lang="en-GB" dirty="0"/>
              <a:t>Stability of preferences – have preferences changed now that people have experienced lockdowns</a:t>
            </a:r>
            <a:r>
              <a:rPr dirty="0"/>
              <a:t>?</a:t>
            </a:r>
          </a:p>
        </p:txBody>
      </p:sp>
      <p:sp>
        <p:nvSpPr>
          <p:cNvPr id="3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7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EE543-073F-4AA0-9089-80D81068F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493" y="407388"/>
            <a:ext cx="9722829" cy="5951475"/>
          </a:xfrm>
          <a:prstGeom prst="rect">
            <a:avLst/>
          </a:prstGeom>
        </p:spPr>
      </p:pic>
      <p:pic>
        <p:nvPicPr>
          <p:cNvPr id="2" name="Picture 2" descr="How does COVID-19 spread and how can I stop myself from getting it ...">
            <a:extLst>
              <a:ext uri="{FF2B5EF4-FFF2-40B4-BE49-F238E27FC236}">
                <a16:creationId xmlns:a16="http://schemas.microsoft.com/office/drawing/2014/main" id="{E4C1DFF8-C7B0-8E07-9485-C66E9D4A7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761" y="7698722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artygate inquiry: can Boris save his skin? | The Week UK">
            <a:extLst>
              <a:ext uri="{FF2B5EF4-FFF2-40B4-BE49-F238E27FC236}">
                <a16:creationId xmlns:a16="http://schemas.microsoft.com/office/drawing/2014/main" id="{C47382D6-202F-D066-FFA4-E895A4901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6" y="4738021"/>
            <a:ext cx="8654192" cy="68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8D54EC-AC0A-57D6-13CA-BB6628A7526A}"/>
              </a:ext>
            </a:extLst>
          </p:cNvPr>
          <p:cNvSpPr txBox="1"/>
          <p:nvPr/>
        </p:nvSpPr>
        <p:spPr>
          <a:xfrm>
            <a:off x="-205693" y="342645"/>
            <a:ext cx="13520250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7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What does this mean for public messaging?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5739C-6A27-CA13-91E3-6312A905EB3B}"/>
              </a:ext>
            </a:extLst>
          </p:cNvPr>
          <p:cNvSpPr txBox="1"/>
          <p:nvPr/>
        </p:nvSpPr>
        <p:spPr>
          <a:xfrm>
            <a:off x="-584838" y="2844517"/>
            <a:ext cx="15034263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https://www.networkforphl.org/resources/guidance-for-framing-covid-19-messaging-using-the-moral-foundations-theory-framework/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tay at home or ‘people will die’ – Government launches new coronavirus ...">
            <a:extLst>
              <a:ext uri="{FF2B5EF4-FFF2-40B4-BE49-F238E27FC236}">
                <a16:creationId xmlns:a16="http://schemas.microsoft.com/office/drawing/2014/main" id="{AF1820E8-0A49-3DDA-0C52-38C3E0E53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136" y="7698722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73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Discussion"/>
          <p:cNvSpPr txBox="1">
            <a:spLocks noGrp="1"/>
          </p:cNvSpPr>
          <p:nvPr>
            <p:ph type="title"/>
          </p:nvPr>
        </p:nvSpPr>
        <p:spPr>
          <a:xfrm>
            <a:off x="1485900" y="1079500"/>
            <a:ext cx="21691600" cy="19685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Summary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323" name="This is an initial exploration of preferences:…"/>
          <p:cNvSpPr txBox="1">
            <a:spLocks noGrp="1"/>
          </p:cNvSpPr>
          <p:nvPr>
            <p:ph type="body" idx="1"/>
          </p:nvPr>
        </p:nvSpPr>
        <p:spPr>
          <a:xfrm>
            <a:off x="1206500" y="3219450"/>
            <a:ext cx="21971000" cy="110172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defRPr sz="4800"/>
            </a:pPr>
            <a:r>
              <a:rPr lang="en-GB" sz="4800" dirty="0"/>
              <a:t>Findings provide insight to trade-offs general public are willing to make</a:t>
            </a:r>
          </a:p>
          <a:p>
            <a:pPr marL="1828800" lvl="2" indent="-609600">
              <a:lnSpc>
                <a:spcPct val="100000"/>
              </a:lnSpc>
              <a:spcBef>
                <a:spcPts val="0"/>
              </a:spcBef>
              <a:defRPr sz="4800"/>
            </a:pPr>
            <a:r>
              <a:rPr lang="en-GB" sz="4800" dirty="0"/>
              <a:t>80% respondents willing to make trade-offs</a:t>
            </a:r>
          </a:p>
          <a:p>
            <a:pPr marL="609600" indent="-609600">
              <a:defRPr sz="4800"/>
            </a:pPr>
            <a:r>
              <a:rPr lang="en-GB" sz="4800" dirty="0"/>
              <a:t>Can estimate value in terms of health and economics attributes and help design lockdown policy.</a:t>
            </a:r>
            <a:endParaRPr lang="en-GB" dirty="0"/>
          </a:p>
          <a:p>
            <a:pPr marL="609600" indent="-609600">
              <a:defRPr sz="4800"/>
            </a:pPr>
            <a:r>
              <a:rPr lang="en-GB" dirty="0"/>
              <a:t>Moral Matters… What does this mean for public messaging? </a:t>
            </a:r>
          </a:p>
          <a:p>
            <a:pPr marL="609600" indent="-609600">
              <a:defRPr sz="4800"/>
            </a:pPr>
            <a:r>
              <a:rPr lang="en-GB" dirty="0"/>
              <a:t>Stability of preferences – have preferences changed now that people have experienced lockdowns</a:t>
            </a:r>
            <a:r>
              <a:rPr dirty="0"/>
              <a:t>?</a:t>
            </a:r>
          </a:p>
        </p:txBody>
      </p:sp>
      <p:sp>
        <p:nvSpPr>
          <p:cNvPr id="3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750AFC-8A75-4759-B50A-59DFB9341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50" t="35741" r="55916" b="33840"/>
          <a:stretch/>
        </p:blipFill>
        <p:spPr>
          <a:xfrm>
            <a:off x="2027583" y="1272209"/>
            <a:ext cx="21026382" cy="114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1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299" y="3554343"/>
            <a:ext cx="10029688" cy="7522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6" y="1411910"/>
            <a:ext cx="12523304" cy="118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8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E34EEB2-2D59-4E99-994A-48CC84B845CB}"/>
              </a:ext>
            </a:extLst>
          </p:cNvPr>
          <p:cNvGrpSpPr/>
          <p:nvPr/>
        </p:nvGrpSpPr>
        <p:grpSpPr>
          <a:xfrm>
            <a:off x="1982148" y="1993479"/>
            <a:ext cx="9994268" cy="9622050"/>
            <a:chOff x="3241991" y="1265924"/>
            <a:chExt cx="4997134" cy="48110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FE165D4-E704-499B-9E9D-5D6B9E4F3055}"/>
                </a:ext>
              </a:extLst>
            </p:cNvPr>
            <p:cNvPicPr/>
            <p:nvPr/>
          </p:nvPicPr>
          <p:blipFill rotWithShape="1">
            <a:blip r:embed="rId2"/>
            <a:srcRect l="33912" t="23910" r="35215" b="17533"/>
            <a:stretch/>
          </p:blipFill>
          <p:spPr bwMode="auto">
            <a:xfrm>
              <a:off x="3241991" y="1265924"/>
              <a:ext cx="4997134" cy="4811025"/>
            </a:xfrm>
            <a:prstGeom prst="flowChartDocument">
              <a:avLst/>
            </a:prstGeom>
            <a:ln w="38100">
              <a:solidFill>
                <a:srgbClr val="0070C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F7B4758-1C15-4E4A-BE9E-B44BCC3C2AC9}"/>
                </a:ext>
              </a:extLst>
            </p:cNvPr>
            <p:cNvPicPr/>
            <p:nvPr/>
          </p:nvPicPr>
          <p:blipFill rotWithShape="1">
            <a:blip r:embed="rId2"/>
            <a:srcRect l="50631" t="85287" r="35520" b="5456"/>
            <a:stretch/>
          </p:blipFill>
          <p:spPr bwMode="auto">
            <a:xfrm>
              <a:off x="7223760" y="4692014"/>
              <a:ext cx="833755" cy="3473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258800" y="2783778"/>
            <a:ext cx="10078278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4000" i="1" dirty="0"/>
              <a:t>Overall the scientific evidence base for developing policy and/or guidance on social measures is limited. </a:t>
            </a:r>
            <a:r>
              <a:rPr lang="en-GB" sz="4000" i="1" dirty="0">
                <a:solidFill>
                  <a:schemeClr val="accent5">
                    <a:lumMod val="75000"/>
                  </a:schemeClr>
                </a:solidFill>
              </a:rPr>
              <a:t>Even more limited is the evidence on the cost impacts of these measures, and the understanding of how people will think and behave in response to social measures. </a:t>
            </a:r>
            <a:r>
              <a:rPr lang="en-GB" sz="4000" i="1" dirty="0"/>
              <a:t>A better understanding of these social and psychological factors is a key gap in our understanding (Page 54).</a:t>
            </a:r>
          </a:p>
          <a:p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9255" y="10331606"/>
            <a:ext cx="34203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January 2011</a:t>
            </a:r>
          </a:p>
        </p:txBody>
      </p:sp>
    </p:spTree>
    <p:extLst>
      <p:ext uri="{BB962C8B-B14F-4D97-AF65-F5344CB8AC3E}">
        <p14:creationId xmlns:p14="http://schemas.microsoft.com/office/powerpoint/2010/main" val="190950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tree, crowd&#10;&#10;Description automatically generated">
            <a:extLst>
              <a:ext uri="{FF2B5EF4-FFF2-40B4-BE49-F238E27FC236}">
                <a16:creationId xmlns:a16="http://schemas.microsoft.com/office/drawing/2014/main" id="{E82DA31B-FB8B-4AEB-B96E-07BD46EB3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197" y="2057217"/>
            <a:ext cx="10464800" cy="8898467"/>
          </a:xfrm>
          <a:prstGeom prst="rect">
            <a:avLst/>
          </a:prstGeom>
        </p:spPr>
      </p:pic>
      <p:pic>
        <p:nvPicPr>
          <p:cNvPr id="4" name="Picture 6" descr="Partygate inquiry: New photos of Boris Johnson during lockdown gatherings  released by MPs | Politics News | Sky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056" y="3828992"/>
            <a:ext cx="9904429" cy="71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3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A9303-4EAE-4131-9EAB-EB3D91D2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What priorities should shape the Scottish Government's approach to COVID-19 restrictions and strategy in 2021?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95E6F-BFCA-425F-A902-17708ECE1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16" t="17926" r="26084" b="10074"/>
          <a:stretch/>
        </p:blipFill>
        <p:spPr>
          <a:xfrm>
            <a:off x="1206500" y="2512663"/>
            <a:ext cx="14769548" cy="8766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55548" y="4707186"/>
            <a:ext cx="6656782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4000" i="1" dirty="0"/>
              <a:t>The panel believes the Scottish Government should focus on stopping the spread of virus, ideally by pursuing an ‘elimination’ strategy </a:t>
            </a:r>
          </a:p>
          <a:p>
            <a:pPr algn="l"/>
            <a:r>
              <a:rPr lang="en-GB" sz="4000" dirty="0"/>
              <a:t>(n=19)</a:t>
            </a:r>
          </a:p>
        </p:txBody>
      </p:sp>
    </p:spTree>
    <p:extLst>
      <p:ext uri="{BB962C8B-B14F-4D97-AF65-F5344CB8AC3E}">
        <p14:creationId xmlns:p14="http://schemas.microsoft.com/office/powerpoint/2010/main" val="292371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5FE81C-E0C1-438E-B30C-1D044B2F9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38" t="20681" r="19844" b="34736"/>
          <a:stretch/>
        </p:blipFill>
        <p:spPr>
          <a:xfrm>
            <a:off x="3528878" y="377687"/>
            <a:ext cx="18096900" cy="9203635"/>
          </a:xfrm>
          <a:prstGeom prst="flowChartDocumen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191" y="10614991"/>
            <a:ext cx="4253948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549" y="10614991"/>
            <a:ext cx="4134678" cy="2027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522" y="10614992"/>
            <a:ext cx="291872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4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200" y="10614992"/>
            <a:ext cx="3215588" cy="172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550" y="10614992"/>
            <a:ext cx="3523764" cy="172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522" y="10614992"/>
            <a:ext cx="2206280" cy="172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0A06D4-5A79-4A4F-ADC5-3C05EB478F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76"/>
          <a:stretch/>
        </p:blipFill>
        <p:spPr>
          <a:xfrm>
            <a:off x="2564296" y="1411357"/>
            <a:ext cx="17890434" cy="8567530"/>
          </a:xfrm>
          <a:prstGeom prst="flowChartDocumen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9051879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12640</TotalTime>
  <Words>1232</Words>
  <Application>Microsoft Office PowerPoint</Application>
  <PresentationFormat>Custom</PresentationFormat>
  <Paragraphs>159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Book Antiqua</vt:lpstr>
      <vt:lpstr>Calibri</vt:lpstr>
      <vt:lpstr>Helvetica Neue</vt:lpstr>
      <vt:lpstr>Helvetica Neue Medium</vt:lpstr>
      <vt:lpstr>21_BasicWhite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priorities should shape the Scottish Government's approach to COVID-19 restrictions and strategy in 2021? </vt:lpstr>
      <vt:lpstr>PowerPoint Presentation</vt:lpstr>
      <vt:lpstr>PowerPoint Presentation</vt:lpstr>
      <vt:lpstr>Attributes and levels </vt:lpstr>
      <vt:lpstr>Restrictions</vt:lpstr>
      <vt:lpstr>Attributes and levels </vt:lpstr>
      <vt:lpstr>Experimental Design – choosing the choice sets </vt:lpstr>
      <vt:lpstr>Questionnaire development  </vt:lpstr>
      <vt:lpstr>Example Choice Task </vt:lpstr>
      <vt:lpstr>PowerPoint Presentation</vt:lpstr>
      <vt:lpstr>Preferences and trade-offs – a question of morality?</vt:lpstr>
      <vt:lpstr>Survey Implementation</vt:lpstr>
      <vt:lpstr>Did respondents always minimise excess deaths?... No</vt:lpstr>
      <vt:lpstr>PowerPoint Presentation</vt:lpstr>
      <vt:lpstr>Reduction in excess deaths required to accept red lockdown for one week… </vt:lpstr>
      <vt:lpstr>Reduction in excess deaths required to accept red lockdown for one week and 10% decrease in shopping trolley… </vt:lpstr>
      <vt:lpstr>Summary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public preferences and trade-offs for government responses during a pandemic</dc:title>
  <dc:creator>Ryan, Mandy</dc:creator>
  <cp:lastModifiedBy>Ryan, Mandy</cp:lastModifiedBy>
  <cp:revision>211</cp:revision>
  <dcterms:modified xsi:type="dcterms:W3CDTF">2023-05-04T13:57:28Z</dcterms:modified>
</cp:coreProperties>
</file>