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60" r:id="rId2"/>
    <p:sldId id="294" r:id="rId3"/>
    <p:sldId id="302" r:id="rId4"/>
    <p:sldId id="301" r:id="rId5"/>
    <p:sldId id="269" r:id="rId6"/>
    <p:sldId id="270" r:id="rId7"/>
    <p:sldId id="299" r:id="rId8"/>
    <p:sldId id="300" r:id="rId9"/>
    <p:sldId id="292" r:id="rId10"/>
    <p:sldId id="306" r:id="rId11"/>
    <p:sldId id="276" r:id="rId12"/>
    <p:sldId id="277" r:id="rId13"/>
    <p:sldId id="310" r:id="rId14"/>
    <p:sldId id="293" r:id="rId15"/>
    <p:sldId id="290" r:id="rId16"/>
    <p:sldId id="274" r:id="rId17"/>
    <p:sldId id="273" r:id="rId18"/>
    <p:sldId id="278" r:id="rId19"/>
    <p:sldId id="307" r:id="rId20"/>
    <p:sldId id="308" r:id="rId21"/>
    <p:sldId id="311" r:id="rId22"/>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913" userDrawn="1">
          <p15:clr>
            <a:srgbClr val="A4A3A4"/>
          </p15:clr>
        </p15:guide>
        <p15:guide id="4" orient="horz" pos="66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ssa Kennedy-Martin" initials="TK" lastIdx="28" clrIdx="0">
    <p:extLst>
      <p:ext uri="{19B8F6BF-5375-455C-9EA6-DF929625EA0E}">
        <p15:presenceInfo xmlns:p15="http://schemas.microsoft.com/office/powerpoint/2012/main" userId="S::tessa@kmho.co.uk::c08f49e7-9a2d-4d76-bc0d-08c0784f1090" providerId="AD"/>
      </p:ext>
    </p:extLst>
  </p:cmAuthor>
  <p:cmAuthor id="2" name="Bernhard Slaap" initials="BS" lastIdx="9" clrIdx="1">
    <p:extLst>
      <p:ext uri="{19B8F6BF-5375-455C-9EA6-DF929625EA0E}">
        <p15:presenceInfo xmlns:p15="http://schemas.microsoft.com/office/powerpoint/2012/main" userId="f44d07da5e423127" providerId="Windows Live"/>
      </p:ext>
    </p:extLst>
  </p:cmAuthor>
  <p:cmAuthor id="3" name="Kristina Secnik Boye" initials="KSB" lastIdx="7" clrIdx="2">
    <p:extLst>
      <p:ext uri="{19B8F6BF-5375-455C-9EA6-DF929625EA0E}">
        <p15:presenceInfo xmlns:p15="http://schemas.microsoft.com/office/powerpoint/2012/main" userId="S::boye_kristina_secnik@lilly.com::799b1e1c-2731-41b3-8458-155a08c11a4b" providerId="AD"/>
      </p:ext>
    </p:extLst>
  </p:cmAuthor>
  <p:cmAuthor id="4" name="Michael Herdman" initials="MH" lastIdx="16" clrIdx="3">
    <p:extLst>
      <p:ext uri="{19B8F6BF-5375-455C-9EA6-DF929625EA0E}">
        <p15:presenceInfo xmlns:p15="http://schemas.microsoft.com/office/powerpoint/2012/main" userId="bbf0bae7e5f6ac16" providerId="Windows Live"/>
      </p:ext>
    </p:extLst>
  </p:cmAuthor>
  <p:cmAuthor id="5" name="Alison (Copyeditor)" initials="AT" lastIdx="28" clrIdx="4">
    <p:extLst>
      <p:ext uri="{19B8F6BF-5375-455C-9EA6-DF929625EA0E}">
        <p15:presenceInfo xmlns:p15="http://schemas.microsoft.com/office/powerpoint/2012/main" userId="Alison (Copyedi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7F"/>
    <a:srgbClr val="F9FAC2"/>
    <a:srgbClr val="F9F9F9"/>
    <a:srgbClr val="F5F5F5"/>
    <a:srgbClr val="8B9D9C"/>
    <a:srgbClr val="AAB7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2"/>
  </p:normalViewPr>
  <p:slideViewPr>
    <p:cSldViewPr snapToGrid="0" snapToObjects="1">
      <p:cViewPr varScale="1">
        <p:scale>
          <a:sx n="108" d="100"/>
          <a:sy n="108" d="100"/>
        </p:scale>
        <p:origin x="758" y="96"/>
      </p:cViewPr>
      <p:guideLst>
        <p:guide orient="horz" pos="1620"/>
        <p:guide pos="2880"/>
        <p:guide orient="horz" pos="2913"/>
        <p:guide orient="horz" pos="667"/>
      </p:guideLst>
    </p:cSldViewPr>
  </p:slideViewPr>
  <p:notesTextViewPr>
    <p:cViewPr>
      <p:scale>
        <a:sx n="100" d="100"/>
        <a:sy n="100" d="100"/>
      </p:scale>
      <p:origin x="0" y="0"/>
    </p:cViewPr>
  </p:notesTextViewPr>
  <p:notesViewPr>
    <p:cSldViewPr snapToGrid="0" snapToObjects="1">
      <p:cViewPr varScale="1">
        <p:scale>
          <a:sx n="161" d="100"/>
          <a:sy n="161" d="100"/>
        </p:scale>
        <p:origin x="509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F13FF6-AFF5-0A4E-9B03-0C5AC4CA9251}" type="datetimeFigureOut">
              <a:rPr lang="nl-NL" smtClean="0"/>
              <a:pPr/>
              <a:t>30-1-2020</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640437-FB5F-854F-8F2C-B47A9E76977A}" type="slidenum">
              <a:rPr lang="nl-NL" smtClean="0"/>
              <a:pPr/>
              <a:t>‹#›</a:t>
            </a:fld>
            <a:endParaRPr lang="nl-NL"/>
          </a:p>
        </p:txBody>
      </p:sp>
    </p:spTree>
    <p:extLst>
      <p:ext uri="{BB962C8B-B14F-4D97-AF65-F5344CB8AC3E}">
        <p14:creationId xmlns:p14="http://schemas.microsoft.com/office/powerpoint/2010/main" val="11137905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FCAA1-F1ED-904E-9847-FCD46E033425}" type="datetimeFigureOut">
              <a:rPr lang="nl-NL" smtClean="0"/>
              <a:pPr/>
              <a:t>30-1-2020</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C87A7E-0BC3-7944-92E5-CB5EDE8CD9CF}" type="slidenum">
              <a:rPr lang="nl-NL" smtClean="0"/>
              <a:pPr/>
              <a:t>‹#›</a:t>
            </a:fld>
            <a:endParaRPr lang="nl-NL"/>
          </a:p>
        </p:txBody>
      </p:sp>
    </p:spTree>
    <p:extLst>
      <p:ext uri="{BB962C8B-B14F-4D97-AF65-F5344CB8AC3E}">
        <p14:creationId xmlns:p14="http://schemas.microsoft.com/office/powerpoint/2010/main" val="31990496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DC87A7E-0BC3-7944-92E5-CB5EDE8CD9CF}" type="slidenum">
              <a:rPr lang="nl-NL" smtClean="0"/>
              <a:pPr/>
              <a:t>1</a:t>
            </a:fld>
            <a:endParaRPr lang="nl-NL"/>
          </a:p>
        </p:txBody>
      </p:sp>
    </p:spTree>
    <p:extLst>
      <p:ext uri="{BB962C8B-B14F-4D97-AF65-F5344CB8AC3E}">
        <p14:creationId xmlns:p14="http://schemas.microsoft.com/office/powerpoint/2010/main" val="2340381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DC87A7E-0BC3-7944-92E5-CB5EDE8CD9CF}" type="slidenum">
              <a:rPr lang="nl-NL" smtClean="0"/>
              <a:pPr/>
              <a:t>10</a:t>
            </a:fld>
            <a:endParaRPr lang="nl-NL"/>
          </a:p>
        </p:txBody>
      </p:sp>
    </p:spTree>
    <p:extLst>
      <p:ext uri="{BB962C8B-B14F-4D97-AF65-F5344CB8AC3E}">
        <p14:creationId xmlns:p14="http://schemas.microsoft.com/office/powerpoint/2010/main" val="2930833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DC87A7E-0BC3-7944-92E5-CB5EDE8CD9CF}" type="slidenum">
              <a:rPr lang="nl-NL" smtClean="0"/>
              <a:pPr/>
              <a:t>11</a:t>
            </a:fld>
            <a:endParaRPr lang="nl-NL"/>
          </a:p>
        </p:txBody>
      </p:sp>
    </p:spTree>
    <p:extLst>
      <p:ext uri="{BB962C8B-B14F-4D97-AF65-F5344CB8AC3E}">
        <p14:creationId xmlns:p14="http://schemas.microsoft.com/office/powerpoint/2010/main" val="3687786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DC87A7E-0BC3-7944-92E5-CB5EDE8CD9CF}" type="slidenum">
              <a:rPr lang="nl-NL" smtClean="0"/>
              <a:pPr/>
              <a:t>12</a:t>
            </a:fld>
            <a:endParaRPr lang="nl-NL"/>
          </a:p>
        </p:txBody>
      </p:sp>
    </p:spTree>
    <p:extLst>
      <p:ext uri="{BB962C8B-B14F-4D97-AF65-F5344CB8AC3E}">
        <p14:creationId xmlns:p14="http://schemas.microsoft.com/office/powerpoint/2010/main" val="915379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DC87A7E-0BC3-7944-92E5-CB5EDE8CD9CF}" type="slidenum">
              <a:rPr lang="nl-NL" smtClean="0"/>
              <a:pPr/>
              <a:t>13</a:t>
            </a:fld>
            <a:endParaRPr lang="nl-NL"/>
          </a:p>
        </p:txBody>
      </p:sp>
    </p:spTree>
    <p:extLst>
      <p:ext uri="{BB962C8B-B14F-4D97-AF65-F5344CB8AC3E}">
        <p14:creationId xmlns:p14="http://schemas.microsoft.com/office/powerpoint/2010/main" val="1196038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DC87A7E-0BC3-7944-92E5-CB5EDE8CD9CF}" type="slidenum">
              <a:rPr lang="nl-NL" smtClean="0"/>
              <a:pPr/>
              <a:t>14</a:t>
            </a:fld>
            <a:endParaRPr lang="nl-NL"/>
          </a:p>
        </p:txBody>
      </p:sp>
    </p:spTree>
    <p:extLst>
      <p:ext uri="{BB962C8B-B14F-4D97-AF65-F5344CB8AC3E}">
        <p14:creationId xmlns:p14="http://schemas.microsoft.com/office/powerpoint/2010/main" val="804727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DC87A7E-0BC3-7944-92E5-CB5EDE8CD9CF}" type="slidenum">
              <a:rPr lang="nl-NL" smtClean="0"/>
              <a:pPr/>
              <a:t>15</a:t>
            </a:fld>
            <a:endParaRPr lang="nl-NL"/>
          </a:p>
        </p:txBody>
      </p:sp>
    </p:spTree>
    <p:extLst>
      <p:ext uri="{BB962C8B-B14F-4D97-AF65-F5344CB8AC3E}">
        <p14:creationId xmlns:p14="http://schemas.microsoft.com/office/powerpoint/2010/main" val="2342971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DC87A7E-0BC3-7944-92E5-CB5EDE8CD9CF}" type="slidenum">
              <a:rPr lang="nl-NL" smtClean="0"/>
              <a:pPr/>
              <a:t>16</a:t>
            </a:fld>
            <a:endParaRPr lang="nl-NL"/>
          </a:p>
        </p:txBody>
      </p:sp>
    </p:spTree>
    <p:extLst>
      <p:ext uri="{BB962C8B-B14F-4D97-AF65-F5344CB8AC3E}">
        <p14:creationId xmlns:p14="http://schemas.microsoft.com/office/powerpoint/2010/main" val="212328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DC87A7E-0BC3-7944-92E5-CB5EDE8CD9CF}" type="slidenum">
              <a:rPr lang="nl-NL" smtClean="0"/>
              <a:pPr/>
              <a:t>17</a:t>
            </a:fld>
            <a:endParaRPr lang="nl-NL"/>
          </a:p>
        </p:txBody>
      </p:sp>
    </p:spTree>
    <p:extLst>
      <p:ext uri="{BB962C8B-B14F-4D97-AF65-F5344CB8AC3E}">
        <p14:creationId xmlns:p14="http://schemas.microsoft.com/office/powerpoint/2010/main" val="3637345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DC87A7E-0BC3-7944-92E5-CB5EDE8CD9CF}" type="slidenum">
              <a:rPr lang="nl-NL" smtClean="0"/>
              <a:pPr/>
              <a:t>18</a:t>
            </a:fld>
            <a:endParaRPr lang="nl-NL"/>
          </a:p>
        </p:txBody>
      </p:sp>
    </p:spTree>
    <p:extLst>
      <p:ext uri="{BB962C8B-B14F-4D97-AF65-F5344CB8AC3E}">
        <p14:creationId xmlns:p14="http://schemas.microsoft.com/office/powerpoint/2010/main" val="3533430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DC87A7E-0BC3-7944-92E5-CB5EDE8CD9CF}" type="slidenum">
              <a:rPr lang="nl-NL" smtClean="0"/>
              <a:pPr/>
              <a:t>19</a:t>
            </a:fld>
            <a:endParaRPr lang="nl-NL"/>
          </a:p>
        </p:txBody>
      </p:sp>
    </p:spTree>
    <p:extLst>
      <p:ext uri="{BB962C8B-B14F-4D97-AF65-F5344CB8AC3E}">
        <p14:creationId xmlns:p14="http://schemas.microsoft.com/office/powerpoint/2010/main" val="878898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DC87A7E-0BC3-7944-92E5-CB5EDE8CD9CF}" type="slidenum">
              <a:rPr lang="nl-NL" smtClean="0"/>
              <a:pPr/>
              <a:t>2</a:t>
            </a:fld>
            <a:endParaRPr lang="nl-NL"/>
          </a:p>
        </p:txBody>
      </p:sp>
    </p:spTree>
    <p:extLst>
      <p:ext uri="{BB962C8B-B14F-4D97-AF65-F5344CB8AC3E}">
        <p14:creationId xmlns:p14="http://schemas.microsoft.com/office/powerpoint/2010/main" val="778661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DC87A7E-0BC3-7944-92E5-CB5EDE8CD9CF}" type="slidenum">
              <a:rPr lang="nl-NL" smtClean="0"/>
              <a:pPr/>
              <a:t>20</a:t>
            </a:fld>
            <a:endParaRPr lang="nl-NL"/>
          </a:p>
        </p:txBody>
      </p:sp>
    </p:spTree>
    <p:extLst>
      <p:ext uri="{BB962C8B-B14F-4D97-AF65-F5344CB8AC3E}">
        <p14:creationId xmlns:p14="http://schemas.microsoft.com/office/powerpoint/2010/main" val="2363403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DC87A7E-0BC3-7944-92E5-CB5EDE8CD9CF}" type="slidenum">
              <a:rPr lang="nl-NL" smtClean="0"/>
              <a:pPr/>
              <a:t>21</a:t>
            </a:fld>
            <a:endParaRPr lang="nl-NL"/>
          </a:p>
        </p:txBody>
      </p:sp>
    </p:spTree>
    <p:extLst>
      <p:ext uri="{BB962C8B-B14F-4D97-AF65-F5344CB8AC3E}">
        <p14:creationId xmlns:p14="http://schemas.microsoft.com/office/powerpoint/2010/main" val="2833467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DC87A7E-0BC3-7944-92E5-CB5EDE8CD9CF}" type="slidenum">
              <a:rPr lang="nl-NL" smtClean="0"/>
              <a:pPr/>
              <a:t>3</a:t>
            </a:fld>
            <a:endParaRPr lang="nl-NL"/>
          </a:p>
        </p:txBody>
      </p:sp>
    </p:spTree>
    <p:extLst>
      <p:ext uri="{BB962C8B-B14F-4D97-AF65-F5344CB8AC3E}">
        <p14:creationId xmlns:p14="http://schemas.microsoft.com/office/powerpoint/2010/main" val="559485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DC87A7E-0BC3-7944-92E5-CB5EDE8CD9CF}" type="slidenum">
              <a:rPr lang="nl-NL" smtClean="0"/>
              <a:pPr/>
              <a:t>4</a:t>
            </a:fld>
            <a:endParaRPr lang="nl-NL"/>
          </a:p>
        </p:txBody>
      </p:sp>
    </p:spTree>
    <p:extLst>
      <p:ext uri="{BB962C8B-B14F-4D97-AF65-F5344CB8AC3E}">
        <p14:creationId xmlns:p14="http://schemas.microsoft.com/office/powerpoint/2010/main" val="79504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DC87A7E-0BC3-7944-92E5-CB5EDE8CD9CF}" type="slidenum">
              <a:rPr lang="nl-NL" smtClean="0"/>
              <a:pPr/>
              <a:t>5</a:t>
            </a:fld>
            <a:endParaRPr lang="nl-NL"/>
          </a:p>
        </p:txBody>
      </p:sp>
    </p:spTree>
    <p:extLst>
      <p:ext uri="{BB962C8B-B14F-4D97-AF65-F5344CB8AC3E}">
        <p14:creationId xmlns:p14="http://schemas.microsoft.com/office/powerpoint/2010/main" val="1568661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DC87A7E-0BC3-7944-92E5-CB5EDE8CD9CF}" type="slidenum">
              <a:rPr lang="nl-NL" smtClean="0"/>
              <a:pPr/>
              <a:t>6</a:t>
            </a:fld>
            <a:endParaRPr lang="nl-NL"/>
          </a:p>
        </p:txBody>
      </p:sp>
    </p:spTree>
    <p:extLst>
      <p:ext uri="{BB962C8B-B14F-4D97-AF65-F5344CB8AC3E}">
        <p14:creationId xmlns:p14="http://schemas.microsoft.com/office/powerpoint/2010/main" val="2257324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DC87A7E-0BC3-7944-92E5-CB5EDE8CD9CF}" type="slidenum">
              <a:rPr lang="nl-NL" smtClean="0"/>
              <a:pPr/>
              <a:t>7</a:t>
            </a:fld>
            <a:endParaRPr lang="nl-NL"/>
          </a:p>
        </p:txBody>
      </p:sp>
    </p:spTree>
    <p:extLst>
      <p:ext uri="{BB962C8B-B14F-4D97-AF65-F5344CB8AC3E}">
        <p14:creationId xmlns:p14="http://schemas.microsoft.com/office/powerpoint/2010/main" val="188667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DC87A7E-0BC3-7944-92E5-CB5EDE8CD9CF}" type="slidenum">
              <a:rPr lang="nl-NL" smtClean="0"/>
              <a:pPr/>
              <a:t>8</a:t>
            </a:fld>
            <a:endParaRPr lang="nl-NL"/>
          </a:p>
        </p:txBody>
      </p:sp>
    </p:spTree>
    <p:extLst>
      <p:ext uri="{BB962C8B-B14F-4D97-AF65-F5344CB8AC3E}">
        <p14:creationId xmlns:p14="http://schemas.microsoft.com/office/powerpoint/2010/main" val="3111448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DC87A7E-0BC3-7944-92E5-CB5EDE8CD9CF}" type="slidenum">
              <a:rPr lang="nl-NL" smtClean="0"/>
              <a:pPr/>
              <a:t>9</a:t>
            </a:fld>
            <a:endParaRPr lang="nl-NL"/>
          </a:p>
        </p:txBody>
      </p:sp>
    </p:spTree>
    <p:extLst>
      <p:ext uri="{BB962C8B-B14F-4D97-AF65-F5344CB8AC3E}">
        <p14:creationId xmlns:p14="http://schemas.microsoft.com/office/powerpoint/2010/main" val="4228954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euroqol.org"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euroqol.org"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102153" y="2550879"/>
            <a:ext cx="6275758" cy="399603"/>
          </a:xfrm>
        </p:spPr>
        <p:txBody>
          <a:bodyPr lIns="0" tIns="0" rIns="0" bIns="0"/>
          <a:lstStyle>
            <a:lvl1pPr algn="l">
              <a:defRPr sz="2600">
                <a:solidFill>
                  <a:schemeClr val="bg1"/>
                </a:solidFill>
              </a:defRPr>
            </a:lvl1pPr>
          </a:lstStyle>
          <a:p>
            <a:r>
              <a:rPr lang="en-US"/>
              <a:t>Click to edit Master title style</a:t>
            </a:r>
            <a:endParaRPr lang="nl-NL" dirty="0"/>
          </a:p>
        </p:txBody>
      </p:sp>
      <p:sp>
        <p:nvSpPr>
          <p:cNvPr id="3" name="Subtitel 2"/>
          <p:cNvSpPr>
            <a:spLocks noGrp="1"/>
          </p:cNvSpPr>
          <p:nvPr>
            <p:ph type="subTitle" idx="1" hasCustomPrompt="1"/>
          </p:nvPr>
        </p:nvSpPr>
        <p:spPr>
          <a:xfrm>
            <a:off x="2102153" y="2950482"/>
            <a:ext cx="5589957" cy="339387"/>
          </a:xfrm>
        </p:spPr>
        <p:txBody>
          <a:bodyPr lIns="0" tIns="0" rIns="0" bIns="0">
            <a:noAutofit/>
          </a:bodyPr>
          <a:lstStyle>
            <a:lvl1pPr marL="0" indent="0" algn="l">
              <a:buNone/>
              <a:defRPr sz="2000">
                <a:solidFill>
                  <a:schemeClr val="bg1"/>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Klikken om de ondertitelstijl van het model te </a:t>
            </a:r>
            <a:r>
              <a:rPr lang="nl-NL" dirty="0" err="1"/>
              <a:t>bewerkenz</a:t>
            </a:r>
            <a:endParaRPr lang="nl-NL" dirty="0"/>
          </a:p>
        </p:txBody>
      </p:sp>
      <p:sp>
        <p:nvSpPr>
          <p:cNvPr id="6" name="Rechthoek 5"/>
          <p:cNvSpPr/>
          <p:nvPr userDrawn="1"/>
        </p:nvSpPr>
        <p:spPr>
          <a:xfrm>
            <a:off x="0" y="0"/>
            <a:ext cx="9144000" cy="205979"/>
          </a:xfrm>
          <a:prstGeom prst="rect">
            <a:avLst/>
          </a:prstGeom>
          <a:solidFill>
            <a:srgbClr val="AAB7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nl-NL"/>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p:txBody>
          <a:bodyPr/>
          <a:lstStyle/>
          <a:p>
            <a:r>
              <a:rPr lang="en-NL"/>
              <a:t>Version 19/11/19</a:t>
            </a:r>
            <a:endParaRPr lang="nl-NL"/>
          </a:p>
        </p:txBody>
      </p:sp>
      <p:sp>
        <p:nvSpPr>
          <p:cNvPr id="6" name="Tijdelijke aanduiding voor voettekst 5"/>
          <p:cNvSpPr>
            <a:spLocks noGrp="1"/>
          </p:cNvSpPr>
          <p:nvPr>
            <p:ph type="ftr" sz="quarter" idx="11"/>
          </p:nvPr>
        </p:nvSpPr>
        <p:spPr/>
        <p:txBody>
          <a:bodyPr/>
          <a:lstStyle/>
          <a:p>
            <a:r>
              <a:rPr lang="en-US"/>
              <a:t>EuroQol slide kit</a:t>
            </a:r>
            <a:endParaRPr lang="nl-NL" dirty="0"/>
          </a:p>
        </p:txBody>
      </p:sp>
      <p:sp>
        <p:nvSpPr>
          <p:cNvPr id="7" name="Tijdelijke aanduiding voor dianummer 6"/>
          <p:cNvSpPr>
            <a:spLocks noGrp="1"/>
          </p:cNvSpPr>
          <p:nvPr>
            <p:ph type="sldNum" sz="quarter" idx="12"/>
          </p:nvPr>
        </p:nvSpPr>
        <p:spPr/>
        <p:txBody>
          <a:bodyPr/>
          <a:lstStyle/>
          <a:p>
            <a:fld id="{CA5B98C3-C296-2E42-BED0-9B90356BF753}"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719572" y="810000"/>
            <a:ext cx="7967229" cy="305662"/>
          </a:xfrm>
        </p:spPr>
        <p:txBody>
          <a:bodyPr/>
          <a:lstStyle/>
          <a:p>
            <a:r>
              <a:rPr lang="en-US"/>
              <a:t>Click to edit Master title style</a:t>
            </a:r>
            <a:endParaRPr lang="nl-NL" dirty="0"/>
          </a:p>
        </p:txBody>
      </p:sp>
      <p:sp>
        <p:nvSpPr>
          <p:cNvPr id="3" name="Tijdelijke aanduiding voor verticale tekst 2"/>
          <p:cNvSpPr>
            <a:spLocks noGrp="1"/>
          </p:cNvSpPr>
          <p:nvPr>
            <p:ph type="body" orient="vert" idx="1"/>
          </p:nvPr>
        </p:nvSpPr>
        <p:spPr>
          <a:xfrm>
            <a:off x="719571" y="1426135"/>
            <a:ext cx="7967229" cy="3168488"/>
          </a:xfrm>
        </p:spPr>
        <p:txBody>
          <a:bodyPr vert="eaVert">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r>
              <a:rPr lang="en-NL"/>
              <a:t>Version 19/11/19</a:t>
            </a:r>
            <a:endParaRPr lang="nl-NL"/>
          </a:p>
        </p:txBody>
      </p:sp>
      <p:sp>
        <p:nvSpPr>
          <p:cNvPr id="6" name="Tijdelijke aanduiding voor dianummer 5"/>
          <p:cNvSpPr>
            <a:spLocks noGrp="1"/>
          </p:cNvSpPr>
          <p:nvPr>
            <p:ph type="sldNum" sz="quarter" idx="12"/>
          </p:nvPr>
        </p:nvSpPr>
        <p:spPr/>
        <p:txBody>
          <a:bodyPr/>
          <a:lstStyle/>
          <a:p>
            <a:fld id="{CA5B98C3-C296-2E42-BED0-9B90356BF753}" type="slidenum">
              <a:rPr lang="nl-NL" smtClean="0"/>
              <a:pPr/>
              <a:t>‹#›</a:t>
            </a:fld>
            <a:endParaRPr lang="nl-NL"/>
          </a:p>
        </p:txBody>
      </p:sp>
      <p:sp>
        <p:nvSpPr>
          <p:cNvPr id="7" name="Tijdelijke aanduiding voor voettekst 4"/>
          <p:cNvSpPr>
            <a:spLocks noGrp="1"/>
          </p:cNvSpPr>
          <p:nvPr>
            <p:ph type="ftr" sz="quarter" idx="3"/>
          </p:nvPr>
        </p:nvSpPr>
        <p:spPr>
          <a:xfrm>
            <a:off x="719572" y="4846231"/>
            <a:ext cx="5486495" cy="240506"/>
          </a:xfrm>
          <a:prstGeom prst="rect">
            <a:avLst/>
          </a:prstGeom>
        </p:spPr>
        <p:txBody>
          <a:bodyPr vert="horz" lIns="91440" tIns="45720" rIns="91440" bIns="45720" rtlCol="0" anchor="ctr"/>
          <a:lstStyle>
            <a:lvl1pPr algn="l">
              <a:defRPr sz="800">
                <a:solidFill>
                  <a:srgbClr val="8B9D9C"/>
                </a:solidFill>
                <a:latin typeface="Open Sans"/>
                <a:cs typeface="Open Sans"/>
              </a:defRPr>
            </a:lvl1pPr>
          </a:lstStyle>
          <a:p>
            <a:r>
              <a:rPr lang="en-US"/>
              <a:t>EuroQol slide kit</a:t>
            </a:r>
            <a:endParaRPr lang="nl-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661" y="931024"/>
            <a:ext cx="940263" cy="3663599"/>
          </a:xfrm>
        </p:spPr>
        <p:txBody>
          <a:bodyPr vert="eaVert"/>
          <a:lstStyle>
            <a:lvl1pPr>
              <a:defRPr sz="2400"/>
            </a:lvl1pPr>
          </a:lstStyle>
          <a:p>
            <a:r>
              <a:rPr lang="en-US"/>
              <a:t>Click to edit Master title style</a:t>
            </a:r>
            <a:endParaRPr lang="nl-NL" dirty="0"/>
          </a:p>
        </p:txBody>
      </p:sp>
      <p:sp>
        <p:nvSpPr>
          <p:cNvPr id="3" name="Tijdelijke aanduiding voor verticale tekst 2"/>
          <p:cNvSpPr>
            <a:spLocks noGrp="1"/>
          </p:cNvSpPr>
          <p:nvPr>
            <p:ph type="body" orient="vert" idx="1"/>
          </p:nvPr>
        </p:nvSpPr>
        <p:spPr>
          <a:xfrm>
            <a:off x="719571" y="931024"/>
            <a:ext cx="5757429" cy="3663599"/>
          </a:xfrm>
        </p:spPr>
        <p:txBody>
          <a:bodyPr vert="eaVert">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datum 3"/>
          <p:cNvSpPr>
            <a:spLocks noGrp="1"/>
          </p:cNvSpPr>
          <p:nvPr>
            <p:ph type="dt" sz="half" idx="10"/>
          </p:nvPr>
        </p:nvSpPr>
        <p:spPr/>
        <p:txBody>
          <a:bodyPr/>
          <a:lstStyle/>
          <a:p>
            <a:r>
              <a:rPr lang="en-NL"/>
              <a:t>Version 19/11/19</a:t>
            </a:r>
            <a:endParaRPr lang="nl-NL"/>
          </a:p>
        </p:txBody>
      </p:sp>
      <p:sp>
        <p:nvSpPr>
          <p:cNvPr id="6" name="Tijdelijke aanduiding voor dianummer 5"/>
          <p:cNvSpPr>
            <a:spLocks noGrp="1"/>
          </p:cNvSpPr>
          <p:nvPr>
            <p:ph type="sldNum" sz="quarter" idx="12"/>
          </p:nvPr>
        </p:nvSpPr>
        <p:spPr/>
        <p:txBody>
          <a:bodyPr/>
          <a:lstStyle/>
          <a:p>
            <a:fld id="{CA5B98C3-C296-2E42-BED0-9B90356BF753}" type="slidenum">
              <a:rPr lang="nl-NL" smtClean="0"/>
              <a:pPr/>
              <a:t>‹#›</a:t>
            </a:fld>
            <a:endParaRPr lang="nl-NL"/>
          </a:p>
        </p:txBody>
      </p:sp>
      <p:sp>
        <p:nvSpPr>
          <p:cNvPr id="7" name="Tijdelijke aanduiding voor voettekst 4"/>
          <p:cNvSpPr>
            <a:spLocks noGrp="1"/>
          </p:cNvSpPr>
          <p:nvPr>
            <p:ph type="ftr" sz="quarter" idx="3"/>
          </p:nvPr>
        </p:nvSpPr>
        <p:spPr>
          <a:xfrm>
            <a:off x="719572" y="4846231"/>
            <a:ext cx="5486495" cy="240506"/>
          </a:xfrm>
          <a:prstGeom prst="rect">
            <a:avLst/>
          </a:prstGeom>
        </p:spPr>
        <p:txBody>
          <a:bodyPr vert="horz" lIns="91440" tIns="45720" rIns="91440" bIns="45720" rtlCol="0" anchor="ctr"/>
          <a:lstStyle>
            <a:lvl1pPr algn="l">
              <a:defRPr sz="800">
                <a:solidFill>
                  <a:srgbClr val="8B9D9C"/>
                </a:solidFill>
                <a:latin typeface="Open Sans"/>
                <a:cs typeface="Open Sans"/>
              </a:defRPr>
            </a:lvl1pPr>
          </a:lstStyle>
          <a:p>
            <a:r>
              <a:rPr lang="en-US"/>
              <a:t>EuroQol slide kit</a:t>
            </a:r>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inhou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r>
              <a:rPr lang="en-NL"/>
              <a:t>Version 19/11/19</a:t>
            </a:r>
            <a:endParaRPr lang="nl-NL"/>
          </a:p>
        </p:txBody>
      </p:sp>
      <p:sp>
        <p:nvSpPr>
          <p:cNvPr id="6" name="Tijdelijke aanduiding voor dianummer 5"/>
          <p:cNvSpPr>
            <a:spLocks noGrp="1"/>
          </p:cNvSpPr>
          <p:nvPr>
            <p:ph type="sldNum" sz="quarter" idx="12"/>
          </p:nvPr>
        </p:nvSpPr>
        <p:spPr/>
        <p:txBody>
          <a:bodyPr/>
          <a:lstStyle/>
          <a:p>
            <a:fld id="{CA5B98C3-C296-2E42-BED0-9B90356BF753}" type="slidenum">
              <a:rPr lang="nl-NL" smtClean="0"/>
              <a:pPr/>
              <a:t>‹#›</a:t>
            </a:fld>
            <a:endParaRPr lang="nl-NL"/>
          </a:p>
        </p:txBody>
      </p:sp>
      <p:sp>
        <p:nvSpPr>
          <p:cNvPr id="7" name="Tijdelijke aanduiding voor voettekst 4"/>
          <p:cNvSpPr>
            <a:spLocks noGrp="1"/>
          </p:cNvSpPr>
          <p:nvPr>
            <p:ph type="ftr" sz="quarter" idx="3"/>
          </p:nvPr>
        </p:nvSpPr>
        <p:spPr>
          <a:xfrm>
            <a:off x="719572" y="4846231"/>
            <a:ext cx="5486495" cy="240506"/>
          </a:xfrm>
          <a:prstGeom prst="rect">
            <a:avLst/>
          </a:prstGeom>
        </p:spPr>
        <p:txBody>
          <a:bodyPr vert="horz" lIns="91440" tIns="45720" rIns="91440" bIns="45720" rtlCol="0" anchor="ctr"/>
          <a:lstStyle>
            <a:lvl1pPr algn="l">
              <a:defRPr sz="800">
                <a:solidFill>
                  <a:srgbClr val="8B9D9C"/>
                </a:solidFill>
                <a:latin typeface="Open Sans"/>
                <a:cs typeface="Open Sans"/>
              </a:defRPr>
            </a:lvl1pPr>
          </a:lstStyle>
          <a:p>
            <a:r>
              <a:rPr lang="en-US"/>
              <a:t>EuroQol slide kit</a:t>
            </a:r>
            <a:endParaRPr lang="nl-NL"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826" userDrawn="1">
          <p15:clr>
            <a:srgbClr val="FBAE40"/>
          </p15:clr>
        </p15:guide>
        <p15:guide id="4" pos="453" userDrawn="1">
          <p15:clr>
            <a:srgbClr val="FBAE40"/>
          </p15:clr>
        </p15:guide>
        <p15:guide id="5" pos="521" userDrawn="1">
          <p15:clr>
            <a:srgbClr val="FBAE40"/>
          </p15:clr>
        </p15:guide>
        <p15:guide id="6" orient="horz" pos="10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inhou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r>
              <a:rPr lang="en-NL"/>
              <a:t>Version 19/11/19</a:t>
            </a:r>
            <a:endParaRPr lang="nl-NL"/>
          </a:p>
        </p:txBody>
      </p:sp>
      <p:sp>
        <p:nvSpPr>
          <p:cNvPr id="6" name="Tijdelijke aanduiding voor dianummer 5"/>
          <p:cNvSpPr>
            <a:spLocks noGrp="1"/>
          </p:cNvSpPr>
          <p:nvPr>
            <p:ph type="sldNum" sz="quarter" idx="12"/>
          </p:nvPr>
        </p:nvSpPr>
        <p:spPr/>
        <p:txBody>
          <a:bodyPr/>
          <a:lstStyle/>
          <a:p>
            <a:fld id="{CA5B98C3-C296-2E42-BED0-9B90356BF753}" type="slidenum">
              <a:rPr lang="nl-NL" smtClean="0"/>
              <a:pPr/>
              <a:t>‹#›</a:t>
            </a:fld>
            <a:endParaRPr lang="nl-NL"/>
          </a:p>
        </p:txBody>
      </p:sp>
      <p:sp>
        <p:nvSpPr>
          <p:cNvPr id="7" name="Tijdelijke aanduiding voor voettekst 4"/>
          <p:cNvSpPr>
            <a:spLocks noGrp="1"/>
          </p:cNvSpPr>
          <p:nvPr>
            <p:ph type="ftr" sz="quarter" idx="3"/>
          </p:nvPr>
        </p:nvSpPr>
        <p:spPr>
          <a:xfrm>
            <a:off x="719572" y="4846231"/>
            <a:ext cx="5486495" cy="240506"/>
          </a:xfrm>
          <a:prstGeom prst="rect">
            <a:avLst/>
          </a:prstGeom>
        </p:spPr>
        <p:txBody>
          <a:bodyPr vert="horz" lIns="91440" tIns="45720" rIns="91440" bIns="45720" rtlCol="0" anchor="ctr"/>
          <a:lstStyle>
            <a:lvl1pPr algn="l">
              <a:defRPr sz="800">
                <a:solidFill>
                  <a:srgbClr val="8B9D9C"/>
                </a:solidFill>
                <a:latin typeface="Open Sans"/>
                <a:cs typeface="Open Sans"/>
              </a:defRPr>
            </a:lvl1pPr>
          </a:lstStyle>
          <a:p>
            <a:r>
              <a:rPr lang="en-US"/>
              <a:t>EuroQol slide kit</a:t>
            </a:r>
            <a:endParaRPr lang="nl-NL" dirty="0"/>
          </a:p>
        </p:txBody>
      </p:sp>
      <p:sp>
        <p:nvSpPr>
          <p:cNvPr id="8" name="Tijdelijke aanduiding voor voettekst 4"/>
          <p:cNvSpPr txBox="1">
            <a:spLocks/>
          </p:cNvSpPr>
          <p:nvPr userDrawn="1"/>
        </p:nvSpPr>
        <p:spPr>
          <a:xfrm>
            <a:off x="6527800" y="4846232"/>
            <a:ext cx="1159934" cy="240506"/>
          </a:xfrm>
          <a:prstGeom prst="rect">
            <a:avLst/>
          </a:prstGeom>
        </p:spPr>
        <p:txBody>
          <a:bodyPr vert="horz" lIns="91440" tIns="45720" rIns="91440" bIns="45720" rtlCol="0" anchor="ctr"/>
          <a:lstStyle>
            <a:defPPr>
              <a:defRPr lang="nl-NL"/>
            </a:defPPr>
            <a:lvl1pPr marL="0" algn="l" defTabSz="457200" rtl="0" eaLnBrk="1" latinLnBrk="0" hangingPunct="1">
              <a:defRPr sz="800" kern="1200">
                <a:solidFill>
                  <a:srgbClr val="8B9D9C"/>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nl-NL" dirty="0" err="1">
                <a:hlinkClick r:id="rId3"/>
              </a:rPr>
              <a:t>www.euroqol.org</a:t>
            </a:r>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ctrTitle"/>
          </p:nvPr>
        </p:nvSpPr>
        <p:spPr>
          <a:xfrm>
            <a:off x="2102153" y="2550879"/>
            <a:ext cx="6275758" cy="399603"/>
          </a:xfrm>
        </p:spPr>
        <p:txBody>
          <a:bodyPr lIns="0" tIns="0" rIns="0" bIns="0"/>
          <a:lstStyle>
            <a:lvl1pPr algn="l">
              <a:defRPr sz="2600">
                <a:solidFill>
                  <a:schemeClr val="bg1"/>
                </a:solidFill>
              </a:defRPr>
            </a:lvl1pPr>
          </a:lstStyle>
          <a:p>
            <a:r>
              <a:rPr lang="en-US"/>
              <a:t>Click to edit Master title style</a:t>
            </a:r>
            <a:endParaRPr lang="nl-NL" dirty="0"/>
          </a:p>
        </p:txBody>
      </p:sp>
      <p:sp>
        <p:nvSpPr>
          <p:cNvPr id="6" name="Subtitel 2"/>
          <p:cNvSpPr>
            <a:spLocks noGrp="1"/>
          </p:cNvSpPr>
          <p:nvPr>
            <p:ph type="subTitle" idx="1"/>
          </p:nvPr>
        </p:nvSpPr>
        <p:spPr>
          <a:xfrm>
            <a:off x="2102154" y="2979383"/>
            <a:ext cx="5589957" cy="339387"/>
          </a:xfrm>
        </p:spPr>
        <p:txBody>
          <a:bodyPr lIns="0" tIns="0" rIns="0" bIns="0">
            <a:noAutofit/>
          </a:bodyPr>
          <a:lstStyle>
            <a:lvl1pPr marL="0" indent="0" algn="l">
              <a:buNone/>
              <a:defRPr sz="2000">
                <a:solidFill>
                  <a:schemeClr val="bg1"/>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7" name="Rechthoek 6"/>
          <p:cNvSpPr/>
          <p:nvPr userDrawn="1"/>
        </p:nvSpPr>
        <p:spPr>
          <a:xfrm>
            <a:off x="0" y="0"/>
            <a:ext cx="9144000" cy="205979"/>
          </a:xfrm>
          <a:prstGeom prst="rect">
            <a:avLst/>
          </a:prstGeom>
          <a:solidFill>
            <a:srgbClr val="AAB7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ctrTitle"/>
          </p:nvPr>
        </p:nvSpPr>
        <p:spPr>
          <a:xfrm>
            <a:off x="2102153" y="2550879"/>
            <a:ext cx="6275758" cy="399603"/>
          </a:xfrm>
        </p:spPr>
        <p:txBody>
          <a:bodyPr lIns="0" tIns="0" rIns="0" bIns="0"/>
          <a:lstStyle>
            <a:lvl1pPr algn="l">
              <a:defRPr sz="2600">
                <a:solidFill>
                  <a:schemeClr val="bg1"/>
                </a:solidFill>
              </a:defRPr>
            </a:lvl1pPr>
          </a:lstStyle>
          <a:p>
            <a:r>
              <a:rPr lang="en-US"/>
              <a:t>Click to edit Master title style</a:t>
            </a:r>
            <a:endParaRPr lang="nl-NL" dirty="0"/>
          </a:p>
        </p:txBody>
      </p:sp>
      <p:sp>
        <p:nvSpPr>
          <p:cNvPr id="6" name="Subtitel 2"/>
          <p:cNvSpPr>
            <a:spLocks noGrp="1"/>
          </p:cNvSpPr>
          <p:nvPr>
            <p:ph type="subTitle" idx="1"/>
          </p:nvPr>
        </p:nvSpPr>
        <p:spPr>
          <a:xfrm>
            <a:off x="2102154" y="2979383"/>
            <a:ext cx="5589957" cy="339387"/>
          </a:xfrm>
        </p:spPr>
        <p:txBody>
          <a:bodyPr lIns="0" tIns="0" rIns="0" bIns="0">
            <a:noAutofit/>
          </a:bodyPr>
          <a:lstStyle>
            <a:lvl1pPr marL="0" indent="0" algn="l">
              <a:buNone/>
              <a:defRPr sz="2000">
                <a:solidFill>
                  <a:schemeClr val="bg1"/>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7" name="Rechthoek 6"/>
          <p:cNvSpPr/>
          <p:nvPr userDrawn="1"/>
        </p:nvSpPr>
        <p:spPr>
          <a:xfrm>
            <a:off x="0" y="0"/>
            <a:ext cx="9144000" cy="205979"/>
          </a:xfrm>
          <a:prstGeom prst="rect">
            <a:avLst/>
          </a:prstGeom>
          <a:solidFill>
            <a:srgbClr val="AAB7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7" name="Tijdelijke aanduiding voor datum 6"/>
          <p:cNvSpPr>
            <a:spLocks noGrp="1"/>
          </p:cNvSpPr>
          <p:nvPr>
            <p:ph type="dt" sz="half" idx="10"/>
          </p:nvPr>
        </p:nvSpPr>
        <p:spPr/>
        <p:txBody>
          <a:bodyPr/>
          <a:lstStyle/>
          <a:p>
            <a:r>
              <a:rPr lang="en-NL"/>
              <a:t>Version 19/11/19</a:t>
            </a:r>
            <a:endParaRPr lang="nl-NL"/>
          </a:p>
        </p:txBody>
      </p:sp>
      <p:sp>
        <p:nvSpPr>
          <p:cNvPr id="9" name="Tijdelijke aanduiding voor dianummer 8"/>
          <p:cNvSpPr>
            <a:spLocks noGrp="1"/>
          </p:cNvSpPr>
          <p:nvPr>
            <p:ph type="sldNum" sz="quarter" idx="12"/>
          </p:nvPr>
        </p:nvSpPr>
        <p:spPr/>
        <p:txBody>
          <a:bodyPr/>
          <a:lstStyle/>
          <a:p>
            <a:fld id="{CA5B98C3-C296-2E42-BED0-9B90356BF753}" type="slidenum">
              <a:rPr lang="nl-NL" smtClean="0"/>
              <a:pPr/>
              <a:t>‹#›</a:t>
            </a:fld>
            <a:endParaRPr lang="nl-NL"/>
          </a:p>
        </p:txBody>
      </p:sp>
      <p:sp>
        <p:nvSpPr>
          <p:cNvPr id="6" name="Tijdelijke aanduiding voor voettekst 4"/>
          <p:cNvSpPr>
            <a:spLocks noGrp="1"/>
          </p:cNvSpPr>
          <p:nvPr>
            <p:ph type="ftr" sz="quarter" idx="3"/>
          </p:nvPr>
        </p:nvSpPr>
        <p:spPr>
          <a:xfrm>
            <a:off x="719572" y="4846231"/>
            <a:ext cx="5486495" cy="240506"/>
          </a:xfrm>
          <a:prstGeom prst="rect">
            <a:avLst/>
          </a:prstGeom>
        </p:spPr>
        <p:txBody>
          <a:bodyPr vert="horz" lIns="91440" tIns="45720" rIns="91440" bIns="45720" rtlCol="0" anchor="ctr"/>
          <a:lstStyle>
            <a:lvl1pPr algn="l">
              <a:defRPr sz="800">
                <a:solidFill>
                  <a:srgbClr val="8B9D9C"/>
                </a:solidFill>
                <a:latin typeface="Open Sans"/>
                <a:cs typeface="Open Sans"/>
              </a:defRPr>
            </a:lvl1pPr>
          </a:lstStyle>
          <a:p>
            <a:r>
              <a:rPr lang="en-US"/>
              <a:t>EuroQol slide kit</a:t>
            </a:r>
            <a:endParaRPr lang="nl-NL"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5550" y="339585"/>
            <a:ext cx="5856994" cy="442019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719572" y="810000"/>
            <a:ext cx="7967229" cy="305662"/>
          </a:xfrm>
        </p:spPr>
        <p:txBody>
          <a:bodyPr/>
          <a:lstStyle/>
          <a:p>
            <a:r>
              <a:rPr lang="en-US"/>
              <a:t>Click to edit Master title style</a:t>
            </a:r>
            <a:endParaRPr lang="nl-NL" dirty="0"/>
          </a:p>
        </p:txBody>
      </p:sp>
      <p:sp>
        <p:nvSpPr>
          <p:cNvPr id="3" name="Tijdelijke aanduiding voor datum 2"/>
          <p:cNvSpPr>
            <a:spLocks noGrp="1"/>
          </p:cNvSpPr>
          <p:nvPr>
            <p:ph type="dt" sz="half" idx="10"/>
          </p:nvPr>
        </p:nvSpPr>
        <p:spPr/>
        <p:txBody>
          <a:bodyPr/>
          <a:lstStyle/>
          <a:p>
            <a:r>
              <a:rPr lang="en-NL"/>
              <a:t>Version 19/11/19</a:t>
            </a:r>
            <a:endParaRPr lang="nl-NL"/>
          </a:p>
        </p:txBody>
      </p:sp>
      <p:sp>
        <p:nvSpPr>
          <p:cNvPr id="5" name="Tijdelijke aanduiding voor dianummer 4"/>
          <p:cNvSpPr>
            <a:spLocks noGrp="1"/>
          </p:cNvSpPr>
          <p:nvPr>
            <p:ph type="sldNum" sz="quarter" idx="12"/>
          </p:nvPr>
        </p:nvSpPr>
        <p:spPr/>
        <p:txBody>
          <a:bodyPr/>
          <a:lstStyle/>
          <a:p>
            <a:fld id="{CA5B98C3-C296-2E42-BED0-9B90356BF753}" type="slidenum">
              <a:rPr lang="nl-NL" smtClean="0"/>
              <a:pPr/>
              <a:t>‹#›</a:t>
            </a:fld>
            <a:endParaRPr lang="nl-NL"/>
          </a:p>
        </p:txBody>
      </p:sp>
      <p:sp>
        <p:nvSpPr>
          <p:cNvPr id="6" name="Tijdelijke aanduiding voor voettekst 4"/>
          <p:cNvSpPr>
            <a:spLocks noGrp="1"/>
          </p:cNvSpPr>
          <p:nvPr>
            <p:ph type="ftr" sz="quarter" idx="3"/>
          </p:nvPr>
        </p:nvSpPr>
        <p:spPr>
          <a:xfrm>
            <a:off x="719572" y="4846231"/>
            <a:ext cx="5486495" cy="240506"/>
          </a:xfrm>
          <a:prstGeom prst="rect">
            <a:avLst/>
          </a:prstGeom>
        </p:spPr>
        <p:txBody>
          <a:bodyPr vert="horz" lIns="91440" tIns="45720" rIns="91440" bIns="45720" rtlCol="0" anchor="ctr"/>
          <a:lstStyle>
            <a:lvl1pPr algn="l">
              <a:defRPr sz="800">
                <a:solidFill>
                  <a:srgbClr val="8B9D9C"/>
                </a:solidFill>
                <a:latin typeface="Open Sans"/>
                <a:cs typeface="Open Sans"/>
              </a:defRPr>
            </a:lvl1pPr>
          </a:lstStyle>
          <a:p>
            <a:r>
              <a:rPr lang="en-US"/>
              <a:t>EuroQol slide kit</a:t>
            </a:r>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titel 1"/>
          <p:cNvSpPr>
            <a:spLocks noGrp="1"/>
          </p:cNvSpPr>
          <p:nvPr>
            <p:ph type="title"/>
          </p:nvPr>
        </p:nvSpPr>
        <p:spPr>
          <a:xfrm>
            <a:off x="719572" y="1016232"/>
            <a:ext cx="7967229" cy="305662"/>
          </a:xfrm>
          <a:prstGeom prst="rect">
            <a:avLst/>
          </a:prstGeom>
        </p:spPr>
        <p:txBody>
          <a:bodyPr vert="horz" lIns="0" tIns="0" rIns="0" bIns="0" rtlCol="0" anchor="t" anchorCtr="0">
            <a:noAutofit/>
          </a:bodyPr>
          <a:lstStyle/>
          <a:p>
            <a:r>
              <a:rPr lang="en-US"/>
              <a:t>Click to edit Master title style</a:t>
            </a:r>
            <a:endParaRPr lang="nl-NL" dirty="0"/>
          </a:p>
        </p:txBody>
      </p:sp>
      <p:sp>
        <p:nvSpPr>
          <p:cNvPr id="7" name="Tijdelijke aanduiding voor tekst 2"/>
          <p:cNvSpPr>
            <a:spLocks noGrp="1"/>
          </p:cNvSpPr>
          <p:nvPr>
            <p:ph idx="1"/>
          </p:nvPr>
        </p:nvSpPr>
        <p:spPr>
          <a:xfrm>
            <a:off x="719571" y="1576403"/>
            <a:ext cx="7967229" cy="30182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8" name="Tijdelijke aanduiding voor datum 3"/>
          <p:cNvSpPr>
            <a:spLocks noGrp="1"/>
          </p:cNvSpPr>
          <p:nvPr>
            <p:ph type="dt" sz="half" idx="2"/>
          </p:nvPr>
        </p:nvSpPr>
        <p:spPr>
          <a:xfrm>
            <a:off x="7879622" y="4846231"/>
            <a:ext cx="807178" cy="240506"/>
          </a:xfrm>
          <a:prstGeom prst="rect">
            <a:avLst/>
          </a:prstGeom>
        </p:spPr>
        <p:txBody>
          <a:bodyPr vert="horz" lIns="91440" tIns="45720" rIns="91440" bIns="45720" rtlCol="0" anchor="ctr"/>
          <a:lstStyle>
            <a:lvl1pPr algn="r">
              <a:defRPr sz="800">
                <a:solidFill>
                  <a:srgbClr val="8B9D9C"/>
                </a:solidFill>
                <a:latin typeface="Open Sans"/>
                <a:cs typeface="Open Sans"/>
              </a:defRPr>
            </a:lvl1pPr>
          </a:lstStyle>
          <a:p>
            <a:r>
              <a:rPr lang="en-NL"/>
              <a:t>Version 19/11/19</a:t>
            </a:r>
            <a:endParaRPr lang="nl-NL" dirty="0"/>
          </a:p>
        </p:txBody>
      </p:sp>
      <p:sp>
        <p:nvSpPr>
          <p:cNvPr id="9" name="Tijdelijke aanduiding voor voettekst 4"/>
          <p:cNvSpPr>
            <a:spLocks noGrp="1"/>
          </p:cNvSpPr>
          <p:nvPr>
            <p:ph type="ftr" sz="quarter" idx="3"/>
          </p:nvPr>
        </p:nvSpPr>
        <p:spPr>
          <a:xfrm>
            <a:off x="719572" y="4846231"/>
            <a:ext cx="5486495" cy="240506"/>
          </a:xfrm>
          <a:prstGeom prst="rect">
            <a:avLst/>
          </a:prstGeom>
        </p:spPr>
        <p:txBody>
          <a:bodyPr vert="horz" lIns="91440" tIns="45720" rIns="91440" bIns="45720" rtlCol="0" anchor="ctr"/>
          <a:lstStyle>
            <a:lvl1pPr algn="l">
              <a:defRPr sz="800">
                <a:solidFill>
                  <a:srgbClr val="8B9D9C"/>
                </a:solidFill>
                <a:latin typeface="Open Sans"/>
                <a:cs typeface="Open Sans"/>
              </a:defRPr>
            </a:lvl1pPr>
          </a:lstStyle>
          <a:p>
            <a:r>
              <a:rPr lang="en-US"/>
              <a:t>EuroQol slide kit</a:t>
            </a:r>
            <a:endParaRPr lang="nl-NL" dirty="0"/>
          </a:p>
        </p:txBody>
      </p:sp>
      <p:sp>
        <p:nvSpPr>
          <p:cNvPr id="10" name="Tijdelijke aanduiding voor voettekst 4"/>
          <p:cNvSpPr txBox="1">
            <a:spLocks/>
          </p:cNvSpPr>
          <p:nvPr userDrawn="1"/>
        </p:nvSpPr>
        <p:spPr>
          <a:xfrm>
            <a:off x="6527800" y="4846232"/>
            <a:ext cx="1159934" cy="240506"/>
          </a:xfrm>
          <a:prstGeom prst="rect">
            <a:avLst/>
          </a:prstGeom>
        </p:spPr>
        <p:txBody>
          <a:bodyPr vert="horz" lIns="91440" tIns="45720" rIns="91440" bIns="45720" rtlCol="0" anchor="ctr"/>
          <a:lstStyle>
            <a:defPPr>
              <a:defRPr lang="nl-NL"/>
            </a:defPPr>
            <a:lvl1pPr marL="0" algn="l" defTabSz="457200" rtl="0" eaLnBrk="1" latinLnBrk="0" hangingPunct="1">
              <a:defRPr sz="800" kern="1200">
                <a:solidFill>
                  <a:srgbClr val="8B9D9C"/>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nl-NL" dirty="0" err="1">
                <a:hlinkClick r:id="rId2"/>
              </a:rPr>
              <a:t>www.euroqol.org</a:t>
            </a:r>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75050" y="1356173"/>
            <a:ext cx="5111750" cy="323845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tekst 3"/>
          <p:cNvSpPr>
            <a:spLocks noGrp="1"/>
          </p:cNvSpPr>
          <p:nvPr>
            <p:ph type="body" sz="half" idx="2"/>
          </p:nvPr>
        </p:nvSpPr>
        <p:spPr>
          <a:xfrm>
            <a:off x="719571" y="1356173"/>
            <a:ext cx="2745942" cy="3238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p:txBody>
          <a:bodyPr/>
          <a:lstStyle/>
          <a:p>
            <a:r>
              <a:rPr lang="en-NL"/>
              <a:t>Version 19/11/19</a:t>
            </a:r>
            <a:endParaRPr lang="nl-NL"/>
          </a:p>
        </p:txBody>
      </p:sp>
      <p:sp>
        <p:nvSpPr>
          <p:cNvPr id="7" name="Tijdelijke aanduiding voor dianummer 6"/>
          <p:cNvSpPr>
            <a:spLocks noGrp="1"/>
          </p:cNvSpPr>
          <p:nvPr>
            <p:ph type="sldNum" sz="quarter" idx="12"/>
          </p:nvPr>
        </p:nvSpPr>
        <p:spPr/>
        <p:txBody>
          <a:bodyPr/>
          <a:lstStyle/>
          <a:p>
            <a:fld id="{CA5B98C3-C296-2E42-BED0-9B90356BF753}" type="slidenum">
              <a:rPr lang="nl-NL" smtClean="0"/>
              <a:pPr/>
              <a:t>‹#›</a:t>
            </a:fld>
            <a:endParaRPr lang="nl-NL"/>
          </a:p>
        </p:txBody>
      </p:sp>
      <p:sp>
        <p:nvSpPr>
          <p:cNvPr id="8" name="Titel 1"/>
          <p:cNvSpPr>
            <a:spLocks noGrp="1"/>
          </p:cNvSpPr>
          <p:nvPr>
            <p:ph type="title"/>
          </p:nvPr>
        </p:nvSpPr>
        <p:spPr>
          <a:xfrm>
            <a:off x="719572" y="810000"/>
            <a:ext cx="7967229" cy="305662"/>
          </a:xfrm>
        </p:spPr>
        <p:txBody>
          <a:bodyPr/>
          <a:lstStyle/>
          <a:p>
            <a:r>
              <a:rPr lang="en-US"/>
              <a:t>Click to edit Master title style</a:t>
            </a:r>
            <a:endParaRPr lang="nl-NL" dirty="0"/>
          </a:p>
        </p:txBody>
      </p:sp>
      <p:sp>
        <p:nvSpPr>
          <p:cNvPr id="9" name="Tijdelijke aanduiding voor voettekst 4"/>
          <p:cNvSpPr>
            <a:spLocks noGrp="1"/>
          </p:cNvSpPr>
          <p:nvPr>
            <p:ph type="ftr" sz="quarter" idx="3"/>
          </p:nvPr>
        </p:nvSpPr>
        <p:spPr>
          <a:xfrm>
            <a:off x="719572" y="4846231"/>
            <a:ext cx="5486495" cy="240506"/>
          </a:xfrm>
          <a:prstGeom prst="rect">
            <a:avLst/>
          </a:prstGeom>
        </p:spPr>
        <p:txBody>
          <a:bodyPr vert="horz" lIns="91440" tIns="45720" rIns="91440" bIns="45720" rtlCol="0" anchor="ctr"/>
          <a:lstStyle>
            <a:lvl1pPr algn="l">
              <a:defRPr sz="800">
                <a:solidFill>
                  <a:srgbClr val="8B9D9C"/>
                </a:solidFill>
                <a:latin typeface="Open Sans"/>
                <a:cs typeface="Open Sans"/>
              </a:defRPr>
            </a:lvl1pPr>
          </a:lstStyle>
          <a:p>
            <a:r>
              <a:rPr lang="en-US"/>
              <a:t>EuroQol slide kit</a:t>
            </a:r>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euroqol.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hthoek 7"/>
          <p:cNvSpPr/>
          <p:nvPr/>
        </p:nvSpPr>
        <p:spPr>
          <a:xfrm>
            <a:off x="0" y="4819500"/>
            <a:ext cx="9144000" cy="324000"/>
          </a:xfrm>
          <a:prstGeom prst="rect">
            <a:avLst/>
          </a:prstGeom>
          <a:solidFill>
            <a:srgbClr val="005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00" dirty="0"/>
          </a:p>
        </p:txBody>
      </p:sp>
      <p:sp>
        <p:nvSpPr>
          <p:cNvPr id="2" name="Tijdelijke aanduiding voor titel 1"/>
          <p:cNvSpPr>
            <a:spLocks noGrp="1"/>
          </p:cNvSpPr>
          <p:nvPr>
            <p:ph type="title"/>
          </p:nvPr>
        </p:nvSpPr>
        <p:spPr>
          <a:xfrm>
            <a:off x="719572" y="1016232"/>
            <a:ext cx="7967229" cy="305662"/>
          </a:xfrm>
          <a:prstGeom prst="rect">
            <a:avLst/>
          </a:prstGeom>
        </p:spPr>
        <p:txBody>
          <a:bodyPr vert="horz" lIns="0" tIns="0" rIns="0" bIns="0" rtlCol="0" anchor="t" anchorCtr="0">
            <a:noAutofit/>
          </a:bodyPr>
          <a:lstStyle/>
          <a:p>
            <a:r>
              <a:rPr lang="nl-NL" dirty="0"/>
              <a:t>Titelstijl van model bewerken</a:t>
            </a:r>
          </a:p>
        </p:txBody>
      </p:sp>
      <p:sp>
        <p:nvSpPr>
          <p:cNvPr id="3" name="Tijdelijke aanduiding voor tekst 2"/>
          <p:cNvSpPr>
            <a:spLocks noGrp="1"/>
          </p:cNvSpPr>
          <p:nvPr>
            <p:ph type="body" idx="1"/>
          </p:nvPr>
        </p:nvSpPr>
        <p:spPr>
          <a:xfrm>
            <a:off x="719571" y="1576403"/>
            <a:ext cx="7967229" cy="301822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7879622" y="4846231"/>
            <a:ext cx="807178" cy="240506"/>
          </a:xfrm>
          <a:prstGeom prst="rect">
            <a:avLst/>
          </a:prstGeom>
        </p:spPr>
        <p:txBody>
          <a:bodyPr vert="horz" lIns="91440" tIns="45720" rIns="91440" bIns="45720" rtlCol="0" anchor="ctr"/>
          <a:lstStyle>
            <a:lvl1pPr algn="r">
              <a:defRPr sz="800">
                <a:solidFill>
                  <a:srgbClr val="8B9D9C"/>
                </a:solidFill>
                <a:latin typeface="Open Sans"/>
                <a:cs typeface="Open Sans"/>
              </a:defRPr>
            </a:lvl1pPr>
          </a:lstStyle>
          <a:p>
            <a:r>
              <a:rPr lang="en-NL"/>
              <a:t>Version 19/11/19</a:t>
            </a:r>
            <a:endParaRPr lang="nl-NL" dirty="0"/>
          </a:p>
        </p:txBody>
      </p:sp>
      <p:sp>
        <p:nvSpPr>
          <p:cNvPr id="5" name="Tijdelijke aanduiding voor voettekst 4"/>
          <p:cNvSpPr>
            <a:spLocks noGrp="1"/>
          </p:cNvSpPr>
          <p:nvPr>
            <p:ph type="ftr" sz="quarter" idx="3"/>
          </p:nvPr>
        </p:nvSpPr>
        <p:spPr>
          <a:xfrm>
            <a:off x="719572" y="4846231"/>
            <a:ext cx="5486495" cy="240506"/>
          </a:xfrm>
          <a:prstGeom prst="rect">
            <a:avLst/>
          </a:prstGeom>
        </p:spPr>
        <p:txBody>
          <a:bodyPr vert="horz" lIns="91440" tIns="45720" rIns="91440" bIns="45720" rtlCol="0" anchor="ctr"/>
          <a:lstStyle>
            <a:lvl1pPr algn="l">
              <a:defRPr sz="800">
                <a:solidFill>
                  <a:srgbClr val="8B9D9C"/>
                </a:solidFill>
                <a:latin typeface="Open Sans"/>
                <a:cs typeface="Open Sans"/>
              </a:defRPr>
            </a:lvl1pPr>
          </a:lstStyle>
          <a:p>
            <a:r>
              <a:rPr lang="en-US"/>
              <a:t>EuroQol slide kit</a:t>
            </a:r>
            <a:endParaRPr lang="nl-NL" dirty="0"/>
          </a:p>
        </p:txBody>
      </p:sp>
      <p:sp>
        <p:nvSpPr>
          <p:cNvPr id="6" name="Tijdelijke aanduiding voor dianummer 5"/>
          <p:cNvSpPr>
            <a:spLocks noGrp="1"/>
          </p:cNvSpPr>
          <p:nvPr>
            <p:ph type="sldNum" sz="quarter" idx="4"/>
          </p:nvPr>
        </p:nvSpPr>
        <p:spPr>
          <a:xfrm>
            <a:off x="179620" y="4846232"/>
            <a:ext cx="414509" cy="223394"/>
          </a:xfrm>
          <a:prstGeom prst="rect">
            <a:avLst/>
          </a:prstGeom>
        </p:spPr>
        <p:txBody>
          <a:bodyPr vert="horz" lIns="91440" tIns="45720" rIns="91440" bIns="45720" rtlCol="0" anchor="ctr"/>
          <a:lstStyle>
            <a:lvl1pPr algn="l">
              <a:defRPr sz="800">
                <a:solidFill>
                  <a:schemeClr val="bg1"/>
                </a:solidFill>
                <a:latin typeface="Open Sans"/>
                <a:cs typeface="Open Sans"/>
              </a:defRPr>
            </a:lvl1pPr>
          </a:lstStyle>
          <a:p>
            <a:fld id="{CA5B98C3-C296-2E42-BED0-9B90356BF753}" type="slidenum">
              <a:rPr lang="nl-NL" smtClean="0"/>
              <a:pPr/>
              <a:t>‹#›</a:t>
            </a:fld>
            <a:endParaRPr lang="nl-NL" dirty="0"/>
          </a:p>
        </p:txBody>
      </p:sp>
      <p:sp>
        <p:nvSpPr>
          <p:cNvPr id="7" name="Rechthoek 6"/>
          <p:cNvSpPr/>
          <p:nvPr/>
        </p:nvSpPr>
        <p:spPr>
          <a:xfrm>
            <a:off x="0" y="0"/>
            <a:ext cx="9144000" cy="205979"/>
          </a:xfrm>
          <a:prstGeom prst="rect">
            <a:avLst/>
          </a:prstGeom>
          <a:solidFill>
            <a:srgbClr val="AAB7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9" name="Afbeelding 8" descr="logo euroqol small.jpg"/>
          <p:cNvPicPr>
            <a:picLocks noChangeAspect="1"/>
          </p:cNvPicPr>
          <p:nvPr/>
        </p:nvPicPr>
        <p:blipFill>
          <a:blip r:embed="rId14"/>
          <a:stretch>
            <a:fillRect/>
          </a:stretch>
        </p:blipFill>
        <p:spPr>
          <a:xfrm>
            <a:off x="7374636" y="365858"/>
            <a:ext cx="1312164" cy="356616"/>
          </a:xfrm>
          <a:prstGeom prst="rect">
            <a:avLst/>
          </a:prstGeom>
        </p:spPr>
      </p:pic>
      <p:sp>
        <p:nvSpPr>
          <p:cNvPr id="11" name="Tijdelijke aanduiding voor voettekst 4"/>
          <p:cNvSpPr txBox="1">
            <a:spLocks/>
          </p:cNvSpPr>
          <p:nvPr/>
        </p:nvSpPr>
        <p:spPr>
          <a:xfrm>
            <a:off x="6527800" y="4846232"/>
            <a:ext cx="1159934" cy="240506"/>
          </a:xfrm>
          <a:prstGeom prst="rect">
            <a:avLst/>
          </a:prstGeom>
        </p:spPr>
        <p:txBody>
          <a:bodyPr vert="horz" lIns="91440" tIns="45720" rIns="91440" bIns="45720" rtlCol="0" anchor="ctr"/>
          <a:lstStyle>
            <a:defPPr>
              <a:defRPr lang="nl-NL"/>
            </a:defPPr>
            <a:lvl1pPr marL="0" algn="l" defTabSz="457200" rtl="0" eaLnBrk="1" latinLnBrk="0" hangingPunct="1">
              <a:defRPr sz="800" kern="1200">
                <a:solidFill>
                  <a:srgbClr val="8B9D9C"/>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nl-NL" dirty="0" err="1">
                <a:hlinkClick r:id="rId15"/>
              </a:rPr>
              <a:t>www.euroqol.org</a:t>
            </a:r>
            <a:endParaRPr lang="nl-N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p:txStyles>
    <p:titleStyle>
      <a:lvl1pPr algn="l" defTabSz="457200" rtl="0" eaLnBrk="1" latinLnBrk="0" hangingPunct="1">
        <a:spcBef>
          <a:spcPct val="0"/>
        </a:spcBef>
        <a:buNone/>
        <a:defRPr sz="2400" b="1" kern="1200">
          <a:solidFill>
            <a:srgbClr val="005C7F"/>
          </a:solidFill>
          <a:latin typeface="Open Sans"/>
          <a:ea typeface="+mj-ea"/>
          <a:cs typeface="Open Sans"/>
        </a:defRPr>
      </a:lvl1pPr>
    </p:titleStyle>
    <p:bodyStyle>
      <a:lvl1pPr marL="342900" indent="-342900" algn="l" defTabSz="457200" rtl="0" eaLnBrk="1" latinLnBrk="0" hangingPunct="1">
        <a:spcBef>
          <a:spcPct val="20000"/>
        </a:spcBef>
        <a:buClr>
          <a:srgbClr val="AAB7B6"/>
        </a:buClr>
        <a:buSzPct val="110000"/>
        <a:buFont typeface="Lucida Grande"/>
        <a:buChar char="■"/>
        <a:defRPr sz="1800" kern="1200">
          <a:solidFill>
            <a:srgbClr val="005C7F"/>
          </a:solidFill>
          <a:latin typeface="+mn-lt"/>
          <a:ea typeface="+mn-ea"/>
          <a:cs typeface="+mn-cs"/>
        </a:defRPr>
      </a:lvl1pPr>
      <a:lvl2pPr marL="742950" indent="-285750" algn="l" defTabSz="457200" rtl="0" eaLnBrk="1" latinLnBrk="0" hangingPunct="1">
        <a:spcBef>
          <a:spcPct val="20000"/>
        </a:spcBef>
        <a:buClr>
          <a:srgbClr val="AAB7B6"/>
        </a:buClr>
        <a:buSzPct val="80000"/>
        <a:buFont typeface="Lucida Grande"/>
        <a:buChar char="-"/>
        <a:defRPr sz="1800" kern="1200">
          <a:solidFill>
            <a:srgbClr val="005C7F"/>
          </a:solidFill>
          <a:latin typeface="+mn-lt"/>
          <a:ea typeface="+mn-ea"/>
          <a:cs typeface="+mn-cs"/>
        </a:defRPr>
      </a:lvl2pPr>
      <a:lvl3pPr marL="1143000" indent="-228600" algn="l" defTabSz="457200" rtl="0" eaLnBrk="1" latinLnBrk="0" hangingPunct="1">
        <a:spcBef>
          <a:spcPct val="20000"/>
        </a:spcBef>
        <a:buClr>
          <a:srgbClr val="AAB7B6"/>
        </a:buClr>
        <a:buSzPct val="80000"/>
        <a:buFont typeface="Lucida Grande"/>
        <a:buChar char="-"/>
        <a:defRPr sz="1800" kern="1200">
          <a:solidFill>
            <a:srgbClr val="005C7F"/>
          </a:solidFill>
          <a:latin typeface="+mn-lt"/>
          <a:ea typeface="+mn-ea"/>
          <a:cs typeface="+mn-cs"/>
        </a:defRPr>
      </a:lvl3pPr>
      <a:lvl4pPr marL="1600200" indent="-228600" algn="l" defTabSz="457200" rtl="0" eaLnBrk="1" latinLnBrk="0" hangingPunct="1">
        <a:spcBef>
          <a:spcPct val="20000"/>
        </a:spcBef>
        <a:buClr>
          <a:srgbClr val="AAB7B6"/>
        </a:buClr>
        <a:buSzPct val="80000"/>
        <a:buFont typeface="Lucida Grande"/>
        <a:buChar char="-"/>
        <a:defRPr sz="1800" kern="1200">
          <a:solidFill>
            <a:srgbClr val="005C7F"/>
          </a:solidFill>
          <a:latin typeface="+mn-lt"/>
          <a:ea typeface="+mn-ea"/>
          <a:cs typeface="+mn-cs"/>
        </a:defRPr>
      </a:lvl4pPr>
      <a:lvl5pPr marL="2057400" indent="-228600" algn="l" defTabSz="457200" rtl="0" eaLnBrk="1" latinLnBrk="0" hangingPunct="1">
        <a:spcBef>
          <a:spcPct val="20000"/>
        </a:spcBef>
        <a:buClr>
          <a:srgbClr val="AAB7B6"/>
        </a:buClr>
        <a:buSzPct val="80000"/>
        <a:buFont typeface="Lucida Grande"/>
        <a:buChar char="-"/>
        <a:defRPr sz="1800" kern="1200">
          <a:solidFill>
            <a:srgbClr val="005C7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euroqol.org/eq-5d-instruments/all-eq-5d-versions/" TargetMode="External"/><Relationship Id="rId4" Type="http://schemas.openxmlformats.org/officeDocument/2006/relationships/hyperlink" Target="https://euroqol.org/wp-content/uploads/2019/10/EQ-5D-User-License-Policy.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uroqol.org/support/how-to-obtain-eq-5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hyperlink" Target="https://euroqol.org/wp-content/uploads/2019/10/EQ-5D-User-License-Policy.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9.xml"/><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8.png"/><Relationship Id="rId4" Type="http://schemas.openxmlformats.org/officeDocument/2006/relationships/image" Target="../media/image27.jpeg"/><Relationship Id="rId9"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uroqol.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userinformationservice@euroqol.or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uroqol.org/eq-5d-instruments/all-eq-5d-version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p:txBody>
          <a:bodyPr/>
          <a:lstStyle/>
          <a:p>
            <a:r>
              <a:rPr lang="nl-NL" dirty="0"/>
              <a:t>EQ-5D, HELPING THE WORLD MAKE BETTER HEALTH DECISIONS™</a:t>
            </a:r>
            <a:endParaRPr lang="nl-NL" baseline="30000" dirty="0"/>
          </a:p>
        </p:txBody>
      </p:sp>
      <p:sp>
        <p:nvSpPr>
          <p:cNvPr id="2" name="Tekstvak 1"/>
          <p:cNvSpPr txBox="1"/>
          <p:nvPr/>
        </p:nvSpPr>
        <p:spPr>
          <a:xfrm>
            <a:off x="9457267" y="-169333"/>
            <a:ext cx="184666" cy="369332"/>
          </a:xfrm>
          <a:prstGeom prst="rect">
            <a:avLst/>
          </a:prstGeom>
          <a:noFill/>
        </p:spPr>
        <p:txBody>
          <a:bodyPr wrap="none" rtlCol="0">
            <a:spAutoFit/>
          </a:bodyPr>
          <a:lstStyle/>
          <a:p>
            <a:endParaRPr lang="nl-NL" dirty="0"/>
          </a:p>
        </p:txBody>
      </p:sp>
      <p:sp>
        <p:nvSpPr>
          <p:cNvPr id="4" name="TextBox 3">
            <a:extLst>
              <a:ext uri="{FF2B5EF4-FFF2-40B4-BE49-F238E27FC236}">
                <a16:creationId xmlns:a16="http://schemas.microsoft.com/office/drawing/2014/main" id="{2BE3128C-0BA8-F54C-B424-CFA8279A799C}"/>
              </a:ext>
            </a:extLst>
          </p:cNvPr>
          <p:cNvSpPr txBox="1"/>
          <p:nvPr/>
        </p:nvSpPr>
        <p:spPr>
          <a:xfrm>
            <a:off x="0" y="4630281"/>
            <a:ext cx="1874231" cy="246221"/>
          </a:xfrm>
          <a:prstGeom prst="rect">
            <a:avLst/>
          </a:prstGeom>
          <a:solidFill>
            <a:srgbClr val="F9FAC2"/>
          </a:solidFill>
        </p:spPr>
        <p:txBody>
          <a:bodyPr wrap="none" rtlCol="0">
            <a:spAutoFit/>
          </a:bodyPr>
          <a:lstStyle/>
          <a:p>
            <a:r>
              <a:rPr lang="en-US" sz="1000" dirty="0">
                <a:solidFill>
                  <a:srgbClr val="005C7F"/>
                </a:solidFill>
              </a:rPr>
              <a:t>© EuroQol Research Foundation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4B293-ACA7-4A36-971A-4F27FCF16C2A}"/>
              </a:ext>
            </a:extLst>
          </p:cNvPr>
          <p:cNvSpPr>
            <a:spLocks noGrp="1"/>
          </p:cNvSpPr>
          <p:nvPr>
            <p:ph type="title"/>
          </p:nvPr>
        </p:nvSpPr>
        <p:spPr>
          <a:xfrm>
            <a:off x="810067" y="761813"/>
            <a:ext cx="7967229" cy="305662"/>
          </a:xfrm>
        </p:spPr>
        <p:txBody>
          <a:bodyPr/>
          <a:lstStyle/>
          <a:p>
            <a:r>
              <a:rPr lang="en-GB" dirty="0"/>
              <a:t>International use of the EQ-5D </a:t>
            </a:r>
          </a:p>
        </p:txBody>
      </p:sp>
      <p:sp>
        <p:nvSpPr>
          <p:cNvPr id="3" name="Content Placeholder 2">
            <a:extLst>
              <a:ext uri="{FF2B5EF4-FFF2-40B4-BE49-F238E27FC236}">
                <a16:creationId xmlns:a16="http://schemas.microsoft.com/office/drawing/2014/main" id="{94A52999-DDC0-4242-BB1A-C09BCF4CD498}"/>
              </a:ext>
            </a:extLst>
          </p:cNvPr>
          <p:cNvSpPr>
            <a:spLocks noGrp="1"/>
          </p:cNvSpPr>
          <p:nvPr>
            <p:ph idx="1"/>
          </p:nvPr>
        </p:nvSpPr>
        <p:spPr>
          <a:xfrm>
            <a:off x="719569" y="1227603"/>
            <a:ext cx="8057727" cy="3018220"/>
          </a:xfrm>
        </p:spPr>
        <p:txBody>
          <a:bodyPr/>
          <a:lstStyle/>
          <a:p>
            <a:r>
              <a:rPr lang="en-US" dirty="0"/>
              <a:t>The EQ-5D has been used worldwide</a:t>
            </a:r>
          </a:p>
          <a:p>
            <a:pPr lvl="1"/>
            <a:r>
              <a:rPr lang="en-US" sz="1600" dirty="0"/>
              <a:t>In countries from </a:t>
            </a:r>
            <a:r>
              <a:rPr lang="en-US" sz="2000" b="1" dirty="0">
                <a:solidFill>
                  <a:schemeClr val="tx2"/>
                </a:solidFill>
              </a:rPr>
              <a:t>A</a:t>
            </a:r>
            <a:r>
              <a:rPr lang="en-US" sz="1600" dirty="0"/>
              <a:t>fghanistan to </a:t>
            </a:r>
            <a:r>
              <a:rPr lang="en-US" sz="2000" b="1" dirty="0">
                <a:solidFill>
                  <a:schemeClr val="tx2"/>
                </a:solidFill>
              </a:rPr>
              <a:t>Z</a:t>
            </a:r>
            <a:r>
              <a:rPr lang="en-US" sz="1600" dirty="0"/>
              <a:t>imbabwe </a:t>
            </a:r>
          </a:p>
          <a:p>
            <a:r>
              <a:rPr lang="en-US" dirty="0"/>
              <a:t>Translations are available in many different languages</a:t>
            </a:r>
          </a:p>
          <a:p>
            <a:pPr lvl="1"/>
            <a:r>
              <a:rPr lang="en-US" sz="1600" dirty="0">
                <a:solidFill>
                  <a:schemeClr val="tx2"/>
                </a:solidFill>
              </a:rPr>
              <a:t>The number </a:t>
            </a:r>
            <a:r>
              <a:rPr lang="en-US" sz="1600" dirty="0"/>
              <a:t>continues to grow</a:t>
            </a:r>
          </a:p>
          <a:p>
            <a:endParaRPr lang="en-GB" dirty="0"/>
          </a:p>
        </p:txBody>
      </p:sp>
      <p:sp>
        <p:nvSpPr>
          <p:cNvPr id="5" name="Slide Number Placeholder 4">
            <a:extLst>
              <a:ext uri="{FF2B5EF4-FFF2-40B4-BE49-F238E27FC236}">
                <a16:creationId xmlns:a16="http://schemas.microsoft.com/office/drawing/2014/main" id="{D455D9E1-BE25-4438-BFB6-04E03905B871}"/>
              </a:ext>
            </a:extLst>
          </p:cNvPr>
          <p:cNvSpPr>
            <a:spLocks noGrp="1"/>
          </p:cNvSpPr>
          <p:nvPr>
            <p:ph type="sldNum" sz="quarter" idx="12"/>
          </p:nvPr>
        </p:nvSpPr>
        <p:spPr/>
        <p:txBody>
          <a:bodyPr/>
          <a:lstStyle/>
          <a:p>
            <a:fld id="{CA5B98C3-C296-2E42-BED0-9B90356BF753}" type="slidenum">
              <a:rPr lang="nl-NL" smtClean="0"/>
              <a:pPr/>
              <a:t>10</a:t>
            </a:fld>
            <a:endParaRPr lang="nl-NL"/>
          </a:p>
        </p:txBody>
      </p:sp>
      <p:sp>
        <p:nvSpPr>
          <p:cNvPr id="8" name="Footer Placeholder 7"/>
          <p:cNvSpPr>
            <a:spLocks noGrp="1"/>
          </p:cNvSpPr>
          <p:nvPr>
            <p:ph type="ftr" sz="quarter" idx="3"/>
          </p:nvPr>
        </p:nvSpPr>
        <p:spPr/>
        <p:txBody>
          <a:bodyPr/>
          <a:lstStyle/>
          <a:p>
            <a:r>
              <a:rPr lang="en-US"/>
              <a:t>EuroQol slide kit</a:t>
            </a:r>
            <a:endParaRPr lang="nl-NL" dirty="0"/>
          </a:p>
        </p:txBody>
      </p:sp>
      <p:pic>
        <p:nvPicPr>
          <p:cNvPr id="9" name="Picture 8">
            <a:extLst>
              <a:ext uri="{FF2B5EF4-FFF2-40B4-BE49-F238E27FC236}">
                <a16:creationId xmlns:a16="http://schemas.microsoft.com/office/drawing/2014/main" id="{4FF0A67B-EF29-4F11-B733-4847AE7AE91B}"/>
              </a:ext>
            </a:extLst>
          </p:cNvPr>
          <p:cNvPicPr>
            <a:picLocks noChangeAspect="1"/>
          </p:cNvPicPr>
          <p:nvPr/>
        </p:nvPicPr>
        <p:blipFill>
          <a:blip r:embed="rId3"/>
          <a:stretch>
            <a:fillRect/>
          </a:stretch>
        </p:blipFill>
        <p:spPr>
          <a:xfrm>
            <a:off x="4947345" y="2440215"/>
            <a:ext cx="4191000" cy="2377440"/>
          </a:xfrm>
          <a:prstGeom prst="rect">
            <a:avLst/>
          </a:prstGeom>
        </p:spPr>
      </p:pic>
      <p:sp>
        <p:nvSpPr>
          <p:cNvPr id="10" name="Date Placeholder 3">
            <a:extLst>
              <a:ext uri="{FF2B5EF4-FFF2-40B4-BE49-F238E27FC236}">
                <a16:creationId xmlns:a16="http://schemas.microsoft.com/office/drawing/2014/main" id="{94914399-4C7F-4242-8342-2DFD34873DF4}"/>
              </a:ext>
            </a:extLst>
          </p:cNvPr>
          <p:cNvSpPr>
            <a:spLocks noGrp="1"/>
          </p:cNvSpPr>
          <p:nvPr>
            <p:ph type="dt" sz="half" idx="10"/>
          </p:nvPr>
        </p:nvSpPr>
        <p:spPr>
          <a:xfrm>
            <a:off x="7879622" y="4863342"/>
            <a:ext cx="1028634" cy="223395"/>
          </a:xfrm>
        </p:spPr>
        <p:txBody>
          <a:bodyPr/>
          <a:lstStyle/>
          <a:p>
            <a:r>
              <a:rPr lang="en-NL"/>
              <a:t>Version 19/11/19</a:t>
            </a:r>
            <a:endParaRPr lang="nl-NL" dirty="0"/>
          </a:p>
        </p:txBody>
      </p:sp>
    </p:spTree>
    <p:extLst>
      <p:ext uri="{BB962C8B-B14F-4D97-AF65-F5344CB8AC3E}">
        <p14:creationId xmlns:p14="http://schemas.microsoft.com/office/powerpoint/2010/main" val="2360902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AC2F68-C4A8-4CFF-924C-A6E6AD67E025}"/>
              </a:ext>
            </a:extLst>
          </p:cNvPr>
          <p:cNvPicPr>
            <a:picLocks noChangeAspect="1"/>
          </p:cNvPicPr>
          <p:nvPr/>
        </p:nvPicPr>
        <p:blipFill>
          <a:blip r:embed="rId3"/>
          <a:stretch>
            <a:fillRect/>
          </a:stretch>
        </p:blipFill>
        <p:spPr>
          <a:xfrm>
            <a:off x="4953000" y="2420370"/>
            <a:ext cx="4191000" cy="2385060"/>
          </a:xfrm>
          <a:prstGeom prst="rect">
            <a:avLst/>
          </a:prstGeom>
        </p:spPr>
      </p:pic>
      <p:sp>
        <p:nvSpPr>
          <p:cNvPr id="2" name="Title 1">
            <a:extLst>
              <a:ext uri="{FF2B5EF4-FFF2-40B4-BE49-F238E27FC236}">
                <a16:creationId xmlns:a16="http://schemas.microsoft.com/office/drawing/2014/main" id="{F389F28E-87F8-4568-8664-D511FEB09827}"/>
              </a:ext>
            </a:extLst>
          </p:cNvPr>
          <p:cNvSpPr>
            <a:spLocks noGrp="1"/>
          </p:cNvSpPr>
          <p:nvPr>
            <p:ph type="title"/>
          </p:nvPr>
        </p:nvSpPr>
        <p:spPr>
          <a:xfrm>
            <a:off x="695757" y="763819"/>
            <a:ext cx="7967229" cy="305662"/>
          </a:xfrm>
        </p:spPr>
        <p:txBody>
          <a:bodyPr/>
          <a:lstStyle/>
          <a:p>
            <a:r>
              <a:rPr lang="en-GB" dirty="0"/>
              <a:t>EQ-5D translations </a:t>
            </a:r>
          </a:p>
        </p:txBody>
      </p:sp>
      <p:sp>
        <p:nvSpPr>
          <p:cNvPr id="3" name="Content Placeholder 2">
            <a:extLst>
              <a:ext uri="{FF2B5EF4-FFF2-40B4-BE49-F238E27FC236}">
                <a16:creationId xmlns:a16="http://schemas.microsoft.com/office/drawing/2014/main" id="{E32CCB99-890F-4CF0-9999-2068667A3F23}"/>
              </a:ext>
            </a:extLst>
          </p:cNvPr>
          <p:cNvSpPr>
            <a:spLocks noGrp="1"/>
          </p:cNvSpPr>
          <p:nvPr>
            <p:ph idx="1"/>
          </p:nvPr>
        </p:nvSpPr>
        <p:spPr>
          <a:xfrm>
            <a:off x="717955" y="1259559"/>
            <a:ext cx="7967229" cy="3018220"/>
          </a:xfrm>
        </p:spPr>
        <p:txBody>
          <a:bodyPr>
            <a:normAutofit fontScale="92500"/>
          </a:bodyPr>
          <a:lstStyle/>
          <a:p>
            <a:r>
              <a:rPr lang="en-GB" dirty="0"/>
              <a:t>EQ-5D has been translated into more than </a:t>
            </a:r>
            <a:r>
              <a:rPr lang="en-GB" b="1" dirty="0"/>
              <a:t>200 languages*</a:t>
            </a:r>
            <a:endParaRPr lang="en-GB" b="1" baseline="30000" dirty="0"/>
          </a:p>
          <a:p>
            <a:r>
              <a:rPr lang="en-GB" dirty="0"/>
              <a:t>All translations/adaptations of EQ-5D are produced using a </a:t>
            </a:r>
            <a:r>
              <a:rPr lang="en-GB" b="1" dirty="0"/>
              <a:t>standardised translation protocol</a:t>
            </a:r>
            <a:r>
              <a:rPr lang="en-GB" dirty="0"/>
              <a:t> that conforms to internationally recognised guidelines</a:t>
            </a:r>
          </a:p>
          <a:p>
            <a:r>
              <a:rPr lang="en-GB" dirty="0"/>
              <a:t>These guidelines aim to ensure equivalence to the English ‘source’ version and involve a forward/backward translation process and cognitive debriefing</a:t>
            </a:r>
          </a:p>
          <a:p>
            <a:r>
              <a:rPr lang="en-GB" b="1" dirty="0"/>
              <a:t>Only the EuroQol Office can give permission </a:t>
            </a:r>
            <a:r>
              <a:rPr lang="en-GB" dirty="0"/>
              <a:t>for a translation to be performed and translations can only be stamped as </a:t>
            </a:r>
            <a:r>
              <a:rPr lang="en-GB" b="1" dirty="0"/>
              <a:t>official</a:t>
            </a:r>
            <a:r>
              <a:rPr lang="en-GB" dirty="0"/>
              <a:t> if they are performed in cooperation with EuroQol reviewers</a:t>
            </a:r>
          </a:p>
          <a:p>
            <a:r>
              <a:rPr lang="en-GB" dirty="0"/>
              <a:t>More information is available in the </a:t>
            </a:r>
            <a:r>
              <a:rPr lang="en-GB" b="1" dirty="0"/>
              <a:t>User License Policy </a:t>
            </a:r>
            <a:r>
              <a:rPr lang="en-GB" dirty="0"/>
              <a:t>(</a:t>
            </a:r>
            <a:r>
              <a:rPr lang="en-GB" dirty="0">
                <a:hlinkClick r:id="rId4"/>
              </a:rPr>
              <a:t>https://euroqol.org/wp-content/uploads/2019/10/EQ-5D-User-License-Policy.pdf</a:t>
            </a:r>
            <a:r>
              <a:rPr lang="en-GB" dirty="0"/>
              <a:t> )</a:t>
            </a:r>
          </a:p>
        </p:txBody>
      </p:sp>
      <p:sp>
        <p:nvSpPr>
          <p:cNvPr id="5" name="Slide Number Placeholder 4">
            <a:extLst>
              <a:ext uri="{FF2B5EF4-FFF2-40B4-BE49-F238E27FC236}">
                <a16:creationId xmlns:a16="http://schemas.microsoft.com/office/drawing/2014/main" id="{A138402A-48F4-406F-A2FF-C2A46A5DC01D}"/>
              </a:ext>
            </a:extLst>
          </p:cNvPr>
          <p:cNvSpPr>
            <a:spLocks noGrp="1"/>
          </p:cNvSpPr>
          <p:nvPr>
            <p:ph type="sldNum" sz="quarter" idx="12"/>
          </p:nvPr>
        </p:nvSpPr>
        <p:spPr/>
        <p:txBody>
          <a:bodyPr/>
          <a:lstStyle/>
          <a:p>
            <a:fld id="{CA5B98C3-C296-2E42-BED0-9B90356BF753}" type="slidenum">
              <a:rPr lang="nl-NL" smtClean="0"/>
              <a:pPr/>
              <a:t>11</a:t>
            </a:fld>
            <a:endParaRPr lang="nl-NL"/>
          </a:p>
        </p:txBody>
      </p:sp>
      <p:sp>
        <p:nvSpPr>
          <p:cNvPr id="7" name="Footer Placeholder 6"/>
          <p:cNvSpPr>
            <a:spLocks noGrp="1"/>
          </p:cNvSpPr>
          <p:nvPr>
            <p:ph type="ftr" sz="quarter" idx="3"/>
          </p:nvPr>
        </p:nvSpPr>
        <p:spPr/>
        <p:txBody>
          <a:bodyPr/>
          <a:lstStyle/>
          <a:p>
            <a:r>
              <a:rPr lang="en-US"/>
              <a:t>EuroQol slide kit</a:t>
            </a:r>
            <a:endParaRPr lang="nl-NL" dirty="0"/>
          </a:p>
        </p:txBody>
      </p:sp>
      <p:sp>
        <p:nvSpPr>
          <p:cNvPr id="6" name="TextBox 5">
            <a:extLst>
              <a:ext uri="{FF2B5EF4-FFF2-40B4-BE49-F238E27FC236}">
                <a16:creationId xmlns:a16="http://schemas.microsoft.com/office/drawing/2014/main" id="{35B5603A-5AD4-4973-962F-3CFF1BA91D61}"/>
              </a:ext>
            </a:extLst>
          </p:cNvPr>
          <p:cNvSpPr txBox="1"/>
          <p:nvPr/>
        </p:nvSpPr>
        <p:spPr>
          <a:xfrm>
            <a:off x="634185" y="4460410"/>
            <a:ext cx="5945858" cy="246221"/>
          </a:xfrm>
          <a:prstGeom prst="rect">
            <a:avLst/>
          </a:prstGeom>
          <a:noFill/>
        </p:spPr>
        <p:txBody>
          <a:bodyPr wrap="none" rtlCol="0">
            <a:spAutoFit/>
          </a:bodyPr>
          <a:lstStyle/>
          <a:p>
            <a:r>
              <a:rPr lang="en-GB" sz="1000" dirty="0"/>
              <a:t>*A list of translations for all versions is available at: </a:t>
            </a:r>
            <a:r>
              <a:rPr lang="en-GB" sz="1000" dirty="0">
                <a:hlinkClick r:id="rId5">
                  <a:extLst>
                    <a:ext uri="{A12FA001-AC4F-418D-AE19-62706E023703}">
                      <ahyp:hlinkClr xmlns:ahyp="http://schemas.microsoft.com/office/drawing/2018/hyperlinkcolor" val="tx"/>
                    </a:ext>
                  </a:extLst>
                </a:hlinkClick>
              </a:rPr>
              <a:t>https://euroqol.org/eq-5d-instruments/all-eq-5d-versions/</a:t>
            </a:r>
            <a:r>
              <a:rPr lang="en-GB" sz="1000" dirty="0"/>
              <a:t> </a:t>
            </a:r>
          </a:p>
        </p:txBody>
      </p:sp>
      <p:sp>
        <p:nvSpPr>
          <p:cNvPr id="9" name="Date Placeholder 3">
            <a:extLst>
              <a:ext uri="{FF2B5EF4-FFF2-40B4-BE49-F238E27FC236}">
                <a16:creationId xmlns:a16="http://schemas.microsoft.com/office/drawing/2014/main" id="{94B1E784-AD52-4D56-8225-1D241906A5E1}"/>
              </a:ext>
            </a:extLst>
          </p:cNvPr>
          <p:cNvSpPr>
            <a:spLocks noGrp="1"/>
          </p:cNvSpPr>
          <p:nvPr>
            <p:ph type="dt" sz="half" idx="10"/>
          </p:nvPr>
        </p:nvSpPr>
        <p:spPr>
          <a:xfrm>
            <a:off x="7879622" y="4880398"/>
            <a:ext cx="1028634" cy="223395"/>
          </a:xfrm>
        </p:spPr>
        <p:txBody>
          <a:bodyPr/>
          <a:lstStyle/>
          <a:p>
            <a:r>
              <a:rPr lang="en-NL"/>
              <a:t>Version 19/11/19</a:t>
            </a:r>
            <a:endParaRPr lang="nl-NL" dirty="0"/>
          </a:p>
        </p:txBody>
      </p:sp>
    </p:spTree>
    <p:extLst>
      <p:ext uri="{BB962C8B-B14F-4D97-AF65-F5344CB8AC3E}">
        <p14:creationId xmlns:p14="http://schemas.microsoft.com/office/powerpoint/2010/main" val="3265094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7A7E-4BB7-4466-ACA2-77ACC2088E1B}"/>
              </a:ext>
            </a:extLst>
          </p:cNvPr>
          <p:cNvSpPr>
            <a:spLocks noGrp="1"/>
          </p:cNvSpPr>
          <p:nvPr>
            <p:ph type="title"/>
          </p:nvPr>
        </p:nvSpPr>
        <p:spPr>
          <a:xfrm>
            <a:off x="700520" y="769746"/>
            <a:ext cx="7967229" cy="305662"/>
          </a:xfrm>
        </p:spPr>
        <p:txBody>
          <a:bodyPr/>
          <a:lstStyle/>
          <a:p>
            <a:r>
              <a:rPr lang="en-GB" dirty="0"/>
              <a:t>EQ-5D value sets (1) </a:t>
            </a:r>
          </a:p>
        </p:txBody>
      </p:sp>
      <p:sp>
        <p:nvSpPr>
          <p:cNvPr id="3" name="Content Placeholder 2">
            <a:extLst>
              <a:ext uri="{FF2B5EF4-FFF2-40B4-BE49-F238E27FC236}">
                <a16:creationId xmlns:a16="http://schemas.microsoft.com/office/drawing/2014/main" id="{26578652-22C8-4CA8-9F4B-F5C7B79697FA}"/>
              </a:ext>
            </a:extLst>
          </p:cNvPr>
          <p:cNvSpPr>
            <a:spLocks noGrp="1"/>
          </p:cNvSpPr>
          <p:nvPr>
            <p:ph idx="1"/>
          </p:nvPr>
        </p:nvSpPr>
        <p:spPr>
          <a:xfrm>
            <a:off x="719571" y="1275094"/>
            <a:ext cx="6322029" cy="3181451"/>
          </a:xfrm>
        </p:spPr>
        <p:txBody>
          <a:bodyPr>
            <a:normAutofit fontScale="85000" lnSpcReduction="10000"/>
          </a:bodyPr>
          <a:lstStyle/>
          <a:p>
            <a:r>
              <a:rPr lang="en-GB" sz="1900" dirty="0"/>
              <a:t>Scores from the EQ-5D can be translated into an overall number (a summary index value – or utility score) using a </a:t>
            </a:r>
            <a:r>
              <a:rPr lang="en-GB" sz="1900" b="1" dirty="0"/>
              <a:t>value set</a:t>
            </a:r>
          </a:p>
          <a:p>
            <a:r>
              <a:rPr lang="en-GB" sz="1900" dirty="0"/>
              <a:t>A value set is developed by undertaking </a:t>
            </a:r>
            <a:r>
              <a:rPr lang="en-GB" sz="1900" b="1" dirty="0"/>
              <a:t>valuation research</a:t>
            </a:r>
            <a:r>
              <a:rPr lang="en-GB" sz="1900" dirty="0"/>
              <a:t> that measures people’s preferences with respect to health or, in other words, </a:t>
            </a:r>
            <a:r>
              <a:rPr lang="en-GB" sz="1900" b="1" dirty="0"/>
              <a:t>how health is valued</a:t>
            </a:r>
          </a:p>
          <a:p>
            <a:r>
              <a:rPr lang="en-GB" sz="1900" dirty="0"/>
              <a:t>A representative sample of people from the general population of a given country participates in a </a:t>
            </a:r>
            <a:r>
              <a:rPr lang="en-GB" sz="1900" b="1" dirty="0"/>
              <a:t>standardised interview </a:t>
            </a:r>
            <a:r>
              <a:rPr lang="en-GB" sz="1900" dirty="0"/>
              <a:t>where they are asked to value health by reviewing EQ-5D health states</a:t>
            </a:r>
          </a:p>
          <a:p>
            <a:r>
              <a:rPr lang="en-GB" sz="1900" dirty="0"/>
              <a:t>The output from this valuation study is a </a:t>
            </a:r>
            <a:r>
              <a:rPr lang="en-GB" sz="1900" b="1" dirty="0"/>
              <a:t>set of weights </a:t>
            </a:r>
            <a:r>
              <a:rPr lang="en-GB" sz="1900" dirty="0"/>
              <a:t>denoting the perceived severity of each level of each EQ-5D dimension</a:t>
            </a:r>
          </a:p>
          <a:p>
            <a:r>
              <a:rPr lang="en-GB" sz="1900" dirty="0"/>
              <a:t>Using that set of weights, EQ-5D health states can be converted into a </a:t>
            </a:r>
            <a:r>
              <a:rPr lang="en-GB" sz="1900" b="1" dirty="0"/>
              <a:t>single summary index value</a:t>
            </a:r>
            <a:r>
              <a:rPr lang="en-GB" sz="1900" dirty="0"/>
              <a:t> for use in </a:t>
            </a:r>
            <a:r>
              <a:rPr lang="en-GB" sz="1900" b="1" dirty="0"/>
              <a:t>cost-utility analysis (CUA)</a:t>
            </a:r>
          </a:p>
        </p:txBody>
      </p:sp>
      <p:sp>
        <p:nvSpPr>
          <p:cNvPr id="5" name="Slide Number Placeholder 4">
            <a:extLst>
              <a:ext uri="{FF2B5EF4-FFF2-40B4-BE49-F238E27FC236}">
                <a16:creationId xmlns:a16="http://schemas.microsoft.com/office/drawing/2014/main" id="{CA4FDFA4-CCC4-4D26-B3FD-EE722B7C0EF4}"/>
              </a:ext>
            </a:extLst>
          </p:cNvPr>
          <p:cNvSpPr>
            <a:spLocks noGrp="1"/>
          </p:cNvSpPr>
          <p:nvPr>
            <p:ph type="sldNum" sz="quarter" idx="12"/>
          </p:nvPr>
        </p:nvSpPr>
        <p:spPr/>
        <p:txBody>
          <a:bodyPr/>
          <a:lstStyle/>
          <a:p>
            <a:fld id="{CA5B98C3-C296-2E42-BED0-9B90356BF753}" type="slidenum">
              <a:rPr lang="nl-NL" smtClean="0"/>
              <a:pPr/>
              <a:t>12</a:t>
            </a:fld>
            <a:endParaRPr lang="nl-NL"/>
          </a:p>
        </p:txBody>
      </p:sp>
      <p:sp>
        <p:nvSpPr>
          <p:cNvPr id="8" name="Footer Placeholder 7"/>
          <p:cNvSpPr>
            <a:spLocks noGrp="1"/>
          </p:cNvSpPr>
          <p:nvPr>
            <p:ph type="ftr" sz="quarter" idx="3"/>
          </p:nvPr>
        </p:nvSpPr>
        <p:spPr/>
        <p:txBody>
          <a:bodyPr/>
          <a:lstStyle/>
          <a:p>
            <a:r>
              <a:rPr lang="en-US"/>
              <a:t>EuroQol slide kit</a:t>
            </a:r>
            <a:endParaRPr lang="nl-NL" dirty="0"/>
          </a:p>
        </p:txBody>
      </p:sp>
      <p:pic>
        <p:nvPicPr>
          <p:cNvPr id="16" name="Picture 15">
            <a:extLst>
              <a:ext uri="{FF2B5EF4-FFF2-40B4-BE49-F238E27FC236}">
                <a16:creationId xmlns:a16="http://schemas.microsoft.com/office/drawing/2014/main" id="{7118ED00-CC04-4ECC-8A72-121133FD1830}"/>
              </a:ext>
            </a:extLst>
          </p:cNvPr>
          <p:cNvPicPr>
            <a:picLocks noChangeAspect="1"/>
          </p:cNvPicPr>
          <p:nvPr/>
        </p:nvPicPr>
        <p:blipFill>
          <a:blip r:embed="rId3"/>
          <a:stretch>
            <a:fillRect/>
          </a:stretch>
        </p:blipFill>
        <p:spPr>
          <a:xfrm>
            <a:off x="6943724" y="1504950"/>
            <a:ext cx="1909757" cy="2363456"/>
          </a:xfrm>
          <a:prstGeom prst="rect">
            <a:avLst/>
          </a:prstGeom>
        </p:spPr>
      </p:pic>
      <p:sp>
        <p:nvSpPr>
          <p:cNvPr id="9" name="Date Placeholder 3">
            <a:extLst>
              <a:ext uri="{FF2B5EF4-FFF2-40B4-BE49-F238E27FC236}">
                <a16:creationId xmlns:a16="http://schemas.microsoft.com/office/drawing/2014/main" id="{BB4AD566-EEE1-4066-89E6-83A7D3076398}"/>
              </a:ext>
            </a:extLst>
          </p:cNvPr>
          <p:cNvSpPr>
            <a:spLocks noGrp="1"/>
          </p:cNvSpPr>
          <p:nvPr>
            <p:ph type="dt" sz="half" idx="10"/>
          </p:nvPr>
        </p:nvSpPr>
        <p:spPr>
          <a:xfrm>
            <a:off x="7879622" y="4863342"/>
            <a:ext cx="1028634" cy="223395"/>
          </a:xfrm>
        </p:spPr>
        <p:txBody>
          <a:bodyPr/>
          <a:lstStyle/>
          <a:p>
            <a:r>
              <a:rPr lang="en-NL"/>
              <a:t>Version 19/11/19</a:t>
            </a:r>
            <a:endParaRPr lang="nl-NL" dirty="0"/>
          </a:p>
        </p:txBody>
      </p:sp>
    </p:spTree>
    <p:extLst>
      <p:ext uri="{BB962C8B-B14F-4D97-AF65-F5344CB8AC3E}">
        <p14:creationId xmlns:p14="http://schemas.microsoft.com/office/powerpoint/2010/main" val="2856074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C332CA-B1E2-40AE-ADD2-8455B0BA5F15}"/>
              </a:ext>
            </a:extLst>
          </p:cNvPr>
          <p:cNvPicPr>
            <a:picLocks noChangeAspect="1"/>
          </p:cNvPicPr>
          <p:nvPr/>
        </p:nvPicPr>
        <p:blipFill>
          <a:blip r:embed="rId3">
            <a:alphaModFix amt="70000"/>
          </a:blip>
          <a:stretch>
            <a:fillRect/>
          </a:stretch>
        </p:blipFill>
        <p:spPr>
          <a:xfrm rot="20715379">
            <a:off x="6434917" y="908490"/>
            <a:ext cx="2404064" cy="2826653"/>
          </a:xfrm>
          <a:prstGeom prst="rect">
            <a:avLst/>
          </a:prstGeom>
        </p:spPr>
      </p:pic>
      <p:sp>
        <p:nvSpPr>
          <p:cNvPr id="2" name="Title 1">
            <a:extLst>
              <a:ext uri="{FF2B5EF4-FFF2-40B4-BE49-F238E27FC236}">
                <a16:creationId xmlns:a16="http://schemas.microsoft.com/office/drawing/2014/main" id="{BD017A7E-4BB7-4466-ACA2-77ACC2088E1B}"/>
              </a:ext>
            </a:extLst>
          </p:cNvPr>
          <p:cNvSpPr>
            <a:spLocks noGrp="1"/>
          </p:cNvSpPr>
          <p:nvPr>
            <p:ph type="title"/>
          </p:nvPr>
        </p:nvSpPr>
        <p:spPr>
          <a:xfrm>
            <a:off x="700520" y="769746"/>
            <a:ext cx="7967229" cy="305662"/>
          </a:xfrm>
        </p:spPr>
        <p:txBody>
          <a:bodyPr/>
          <a:lstStyle/>
          <a:p>
            <a:r>
              <a:rPr lang="en-GB" dirty="0"/>
              <a:t>EQ-5D value sets (2) </a:t>
            </a:r>
          </a:p>
        </p:txBody>
      </p:sp>
      <p:sp>
        <p:nvSpPr>
          <p:cNvPr id="3" name="Content Placeholder 2">
            <a:extLst>
              <a:ext uri="{FF2B5EF4-FFF2-40B4-BE49-F238E27FC236}">
                <a16:creationId xmlns:a16="http://schemas.microsoft.com/office/drawing/2014/main" id="{26578652-22C8-4CA8-9F4B-F5C7B79697FA}"/>
              </a:ext>
            </a:extLst>
          </p:cNvPr>
          <p:cNvSpPr>
            <a:spLocks noGrp="1"/>
          </p:cNvSpPr>
          <p:nvPr>
            <p:ph idx="1"/>
          </p:nvPr>
        </p:nvSpPr>
        <p:spPr>
          <a:xfrm>
            <a:off x="925987" y="1323515"/>
            <a:ext cx="5486495" cy="3181451"/>
          </a:xfrm>
        </p:spPr>
        <p:txBody>
          <a:bodyPr>
            <a:normAutofit/>
          </a:bodyPr>
          <a:lstStyle/>
          <a:p>
            <a:pPr lvl="0"/>
            <a:r>
              <a:rPr lang="en-GB" dirty="0"/>
              <a:t>There are currently </a:t>
            </a:r>
            <a:r>
              <a:rPr lang="en-GB" b="1" dirty="0"/>
              <a:t>18</a:t>
            </a:r>
            <a:r>
              <a:rPr lang="en-GB" dirty="0"/>
              <a:t> value* sets for the EQ-5D-5L                 and </a:t>
            </a:r>
            <a:r>
              <a:rPr lang="en-GB" b="1" dirty="0"/>
              <a:t>33</a:t>
            </a:r>
            <a:r>
              <a:rPr lang="en-GB" dirty="0"/>
              <a:t> value sets for the EQ-5D-3L </a:t>
            </a:r>
          </a:p>
          <a:p>
            <a:pPr lvl="1"/>
            <a:r>
              <a:rPr lang="en-GB" dirty="0"/>
              <a:t>Additional valuation exercises are ongoing</a:t>
            </a:r>
          </a:p>
          <a:p>
            <a:pPr lvl="0"/>
            <a:r>
              <a:rPr lang="en-GB" dirty="0"/>
              <a:t>EQ-5D-5L standard valuation studies are developed             using a standard protocol, </a:t>
            </a:r>
            <a:r>
              <a:rPr lang="en-GB" b="1" dirty="0"/>
              <a:t>EQ-VT</a:t>
            </a:r>
          </a:p>
          <a:p>
            <a:pPr lvl="1"/>
            <a:r>
              <a:rPr lang="en-GB" dirty="0"/>
              <a:t>EQ-VT uses state-of-the-art valuation  techniques while also facilitating international comparability</a:t>
            </a:r>
          </a:p>
          <a:p>
            <a:r>
              <a:rPr lang="en-GB" dirty="0"/>
              <a:t>Information on value sets is available on the EuroQol      website</a:t>
            </a:r>
          </a:p>
          <a:p>
            <a:endParaRPr lang="en-GB" dirty="0"/>
          </a:p>
        </p:txBody>
      </p:sp>
      <p:sp>
        <p:nvSpPr>
          <p:cNvPr id="5" name="Slide Number Placeholder 4">
            <a:extLst>
              <a:ext uri="{FF2B5EF4-FFF2-40B4-BE49-F238E27FC236}">
                <a16:creationId xmlns:a16="http://schemas.microsoft.com/office/drawing/2014/main" id="{CA4FDFA4-CCC4-4D26-B3FD-EE722B7C0EF4}"/>
              </a:ext>
            </a:extLst>
          </p:cNvPr>
          <p:cNvSpPr>
            <a:spLocks noGrp="1"/>
          </p:cNvSpPr>
          <p:nvPr>
            <p:ph type="sldNum" sz="quarter" idx="12"/>
          </p:nvPr>
        </p:nvSpPr>
        <p:spPr/>
        <p:txBody>
          <a:bodyPr/>
          <a:lstStyle/>
          <a:p>
            <a:fld id="{CA5B98C3-C296-2E42-BED0-9B90356BF753}" type="slidenum">
              <a:rPr lang="nl-NL" smtClean="0"/>
              <a:pPr/>
              <a:t>13</a:t>
            </a:fld>
            <a:endParaRPr lang="nl-NL"/>
          </a:p>
        </p:txBody>
      </p:sp>
      <p:sp>
        <p:nvSpPr>
          <p:cNvPr id="8" name="Footer Placeholder 7"/>
          <p:cNvSpPr>
            <a:spLocks noGrp="1"/>
          </p:cNvSpPr>
          <p:nvPr>
            <p:ph type="ftr" sz="quarter" idx="3"/>
          </p:nvPr>
        </p:nvSpPr>
        <p:spPr/>
        <p:txBody>
          <a:bodyPr/>
          <a:lstStyle/>
          <a:p>
            <a:r>
              <a:rPr lang="en-US"/>
              <a:t>EuroQol slide kit</a:t>
            </a:r>
            <a:endParaRPr lang="nl-NL" dirty="0"/>
          </a:p>
        </p:txBody>
      </p:sp>
      <p:sp>
        <p:nvSpPr>
          <p:cNvPr id="7" name="TextBox 6">
            <a:extLst>
              <a:ext uri="{FF2B5EF4-FFF2-40B4-BE49-F238E27FC236}">
                <a16:creationId xmlns:a16="http://schemas.microsoft.com/office/drawing/2014/main" id="{8CD4E280-24A6-41AE-9A8B-C0F2718153CC}"/>
              </a:ext>
            </a:extLst>
          </p:cNvPr>
          <p:cNvSpPr txBox="1"/>
          <p:nvPr/>
        </p:nvSpPr>
        <p:spPr>
          <a:xfrm>
            <a:off x="0" y="4476899"/>
            <a:ext cx="1654620" cy="246221"/>
          </a:xfrm>
          <a:prstGeom prst="rect">
            <a:avLst/>
          </a:prstGeom>
          <a:noFill/>
        </p:spPr>
        <p:txBody>
          <a:bodyPr wrap="none" rtlCol="0">
            <a:spAutoFit/>
          </a:bodyPr>
          <a:lstStyle/>
          <a:p>
            <a:r>
              <a:rPr lang="en-GB" sz="1000" dirty="0"/>
              <a:t>*developed using the EQ-VT</a:t>
            </a:r>
          </a:p>
        </p:txBody>
      </p:sp>
      <p:sp>
        <p:nvSpPr>
          <p:cNvPr id="9" name="Date Placeholder 3">
            <a:extLst>
              <a:ext uri="{FF2B5EF4-FFF2-40B4-BE49-F238E27FC236}">
                <a16:creationId xmlns:a16="http://schemas.microsoft.com/office/drawing/2014/main" id="{3F5D73BD-B9A1-42DD-8212-DD6A4DC680D8}"/>
              </a:ext>
            </a:extLst>
          </p:cNvPr>
          <p:cNvSpPr>
            <a:spLocks noGrp="1"/>
          </p:cNvSpPr>
          <p:nvPr>
            <p:ph type="dt" sz="half" idx="10"/>
          </p:nvPr>
        </p:nvSpPr>
        <p:spPr>
          <a:xfrm>
            <a:off x="7879622" y="4873254"/>
            <a:ext cx="1028634" cy="223395"/>
          </a:xfrm>
        </p:spPr>
        <p:txBody>
          <a:bodyPr/>
          <a:lstStyle/>
          <a:p>
            <a:r>
              <a:rPr lang="en-NL"/>
              <a:t>Version 19/11/19</a:t>
            </a:r>
            <a:endParaRPr lang="nl-NL" dirty="0"/>
          </a:p>
        </p:txBody>
      </p:sp>
    </p:spTree>
    <p:extLst>
      <p:ext uri="{BB962C8B-B14F-4D97-AF65-F5344CB8AC3E}">
        <p14:creationId xmlns:p14="http://schemas.microsoft.com/office/powerpoint/2010/main" val="533031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22F12E-2D06-4D1A-9D2A-8531D32C1742}"/>
              </a:ext>
            </a:extLst>
          </p:cNvPr>
          <p:cNvPicPr>
            <a:picLocks noChangeAspect="1"/>
          </p:cNvPicPr>
          <p:nvPr/>
        </p:nvPicPr>
        <p:blipFill>
          <a:blip r:embed="rId3"/>
          <a:stretch>
            <a:fillRect/>
          </a:stretch>
        </p:blipFill>
        <p:spPr>
          <a:xfrm>
            <a:off x="5566409" y="1587694"/>
            <a:ext cx="3101340" cy="3116580"/>
          </a:xfrm>
          <a:prstGeom prst="rect">
            <a:avLst/>
          </a:prstGeom>
        </p:spPr>
      </p:pic>
      <p:sp>
        <p:nvSpPr>
          <p:cNvPr id="2" name="Title 1">
            <a:extLst>
              <a:ext uri="{FF2B5EF4-FFF2-40B4-BE49-F238E27FC236}">
                <a16:creationId xmlns:a16="http://schemas.microsoft.com/office/drawing/2014/main" id="{F4859D5B-F929-4601-9902-33CC02622090}"/>
              </a:ext>
            </a:extLst>
          </p:cNvPr>
          <p:cNvSpPr>
            <a:spLocks noGrp="1"/>
          </p:cNvSpPr>
          <p:nvPr>
            <p:ph type="title"/>
          </p:nvPr>
        </p:nvSpPr>
        <p:spPr>
          <a:xfrm>
            <a:off x="700520" y="768582"/>
            <a:ext cx="7967229" cy="305662"/>
          </a:xfrm>
        </p:spPr>
        <p:txBody>
          <a:bodyPr/>
          <a:lstStyle/>
          <a:p>
            <a:r>
              <a:rPr lang="en-GB" dirty="0">
                <a:solidFill>
                  <a:schemeClr val="tx2"/>
                </a:solidFill>
              </a:rPr>
              <a:t>Use of EQ-5D across different conditions</a:t>
            </a:r>
            <a:endParaRPr lang="en-GB" strike="sngStrike" dirty="0">
              <a:solidFill>
                <a:schemeClr val="tx2"/>
              </a:solidFill>
            </a:endParaRPr>
          </a:p>
        </p:txBody>
      </p:sp>
      <p:sp>
        <p:nvSpPr>
          <p:cNvPr id="3" name="Content Placeholder 2">
            <a:extLst>
              <a:ext uri="{FF2B5EF4-FFF2-40B4-BE49-F238E27FC236}">
                <a16:creationId xmlns:a16="http://schemas.microsoft.com/office/drawing/2014/main" id="{25F258D4-2A39-4774-9FA7-8F3AC0E6AF2F}"/>
              </a:ext>
            </a:extLst>
          </p:cNvPr>
          <p:cNvSpPr>
            <a:spLocks noGrp="1"/>
          </p:cNvSpPr>
          <p:nvPr>
            <p:ph idx="1"/>
          </p:nvPr>
        </p:nvSpPr>
        <p:spPr>
          <a:xfrm>
            <a:off x="719572" y="1227669"/>
            <a:ext cx="5134028" cy="3018220"/>
          </a:xfrm>
        </p:spPr>
        <p:txBody>
          <a:bodyPr/>
          <a:lstStyle/>
          <a:p>
            <a:r>
              <a:rPr lang="en-US" dirty="0"/>
              <a:t>As a generic </a:t>
            </a:r>
            <a:r>
              <a:rPr lang="en-US" dirty="0">
                <a:solidFill>
                  <a:schemeClr val="tx2"/>
                </a:solidFill>
              </a:rPr>
              <a:t>measure, </a:t>
            </a:r>
            <a:r>
              <a:rPr lang="en-US" dirty="0"/>
              <a:t>the EQ-5D is versatile enough to compare health across </a:t>
            </a:r>
            <a:r>
              <a:rPr lang="en-US" b="1" dirty="0"/>
              <a:t>different disease areas </a:t>
            </a:r>
          </a:p>
          <a:p>
            <a:r>
              <a:rPr lang="en-US" dirty="0"/>
              <a:t>It has been used so far in </a:t>
            </a:r>
            <a:r>
              <a:rPr lang="en-US" b="1" dirty="0"/>
              <a:t>over 100</a:t>
            </a:r>
            <a:r>
              <a:rPr lang="en-US" dirty="0"/>
              <a:t> different clinical areas</a:t>
            </a:r>
            <a:endParaRPr lang="en-GB" dirty="0"/>
          </a:p>
        </p:txBody>
      </p:sp>
      <p:sp>
        <p:nvSpPr>
          <p:cNvPr id="5" name="Slide Number Placeholder 4">
            <a:extLst>
              <a:ext uri="{FF2B5EF4-FFF2-40B4-BE49-F238E27FC236}">
                <a16:creationId xmlns:a16="http://schemas.microsoft.com/office/drawing/2014/main" id="{50E31B15-51DE-4B99-83AB-6CA7F167892D}"/>
              </a:ext>
            </a:extLst>
          </p:cNvPr>
          <p:cNvSpPr>
            <a:spLocks noGrp="1"/>
          </p:cNvSpPr>
          <p:nvPr>
            <p:ph type="sldNum" sz="quarter" idx="12"/>
          </p:nvPr>
        </p:nvSpPr>
        <p:spPr/>
        <p:txBody>
          <a:bodyPr/>
          <a:lstStyle/>
          <a:p>
            <a:fld id="{CA5B98C3-C296-2E42-BED0-9B90356BF753}" type="slidenum">
              <a:rPr lang="nl-NL" smtClean="0"/>
              <a:pPr/>
              <a:t>14</a:t>
            </a:fld>
            <a:endParaRPr lang="nl-NL"/>
          </a:p>
        </p:txBody>
      </p:sp>
      <p:sp>
        <p:nvSpPr>
          <p:cNvPr id="8" name="Footer Placeholder 7"/>
          <p:cNvSpPr>
            <a:spLocks noGrp="1"/>
          </p:cNvSpPr>
          <p:nvPr>
            <p:ph type="ftr" sz="quarter" idx="3"/>
          </p:nvPr>
        </p:nvSpPr>
        <p:spPr/>
        <p:txBody>
          <a:bodyPr/>
          <a:lstStyle/>
          <a:p>
            <a:r>
              <a:rPr lang="en-US"/>
              <a:t>EuroQol slide kit</a:t>
            </a:r>
            <a:endParaRPr lang="nl-NL" dirty="0"/>
          </a:p>
        </p:txBody>
      </p:sp>
      <p:sp>
        <p:nvSpPr>
          <p:cNvPr id="9" name="Date Placeholder 3">
            <a:extLst>
              <a:ext uri="{FF2B5EF4-FFF2-40B4-BE49-F238E27FC236}">
                <a16:creationId xmlns:a16="http://schemas.microsoft.com/office/drawing/2014/main" id="{6C712034-C4F6-41EF-AB25-452C59907898}"/>
              </a:ext>
            </a:extLst>
          </p:cNvPr>
          <p:cNvSpPr>
            <a:spLocks noGrp="1"/>
          </p:cNvSpPr>
          <p:nvPr>
            <p:ph type="dt" sz="half" idx="10"/>
          </p:nvPr>
        </p:nvSpPr>
        <p:spPr>
          <a:xfrm>
            <a:off x="7879622" y="4866110"/>
            <a:ext cx="1028634" cy="223395"/>
          </a:xfrm>
        </p:spPr>
        <p:txBody>
          <a:bodyPr/>
          <a:lstStyle/>
          <a:p>
            <a:r>
              <a:rPr lang="en-NL"/>
              <a:t>Version 19/11/19</a:t>
            </a:r>
            <a:endParaRPr lang="nl-NL" dirty="0"/>
          </a:p>
        </p:txBody>
      </p:sp>
    </p:spTree>
    <p:extLst>
      <p:ext uri="{BB962C8B-B14F-4D97-AF65-F5344CB8AC3E}">
        <p14:creationId xmlns:p14="http://schemas.microsoft.com/office/powerpoint/2010/main" val="4017577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3E67CC-4D84-44CE-95F2-9DAE778AA064}"/>
              </a:ext>
            </a:extLst>
          </p:cNvPr>
          <p:cNvPicPr>
            <a:picLocks noChangeAspect="1"/>
          </p:cNvPicPr>
          <p:nvPr/>
        </p:nvPicPr>
        <p:blipFill>
          <a:blip r:embed="rId3"/>
          <a:stretch>
            <a:fillRect/>
          </a:stretch>
        </p:blipFill>
        <p:spPr>
          <a:xfrm>
            <a:off x="6134228" y="2776008"/>
            <a:ext cx="2707931" cy="2043032"/>
          </a:xfrm>
          <a:prstGeom prst="rect">
            <a:avLst/>
          </a:prstGeom>
        </p:spPr>
      </p:pic>
      <p:sp>
        <p:nvSpPr>
          <p:cNvPr id="2" name="Title 1">
            <a:extLst>
              <a:ext uri="{FF2B5EF4-FFF2-40B4-BE49-F238E27FC236}">
                <a16:creationId xmlns:a16="http://schemas.microsoft.com/office/drawing/2014/main" id="{E9D6C8DC-DF1A-4CAD-8D01-2DFDA5FFD032}"/>
              </a:ext>
            </a:extLst>
          </p:cNvPr>
          <p:cNvSpPr>
            <a:spLocks noGrp="1"/>
          </p:cNvSpPr>
          <p:nvPr>
            <p:ph type="title"/>
          </p:nvPr>
        </p:nvSpPr>
        <p:spPr>
          <a:xfrm>
            <a:off x="698190" y="769945"/>
            <a:ext cx="7967229" cy="305662"/>
          </a:xfrm>
        </p:spPr>
        <p:txBody>
          <a:bodyPr/>
          <a:lstStyle/>
          <a:p>
            <a:r>
              <a:rPr lang="en-GB" dirty="0"/>
              <a:t>EQ-5D and health technology assessment </a:t>
            </a:r>
          </a:p>
        </p:txBody>
      </p:sp>
      <p:sp>
        <p:nvSpPr>
          <p:cNvPr id="3" name="Content Placeholder 2">
            <a:extLst>
              <a:ext uri="{FF2B5EF4-FFF2-40B4-BE49-F238E27FC236}">
                <a16:creationId xmlns:a16="http://schemas.microsoft.com/office/drawing/2014/main" id="{CB308CEC-822D-48C0-969A-A67A53030965}"/>
              </a:ext>
            </a:extLst>
          </p:cNvPr>
          <p:cNvSpPr>
            <a:spLocks noGrp="1"/>
          </p:cNvSpPr>
          <p:nvPr>
            <p:ph idx="1"/>
          </p:nvPr>
        </p:nvSpPr>
        <p:spPr>
          <a:xfrm>
            <a:off x="720679" y="1283420"/>
            <a:ext cx="7798506" cy="3316318"/>
          </a:xfrm>
        </p:spPr>
        <p:txBody>
          <a:bodyPr>
            <a:noAutofit/>
          </a:bodyPr>
          <a:lstStyle/>
          <a:p>
            <a:r>
              <a:rPr lang="en-US" sz="1500" dirty="0"/>
              <a:t>Health technology assessment (</a:t>
            </a:r>
            <a:r>
              <a:rPr lang="en-US" sz="1500" b="1" dirty="0"/>
              <a:t>HTA</a:t>
            </a:r>
            <a:r>
              <a:rPr lang="en-US" sz="1500" dirty="0"/>
              <a:t>) makes use of different methods of economic evaluation</a:t>
            </a:r>
          </a:p>
          <a:p>
            <a:r>
              <a:rPr lang="en-US" sz="1500" dirty="0"/>
              <a:t>Cost-utility analysis (CUA) is a form of cost-effectiveness analysis that reports the incremental cost per quality-adjusted life-year (QALY) </a:t>
            </a:r>
          </a:p>
          <a:p>
            <a:r>
              <a:rPr lang="en-US" sz="1500" dirty="0"/>
              <a:t>Estimation of QALYs is often based on health state utility values determined using a multi-attribute utility instrument (MAUI) </a:t>
            </a:r>
          </a:p>
          <a:p>
            <a:r>
              <a:rPr lang="en-US" sz="1500" dirty="0"/>
              <a:t>Several different MAUIs are available for indirect measurement of utilities in CUA</a:t>
            </a:r>
          </a:p>
        </p:txBody>
      </p:sp>
      <p:sp>
        <p:nvSpPr>
          <p:cNvPr id="5" name="Slide Number Placeholder 4">
            <a:extLst>
              <a:ext uri="{FF2B5EF4-FFF2-40B4-BE49-F238E27FC236}">
                <a16:creationId xmlns:a16="http://schemas.microsoft.com/office/drawing/2014/main" id="{0EDE918B-75C5-4B40-9F3C-F98FFCFF2B8D}"/>
              </a:ext>
            </a:extLst>
          </p:cNvPr>
          <p:cNvSpPr>
            <a:spLocks noGrp="1"/>
          </p:cNvSpPr>
          <p:nvPr>
            <p:ph type="sldNum" sz="quarter" idx="12"/>
          </p:nvPr>
        </p:nvSpPr>
        <p:spPr/>
        <p:txBody>
          <a:bodyPr/>
          <a:lstStyle/>
          <a:p>
            <a:fld id="{CA5B98C3-C296-2E42-BED0-9B90356BF753}" type="slidenum">
              <a:rPr lang="nl-NL" smtClean="0"/>
              <a:pPr/>
              <a:t>15</a:t>
            </a:fld>
            <a:endParaRPr lang="nl-NL"/>
          </a:p>
        </p:txBody>
      </p:sp>
      <p:sp>
        <p:nvSpPr>
          <p:cNvPr id="9" name="TextBox 8">
            <a:extLst>
              <a:ext uri="{FF2B5EF4-FFF2-40B4-BE49-F238E27FC236}">
                <a16:creationId xmlns:a16="http://schemas.microsoft.com/office/drawing/2014/main" id="{AF948A0A-F4DA-4767-A1D9-0C7EF8E4B25D}"/>
              </a:ext>
            </a:extLst>
          </p:cNvPr>
          <p:cNvSpPr txBox="1"/>
          <p:nvPr/>
        </p:nvSpPr>
        <p:spPr>
          <a:xfrm>
            <a:off x="624816" y="4462842"/>
            <a:ext cx="1186543" cy="246221"/>
          </a:xfrm>
          <a:prstGeom prst="rect">
            <a:avLst/>
          </a:prstGeom>
          <a:noFill/>
        </p:spPr>
        <p:txBody>
          <a:bodyPr wrap="none" rtlCol="0">
            <a:spAutoFit/>
          </a:bodyPr>
          <a:lstStyle/>
          <a:p>
            <a:r>
              <a:rPr lang="en-GB" sz="1000" dirty="0"/>
              <a:t>*Data on file, 2019 </a:t>
            </a:r>
          </a:p>
        </p:txBody>
      </p:sp>
      <p:sp>
        <p:nvSpPr>
          <p:cNvPr id="8" name="Footer Placeholder 7"/>
          <p:cNvSpPr>
            <a:spLocks noGrp="1"/>
          </p:cNvSpPr>
          <p:nvPr>
            <p:ph type="ftr" sz="quarter" idx="3"/>
          </p:nvPr>
        </p:nvSpPr>
        <p:spPr/>
        <p:txBody>
          <a:bodyPr/>
          <a:lstStyle/>
          <a:p>
            <a:r>
              <a:rPr lang="en-US"/>
              <a:t>EuroQol slide kit</a:t>
            </a:r>
            <a:endParaRPr lang="nl-NL" dirty="0"/>
          </a:p>
        </p:txBody>
      </p:sp>
      <p:sp>
        <p:nvSpPr>
          <p:cNvPr id="11" name="Content Placeholder 2">
            <a:extLst>
              <a:ext uri="{FF2B5EF4-FFF2-40B4-BE49-F238E27FC236}">
                <a16:creationId xmlns:a16="http://schemas.microsoft.com/office/drawing/2014/main" id="{38B7C6C0-D8A3-4D84-B947-B0A370044FC7}"/>
              </a:ext>
            </a:extLst>
          </p:cNvPr>
          <p:cNvSpPr txBox="1">
            <a:spLocks/>
          </p:cNvSpPr>
          <p:nvPr/>
        </p:nvSpPr>
        <p:spPr>
          <a:xfrm>
            <a:off x="721878" y="2840856"/>
            <a:ext cx="5412349" cy="18133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AAB7B6"/>
              </a:buClr>
              <a:buSzPct val="110000"/>
              <a:buFont typeface="Lucida Grande"/>
              <a:buChar char="■"/>
              <a:defRPr sz="1800" kern="1200">
                <a:solidFill>
                  <a:srgbClr val="005C7F"/>
                </a:solidFill>
                <a:latin typeface="+mn-lt"/>
                <a:ea typeface="+mn-ea"/>
                <a:cs typeface="+mn-cs"/>
              </a:defRPr>
            </a:lvl1pPr>
            <a:lvl2pPr marL="742950" indent="-285750" algn="l" defTabSz="457200" rtl="0" eaLnBrk="1" latinLnBrk="0" hangingPunct="1">
              <a:spcBef>
                <a:spcPct val="20000"/>
              </a:spcBef>
              <a:buClr>
                <a:srgbClr val="AAB7B6"/>
              </a:buClr>
              <a:buSzPct val="80000"/>
              <a:buFont typeface="Lucida Grande"/>
              <a:buChar char="-"/>
              <a:defRPr sz="1800" kern="1200">
                <a:solidFill>
                  <a:srgbClr val="005C7F"/>
                </a:solidFill>
                <a:latin typeface="+mn-lt"/>
                <a:ea typeface="+mn-ea"/>
                <a:cs typeface="+mn-cs"/>
              </a:defRPr>
            </a:lvl2pPr>
            <a:lvl3pPr marL="1143000" indent="-228600" algn="l" defTabSz="457200" rtl="0" eaLnBrk="1" latinLnBrk="0" hangingPunct="1">
              <a:spcBef>
                <a:spcPct val="20000"/>
              </a:spcBef>
              <a:buClr>
                <a:srgbClr val="AAB7B6"/>
              </a:buClr>
              <a:buSzPct val="80000"/>
              <a:buFont typeface="Lucida Grande"/>
              <a:buChar char="-"/>
              <a:defRPr sz="1800" kern="1200">
                <a:solidFill>
                  <a:srgbClr val="005C7F"/>
                </a:solidFill>
                <a:latin typeface="+mn-lt"/>
                <a:ea typeface="+mn-ea"/>
                <a:cs typeface="+mn-cs"/>
              </a:defRPr>
            </a:lvl3pPr>
            <a:lvl4pPr marL="1600200" indent="-228600" algn="l" defTabSz="457200" rtl="0" eaLnBrk="1" latinLnBrk="0" hangingPunct="1">
              <a:spcBef>
                <a:spcPct val="20000"/>
              </a:spcBef>
              <a:buClr>
                <a:srgbClr val="AAB7B6"/>
              </a:buClr>
              <a:buSzPct val="80000"/>
              <a:buFont typeface="Lucida Grande"/>
              <a:buChar char="-"/>
              <a:defRPr sz="1800" kern="1200">
                <a:solidFill>
                  <a:srgbClr val="005C7F"/>
                </a:solidFill>
                <a:latin typeface="+mn-lt"/>
                <a:ea typeface="+mn-ea"/>
                <a:cs typeface="+mn-cs"/>
              </a:defRPr>
            </a:lvl4pPr>
            <a:lvl5pPr marL="2057400" indent="-228600" algn="l" defTabSz="457200" rtl="0" eaLnBrk="1" latinLnBrk="0" hangingPunct="1">
              <a:spcBef>
                <a:spcPct val="20000"/>
              </a:spcBef>
              <a:buClr>
                <a:srgbClr val="AAB7B6"/>
              </a:buClr>
              <a:buSzPct val="80000"/>
              <a:buFont typeface="Lucida Grande"/>
              <a:buChar char="-"/>
              <a:defRPr sz="1800" kern="1200">
                <a:solidFill>
                  <a:srgbClr val="005C7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500" dirty="0"/>
              <a:t>The </a:t>
            </a:r>
            <a:r>
              <a:rPr lang="en-US" sz="1500" b="1" dirty="0"/>
              <a:t>EQ-5D is the most commonly cited MAUI</a:t>
            </a:r>
            <a:r>
              <a:rPr lang="en-US" sz="1500" dirty="0"/>
              <a:t>* for use in HTA </a:t>
            </a:r>
          </a:p>
          <a:p>
            <a:pPr lvl="1"/>
            <a:r>
              <a:rPr lang="en-US" sz="1300" dirty="0"/>
              <a:t>It is the preferred MAUI, or given as an example of a suitable</a:t>
            </a:r>
            <a:br>
              <a:rPr lang="en-US" sz="1300" dirty="0"/>
            </a:br>
            <a:r>
              <a:rPr lang="en-US" sz="1300" dirty="0"/>
              <a:t>MAUI, in </a:t>
            </a:r>
            <a:r>
              <a:rPr lang="en-US" sz="1300" b="1" dirty="0"/>
              <a:t>85% of the pharmacoeconomic guidelines </a:t>
            </a:r>
            <a:r>
              <a:rPr lang="en-US" sz="1300" dirty="0"/>
              <a:t>applied by</a:t>
            </a:r>
            <a:br>
              <a:rPr lang="en-US" sz="1300" dirty="0"/>
            </a:br>
            <a:r>
              <a:rPr lang="en-US" sz="1300" dirty="0"/>
              <a:t>HTA agencies for reimbursement or market access </a:t>
            </a:r>
          </a:p>
          <a:p>
            <a:pPr lvl="1"/>
            <a:r>
              <a:rPr lang="en-US" sz="1300" dirty="0"/>
              <a:t>The EQ-5D is </a:t>
            </a:r>
            <a:r>
              <a:rPr lang="en-US" sz="1300" dirty="0">
                <a:solidFill>
                  <a:schemeClr val="tx2"/>
                </a:solidFill>
              </a:rPr>
              <a:t>cited </a:t>
            </a:r>
            <a:r>
              <a:rPr lang="en-US" sz="1300" dirty="0"/>
              <a:t>in </a:t>
            </a:r>
            <a:r>
              <a:rPr lang="en-US" sz="1300" b="1" dirty="0"/>
              <a:t>29 guidelines</a:t>
            </a:r>
            <a:r>
              <a:rPr lang="en-US" sz="1300" dirty="0"/>
              <a:t>, almost 3 times as often as the second most common MAUI which is mentioned in 11 guidelines</a:t>
            </a:r>
          </a:p>
        </p:txBody>
      </p:sp>
      <p:sp>
        <p:nvSpPr>
          <p:cNvPr id="10" name="Date Placeholder 3">
            <a:extLst>
              <a:ext uri="{FF2B5EF4-FFF2-40B4-BE49-F238E27FC236}">
                <a16:creationId xmlns:a16="http://schemas.microsoft.com/office/drawing/2014/main" id="{6AC9DB08-0A9E-407C-882E-DC5A4D9C563F}"/>
              </a:ext>
            </a:extLst>
          </p:cNvPr>
          <p:cNvSpPr>
            <a:spLocks noGrp="1"/>
          </p:cNvSpPr>
          <p:nvPr>
            <p:ph type="dt" sz="half" idx="10"/>
          </p:nvPr>
        </p:nvSpPr>
        <p:spPr>
          <a:xfrm>
            <a:off x="7910111" y="4863342"/>
            <a:ext cx="1028634" cy="223395"/>
          </a:xfrm>
        </p:spPr>
        <p:txBody>
          <a:bodyPr/>
          <a:lstStyle/>
          <a:p>
            <a:r>
              <a:rPr lang="en-NL"/>
              <a:t>Version 19/11/19</a:t>
            </a:r>
            <a:endParaRPr lang="nl-NL" dirty="0"/>
          </a:p>
        </p:txBody>
      </p:sp>
    </p:spTree>
    <p:extLst>
      <p:ext uri="{BB962C8B-B14F-4D97-AF65-F5344CB8AC3E}">
        <p14:creationId xmlns:p14="http://schemas.microsoft.com/office/powerpoint/2010/main" val="2760438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B813-7E6D-4484-9EBD-43EB114B2838}"/>
              </a:ext>
            </a:extLst>
          </p:cNvPr>
          <p:cNvSpPr>
            <a:spLocks noGrp="1"/>
          </p:cNvSpPr>
          <p:nvPr>
            <p:ph type="title"/>
          </p:nvPr>
        </p:nvSpPr>
        <p:spPr>
          <a:xfrm>
            <a:off x="700520" y="768582"/>
            <a:ext cx="7967229" cy="305662"/>
          </a:xfrm>
        </p:spPr>
        <p:txBody>
          <a:bodyPr/>
          <a:lstStyle/>
          <a:p>
            <a:r>
              <a:rPr lang="en-GB" dirty="0"/>
              <a:t>How to </a:t>
            </a:r>
            <a:r>
              <a:rPr lang="en-GB" dirty="0">
                <a:solidFill>
                  <a:schemeClr val="tx2"/>
                </a:solidFill>
              </a:rPr>
              <a:t>obtain </a:t>
            </a:r>
            <a:r>
              <a:rPr lang="en-GB" dirty="0"/>
              <a:t>EQ-5D for use in a study </a:t>
            </a:r>
          </a:p>
        </p:txBody>
      </p:sp>
      <p:sp>
        <p:nvSpPr>
          <p:cNvPr id="3" name="Content Placeholder 2">
            <a:extLst>
              <a:ext uri="{FF2B5EF4-FFF2-40B4-BE49-F238E27FC236}">
                <a16:creationId xmlns:a16="http://schemas.microsoft.com/office/drawing/2014/main" id="{74F22B79-44AE-49E0-AF29-058CB029C8D2}"/>
              </a:ext>
            </a:extLst>
          </p:cNvPr>
          <p:cNvSpPr>
            <a:spLocks noGrp="1"/>
          </p:cNvSpPr>
          <p:nvPr>
            <p:ph idx="1"/>
          </p:nvPr>
        </p:nvSpPr>
        <p:spPr>
          <a:xfrm>
            <a:off x="719572" y="1227669"/>
            <a:ext cx="5965314" cy="3018220"/>
          </a:xfrm>
        </p:spPr>
        <p:txBody>
          <a:bodyPr>
            <a:normAutofit/>
          </a:bodyPr>
          <a:lstStyle/>
          <a:p>
            <a:r>
              <a:rPr lang="en-US" dirty="0"/>
              <a:t>Studies involving the EQ-5D need to be registered by completing the </a:t>
            </a:r>
            <a:r>
              <a:rPr lang="en-US" dirty="0">
                <a:solidFill>
                  <a:schemeClr val="tx2"/>
                </a:solidFill>
              </a:rPr>
              <a:t>online </a:t>
            </a:r>
            <a:r>
              <a:rPr lang="en-US" b="1" dirty="0"/>
              <a:t>EQ-5D registration form</a:t>
            </a:r>
            <a:endParaRPr lang="en-US" strike="sngStrike" dirty="0"/>
          </a:p>
          <a:p>
            <a:r>
              <a:rPr lang="en-US" dirty="0"/>
              <a:t>The EuroQol Office then </a:t>
            </a:r>
            <a:r>
              <a:rPr lang="en-US" dirty="0">
                <a:solidFill>
                  <a:schemeClr val="tx2"/>
                </a:solidFill>
              </a:rPr>
              <a:t>contacts the applicant by e-mail with information about </a:t>
            </a:r>
            <a:r>
              <a:rPr lang="en-US" dirty="0"/>
              <a:t>the </a:t>
            </a:r>
            <a:r>
              <a:rPr lang="en-US" b="1" dirty="0"/>
              <a:t>EQ-5D license policy, </a:t>
            </a:r>
            <a:r>
              <a:rPr lang="en-US" dirty="0"/>
              <a:t>including licensing fees (if applicable)</a:t>
            </a:r>
          </a:p>
          <a:p>
            <a:r>
              <a:rPr lang="en-US" dirty="0"/>
              <a:t>The EQ-5D should not be amended unless permission is obtained from the Office</a:t>
            </a:r>
          </a:p>
          <a:p>
            <a:r>
              <a:rPr lang="en-US" dirty="0"/>
              <a:t>The steps to follow to obtain a copy of the EQ-5D are presented in a </a:t>
            </a:r>
            <a:r>
              <a:rPr lang="en-US" b="1" dirty="0">
                <a:hlinkClick r:id="rId3"/>
              </a:rPr>
              <a:t>flowchart</a:t>
            </a:r>
            <a:r>
              <a:rPr lang="en-US" dirty="0"/>
              <a:t> on the EuroQol Website</a:t>
            </a:r>
          </a:p>
          <a:p>
            <a:endParaRPr lang="en-GB" dirty="0"/>
          </a:p>
        </p:txBody>
      </p:sp>
      <p:sp>
        <p:nvSpPr>
          <p:cNvPr id="5" name="Slide Number Placeholder 4">
            <a:extLst>
              <a:ext uri="{FF2B5EF4-FFF2-40B4-BE49-F238E27FC236}">
                <a16:creationId xmlns:a16="http://schemas.microsoft.com/office/drawing/2014/main" id="{107796C8-B618-4A27-9D8E-510EC45F2729}"/>
              </a:ext>
            </a:extLst>
          </p:cNvPr>
          <p:cNvSpPr>
            <a:spLocks noGrp="1"/>
          </p:cNvSpPr>
          <p:nvPr>
            <p:ph type="sldNum" sz="quarter" idx="12"/>
          </p:nvPr>
        </p:nvSpPr>
        <p:spPr/>
        <p:txBody>
          <a:bodyPr/>
          <a:lstStyle/>
          <a:p>
            <a:fld id="{CA5B98C3-C296-2E42-BED0-9B90356BF753}" type="slidenum">
              <a:rPr lang="nl-NL" smtClean="0"/>
              <a:pPr/>
              <a:t>16</a:t>
            </a:fld>
            <a:endParaRPr lang="nl-NL"/>
          </a:p>
        </p:txBody>
      </p:sp>
      <p:pic>
        <p:nvPicPr>
          <p:cNvPr id="9" name="Picture 8">
            <a:extLst>
              <a:ext uri="{FF2B5EF4-FFF2-40B4-BE49-F238E27FC236}">
                <a16:creationId xmlns:a16="http://schemas.microsoft.com/office/drawing/2014/main" id="{94B30D21-CB9F-49A8-846B-12DD66C8C8C3}"/>
              </a:ext>
            </a:extLst>
          </p:cNvPr>
          <p:cNvPicPr>
            <a:picLocks noChangeAspect="1"/>
          </p:cNvPicPr>
          <p:nvPr/>
        </p:nvPicPr>
        <p:blipFill>
          <a:blip r:embed="rId4"/>
          <a:stretch>
            <a:fillRect/>
          </a:stretch>
        </p:blipFill>
        <p:spPr>
          <a:xfrm>
            <a:off x="7209985" y="867251"/>
            <a:ext cx="1851660" cy="1150620"/>
          </a:xfrm>
          <a:prstGeom prst="rect">
            <a:avLst/>
          </a:prstGeom>
        </p:spPr>
      </p:pic>
      <p:pic>
        <p:nvPicPr>
          <p:cNvPr id="10" name="Picture 9">
            <a:extLst>
              <a:ext uri="{FF2B5EF4-FFF2-40B4-BE49-F238E27FC236}">
                <a16:creationId xmlns:a16="http://schemas.microsoft.com/office/drawing/2014/main" id="{7141E500-B17D-404C-8082-D19A5B14A49A}"/>
              </a:ext>
            </a:extLst>
          </p:cNvPr>
          <p:cNvPicPr>
            <a:picLocks noChangeAspect="1"/>
          </p:cNvPicPr>
          <p:nvPr/>
        </p:nvPicPr>
        <p:blipFill>
          <a:blip r:embed="rId5"/>
          <a:stretch>
            <a:fillRect/>
          </a:stretch>
        </p:blipFill>
        <p:spPr>
          <a:xfrm>
            <a:off x="7286185" y="2017871"/>
            <a:ext cx="1775460" cy="2598420"/>
          </a:xfrm>
          <a:prstGeom prst="rect">
            <a:avLst/>
          </a:prstGeom>
        </p:spPr>
      </p:pic>
      <p:sp>
        <p:nvSpPr>
          <p:cNvPr id="7" name="Footer Placeholder 6"/>
          <p:cNvSpPr>
            <a:spLocks noGrp="1"/>
          </p:cNvSpPr>
          <p:nvPr>
            <p:ph type="ftr" sz="quarter" idx="3"/>
          </p:nvPr>
        </p:nvSpPr>
        <p:spPr/>
        <p:txBody>
          <a:bodyPr/>
          <a:lstStyle/>
          <a:p>
            <a:r>
              <a:rPr lang="en-US"/>
              <a:t>EuroQol slide kit</a:t>
            </a:r>
            <a:endParaRPr lang="nl-NL" dirty="0"/>
          </a:p>
        </p:txBody>
      </p:sp>
      <p:sp>
        <p:nvSpPr>
          <p:cNvPr id="11" name="Date Placeholder 3">
            <a:extLst>
              <a:ext uri="{FF2B5EF4-FFF2-40B4-BE49-F238E27FC236}">
                <a16:creationId xmlns:a16="http://schemas.microsoft.com/office/drawing/2014/main" id="{7E95ECEF-61C3-463D-B4C3-10F48F42214D}"/>
              </a:ext>
            </a:extLst>
          </p:cNvPr>
          <p:cNvSpPr>
            <a:spLocks noGrp="1"/>
          </p:cNvSpPr>
          <p:nvPr>
            <p:ph type="dt" sz="half" idx="10"/>
          </p:nvPr>
        </p:nvSpPr>
        <p:spPr>
          <a:xfrm>
            <a:off x="7879622" y="4866110"/>
            <a:ext cx="1028634" cy="223395"/>
          </a:xfrm>
        </p:spPr>
        <p:txBody>
          <a:bodyPr/>
          <a:lstStyle/>
          <a:p>
            <a:r>
              <a:rPr lang="en-NL"/>
              <a:t>Version 19/11/19</a:t>
            </a:r>
            <a:endParaRPr lang="nl-NL" dirty="0"/>
          </a:p>
        </p:txBody>
      </p:sp>
    </p:spTree>
    <p:extLst>
      <p:ext uri="{BB962C8B-B14F-4D97-AF65-F5344CB8AC3E}">
        <p14:creationId xmlns:p14="http://schemas.microsoft.com/office/powerpoint/2010/main" val="2999686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D8F52-4B0E-488A-A0B0-899439294275}"/>
              </a:ext>
            </a:extLst>
          </p:cNvPr>
          <p:cNvSpPr>
            <a:spLocks noGrp="1"/>
          </p:cNvSpPr>
          <p:nvPr>
            <p:ph type="title"/>
          </p:nvPr>
        </p:nvSpPr>
        <p:spPr>
          <a:xfrm>
            <a:off x="700520" y="768582"/>
            <a:ext cx="7967229" cy="305662"/>
          </a:xfrm>
        </p:spPr>
        <p:txBody>
          <a:bodyPr/>
          <a:lstStyle/>
          <a:p>
            <a:r>
              <a:rPr lang="en-GB" dirty="0"/>
              <a:t>EQ-5D </a:t>
            </a:r>
            <a:r>
              <a:rPr lang="en-GB" dirty="0">
                <a:solidFill>
                  <a:schemeClr val="tx2"/>
                </a:solidFill>
              </a:rPr>
              <a:t>fee policy </a:t>
            </a:r>
          </a:p>
        </p:txBody>
      </p:sp>
      <p:sp>
        <p:nvSpPr>
          <p:cNvPr id="3" name="Content Placeholder 2">
            <a:extLst>
              <a:ext uri="{FF2B5EF4-FFF2-40B4-BE49-F238E27FC236}">
                <a16:creationId xmlns:a16="http://schemas.microsoft.com/office/drawing/2014/main" id="{3BC75BB5-24B4-448C-8385-351DFBCB2E9C}"/>
              </a:ext>
            </a:extLst>
          </p:cNvPr>
          <p:cNvSpPr>
            <a:spLocks noGrp="1"/>
          </p:cNvSpPr>
          <p:nvPr>
            <p:ph idx="1"/>
          </p:nvPr>
        </p:nvSpPr>
        <p:spPr>
          <a:xfrm>
            <a:off x="719572" y="1261010"/>
            <a:ext cx="7948178" cy="3018220"/>
          </a:xfrm>
        </p:spPr>
        <p:txBody>
          <a:bodyPr>
            <a:normAutofit/>
          </a:bodyPr>
          <a:lstStyle/>
          <a:p>
            <a:r>
              <a:rPr lang="en-US" dirty="0"/>
              <a:t>Users must register to use the EQ-5D</a:t>
            </a:r>
          </a:p>
          <a:p>
            <a:r>
              <a:rPr lang="en-US" dirty="0"/>
              <a:t>The EuroQol Research Foundation </a:t>
            </a:r>
            <a:r>
              <a:rPr lang="en-US" b="1" dirty="0"/>
              <a:t>does not charge a license fee for </a:t>
            </a:r>
            <a:br>
              <a:rPr lang="en-US" b="1" dirty="0"/>
            </a:br>
            <a:r>
              <a:rPr lang="en-US" b="1" dirty="0"/>
              <a:t>non-commercial use </a:t>
            </a:r>
            <a:r>
              <a:rPr lang="en-US" dirty="0"/>
              <a:t>(research or non-research) of EQ-5D </a:t>
            </a:r>
          </a:p>
          <a:p>
            <a:r>
              <a:rPr lang="en-US" dirty="0"/>
              <a:t>Fees are payable for </a:t>
            </a:r>
            <a:r>
              <a:rPr lang="en-US" b="1" dirty="0"/>
              <a:t>commercial use </a:t>
            </a:r>
            <a:r>
              <a:rPr lang="en-US" dirty="0"/>
              <a:t>of EQ-5D</a:t>
            </a:r>
          </a:p>
          <a:p>
            <a:pPr lvl="1"/>
            <a:r>
              <a:rPr lang="en-US" sz="1600" dirty="0"/>
              <a:t>Licensing fees are dependent on the requested numbers of EQ-5D versions, languages, countries and modes of administration </a:t>
            </a:r>
          </a:p>
          <a:p>
            <a:pPr lvl="1"/>
            <a:r>
              <a:rPr lang="en-US" sz="1600" dirty="0"/>
              <a:t>There is no obligation to use the EQ-5D associated with completing the </a:t>
            </a:r>
            <a:br>
              <a:rPr lang="en-US" sz="1600" dirty="0"/>
            </a:br>
            <a:r>
              <a:rPr lang="en-US" sz="1600" dirty="0"/>
              <a:t>registration form </a:t>
            </a:r>
          </a:p>
          <a:p>
            <a:pPr lvl="1"/>
            <a:r>
              <a:rPr lang="en-US" sz="1600" dirty="0"/>
              <a:t>Further information on pricing is available in the User License Policy (</a:t>
            </a:r>
            <a:r>
              <a:rPr lang="en-US" sz="1600" dirty="0">
                <a:hlinkClick r:id="rId3"/>
              </a:rPr>
              <a:t>https://euroqol.org/wp-content/uploads/2019/10/EQ-5D-User-License-Policy.pdf</a:t>
            </a:r>
            <a:r>
              <a:rPr lang="en-US" sz="1600" dirty="0"/>
              <a:t> )</a:t>
            </a:r>
          </a:p>
        </p:txBody>
      </p:sp>
      <p:sp>
        <p:nvSpPr>
          <p:cNvPr id="5" name="Slide Number Placeholder 4">
            <a:extLst>
              <a:ext uri="{FF2B5EF4-FFF2-40B4-BE49-F238E27FC236}">
                <a16:creationId xmlns:a16="http://schemas.microsoft.com/office/drawing/2014/main" id="{4978FB1A-6711-4731-B95E-392BC07E69C9}"/>
              </a:ext>
            </a:extLst>
          </p:cNvPr>
          <p:cNvSpPr>
            <a:spLocks noGrp="1"/>
          </p:cNvSpPr>
          <p:nvPr>
            <p:ph type="sldNum" sz="quarter" idx="12"/>
          </p:nvPr>
        </p:nvSpPr>
        <p:spPr/>
        <p:txBody>
          <a:bodyPr/>
          <a:lstStyle/>
          <a:p>
            <a:fld id="{CA5B98C3-C296-2E42-BED0-9B90356BF753}" type="slidenum">
              <a:rPr lang="nl-NL" smtClean="0"/>
              <a:pPr/>
              <a:t>17</a:t>
            </a:fld>
            <a:endParaRPr lang="nl-NL"/>
          </a:p>
        </p:txBody>
      </p:sp>
      <p:sp>
        <p:nvSpPr>
          <p:cNvPr id="7" name="Footer Placeholder 6"/>
          <p:cNvSpPr>
            <a:spLocks noGrp="1"/>
          </p:cNvSpPr>
          <p:nvPr>
            <p:ph type="ftr" sz="quarter" idx="3"/>
          </p:nvPr>
        </p:nvSpPr>
        <p:spPr/>
        <p:txBody>
          <a:bodyPr/>
          <a:lstStyle/>
          <a:p>
            <a:r>
              <a:rPr lang="en-US"/>
              <a:t>EuroQol slide kit</a:t>
            </a:r>
            <a:endParaRPr lang="nl-NL" dirty="0"/>
          </a:p>
        </p:txBody>
      </p:sp>
      <p:sp>
        <p:nvSpPr>
          <p:cNvPr id="8" name="Date Placeholder 3">
            <a:extLst>
              <a:ext uri="{FF2B5EF4-FFF2-40B4-BE49-F238E27FC236}">
                <a16:creationId xmlns:a16="http://schemas.microsoft.com/office/drawing/2014/main" id="{0DA3AF72-0C1B-4330-A5D5-C41E8695A2B1}"/>
              </a:ext>
            </a:extLst>
          </p:cNvPr>
          <p:cNvSpPr>
            <a:spLocks noGrp="1"/>
          </p:cNvSpPr>
          <p:nvPr>
            <p:ph type="dt" sz="half" idx="10"/>
          </p:nvPr>
        </p:nvSpPr>
        <p:spPr>
          <a:xfrm>
            <a:off x="7879622" y="4863342"/>
            <a:ext cx="1028634" cy="223395"/>
          </a:xfrm>
        </p:spPr>
        <p:txBody>
          <a:bodyPr/>
          <a:lstStyle/>
          <a:p>
            <a:r>
              <a:rPr lang="en-NL"/>
              <a:t>Version 19/11/19</a:t>
            </a:r>
            <a:endParaRPr lang="nl-NL" dirty="0"/>
          </a:p>
        </p:txBody>
      </p:sp>
    </p:spTree>
    <p:extLst>
      <p:ext uri="{BB962C8B-B14F-4D97-AF65-F5344CB8AC3E}">
        <p14:creationId xmlns:p14="http://schemas.microsoft.com/office/powerpoint/2010/main" val="1486239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E6497E-AF74-4B3B-A3F8-E085F5A0DE9C}"/>
              </a:ext>
            </a:extLst>
          </p:cNvPr>
          <p:cNvPicPr>
            <a:picLocks noChangeAspect="1"/>
          </p:cNvPicPr>
          <p:nvPr/>
        </p:nvPicPr>
        <p:blipFill>
          <a:blip r:embed="rId3"/>
          <a:stretch>
            <a:fillRect/>
          </a:stretch>
        </p:blipFill>
        <p:spPr>
          <a:xfrm>
            <a:off x="7244715" y="695475"/>
            <a:ext cx="1630680" cy="1630680"/>
          </a:xfrm>
          <a:prstGeom prst="rect">
            <a:avLst/>
          </a:prstGeom>
        </p:spPr>
      </p:pic>
      <p:pic>
        <p:nvPicPr>
          <p:cNvPr id="8" name="Picture 7">
            <a:extLst>
              <a:ext uri="{FF2B5EF4-FFF2-40B4-BE49-F238E27FC236}">
                <a16:creationId xmlns:a16="http://schemas.microsoft.com/office/drawing/2014/main" id="{F5C6C252-6701-4411-AD72-6FA56B3E1471}"/>
              </a:ext>
            </a:extLst>
          </p:cNvPr>
          <p:cNvPicPr>
            <a:picLocks noChangeAspect="1"/>
          </p:cNvPicPr>
          <p:nvPr/>
        </p:nvPicPr>
        <p:blipFill rotWithShape="1">
          <a:blip r:embed="rId4"/>
          <a:srcRect l="10436" t="13362" r="8819" b="13350"/>
          <a:stretch/>
        </p:blipFill>
        <p:spPr>
          <a:xfrm>
            <a:off x="6285390" y="2370561"/>
            <a:ext cx="2485747" cy="2077464"/>
          </a:xfrm>
          <a:prstGeom prst="rect">
            <a:avLst/>
          </a:prstGeom>
        </p:spPr>
      </p:pic>
      <p:sp>
        <p:nvSpPr>
          <p:cNvPr id="3" name="Content Placeholder 2">
            <a:extLst>
              <a:ext uri="{FF2B5EF4-FFF2-40B4-BE49-F238E27FC236}">
                <a16:creationId xmlns:a16="http://schemas.microsoft.com/office/drawing/2014/main" id="{A180683C-D83E-4F03-98CE-3A11F6B8E7DC}"/>
              </a:ext>
            </a:extLst>
          </p:cNvPr>
          <p:cNvSpPr>
            <a:spLocks noGrp="1"/>
          </p:cNvSpPr>
          <p:nvPr>
            <p:ph idx="1"/>
          </p:nvPr>
        </p:nvSpPr>
        <p:spPr>
          <a:xfrm>
            <a:off x="719571" y="1229821"/>
            <a:ext cx="5486496" cy="3018220"/>
          </a:xfrm>
        </p:spPr>
        <p:txBody>
          <a:bodyPr>
            <a:normAutofit fontScale="92500" lnSpcReduction="10000"/>
          </a:bodyPr>
          <a:lstStyle/>
          <a:p>
            <a:r>
              <a:rPr lang="en-US" dirty="0"/>
              <a:t>The EuroQol Research Foundation is </a:t>
            </a:r>
            <a:r>
              <a:rPr lang="en-US" b="1" dirty="0"/>
              <a:t>committed to funding ongoing research </a:t>
            </a:r>
            <a:r>
              <a:rPr lang="en-US" dirty="0"/>
              <a:t>on the EQ-5D and developing initiatives and materials to </a:t>
            </a:r>
            <a:r>
              <a:rPr lang="en-US" b="1" dirty="0"/>
              <a:t>support users</a:t>
            </a:r>
            <a:endParaRPr lang="en-US" dirty="0"/>
          </a:p>
          <a:p>
            <a:r>
              <a:rPr lang="en-US" dirty="0">
                <a:solidFill>
                  <a:schemeClr val="tx2"/>
                </a:solidFill>
              </a:rPr>
              <a:t>Support is provided in many different forms, including:</a:t>
            </a:r>
            <a:endParaRPr lang="en-US" strike="sngStrike" dirty="0"/>
          </a:p>
          <a:p>
            <a:pPr lvl="1"/>
            <a:r>
              <a:rPr lang="en-GB" sz="1500" dirty="0"/>
              <a:t>Study grants </a:t>
            </a:r>
          </a:p>
          <a:p>
            <a:pPr lvl="1"/>
            <a:r>
              <a:rPr lang="en-GB" sz="1500" dirty="0"/>
              <a:t>Research funding</a:t>
            </a:r>
          </a:p>
          <a:p>
            <a:pPr lvl="1"/>
            <a:r>
              <a:rPr lang="en-GB" sz="1500" dirty="0"/>
              <a:t>Meetings</a:t>
            </a:r>
          </a:p>
          <a:p>
            <a:pPr lvl="1"/>
            <a:r>
              <a:rPr lang="en-GB" sz="1500" dirty="0"/>
              <a:t>Translations </a:t>
            </a:r>
          </a:p>
          <a:p>
            <a:pPr lvl="1"/>
            <a:r>
              <a:rPr lang="en-GB" sz="1500" dirty="0"/>
              <a:t>Publication support</a:t>
            </a:r>
          </a:p>
          <a:p>
            <a:pPr lvl="1"/>
            <a:r>
              <a:rPr lang="en-GB" sz="1500" dirty="0"/>
              <a:t>Working groups </a:t>
            </a:r>
          </a:p>
          <a:p>
            <a:pPr lvl="1"/>
            <a:r>
              <a:rPr lang="en-GB" sz="1500" dirty="0"/>
              <a:t>Education materials  </a:t>
            </a:r>
          </a:p>
          <a:p>
            <a:pPr lvl="1"/>
            <a:r>
              <a:rPr lang="en-GB" sz="1500" dirty="0"/>
              <a:t>White papers</a:t>
            </a:r>
          </a:p>
        </p:txBody>
      </p:sp>
      <p:sp>
        <p:nvSpPr>
          <p:cNvPr id="2" name="Title 1">
            <a:extLst>
              <a:ext uri="{FF2B5EF4-FFF2-40B4-BE49-F238E27FC236}">
                <a16:creationId xmlns:a16="http://schemas.microsoft.com/office/drawing/2014/main" id="{01C4573C-0FC2-427B-9515-3E79A9A5C2C0}"/>
              </a:ext>
            </a:extLst>
          </p:cNvPr>
          <p:cNvSpPr>
            <a:spLocks noGrp="1"/>
          </p:cNvSpPr>
          <p:nvPr>
            <p:ph type="title"/>
          </p:nvPr>
        </p:nvSpPr>
        <p:spPr>
          <a:xfrm>
            <a:off x="700520" y="768582"/>
            <a:ext cx="7967229" cy="305662"/>
          </a:xfrm>
        </p:spPr>
        <p:txBody>
          <a:bodyPr/>
          <a:lstStyle/>
          <a:p>
            <a:r>
              <a:rPr lang="en-GB" dirty="0"/>
              <a:t>How EuroQol supports research </a:t>
            </a:r>
          </a:p>
        </p:txBody>
      </p:sp>
      <p:sp>
        <p:nvSpPr>
          <p:cNvPr id="5" name="Slide Number Placeholder 4">
            <a:extLst>
              <a:ext uri="{FF2B5EF4-FFF2-40B4-BE49-F238E27FC236}">
                <a16:creationId xmlns:a16="http://schemas.microsoft.com/office/drawing/2014/main" id="{F0065FC5-3F74-4E0C-BBED-7B0DAB564B71}"/>
              </a:ext>
            </a:extLst>
          </p:cNvPr>
          <p:cNvSpPr>
            <a:spLocks noGrp="1"/>
          </p:cNvSpPr>
          <p:nvPr>
            <p:ph type="sldNum" sz="quarter" idx="12"/>
          </p:nvPr>
        </p:nvSpPr>
        <p:spPr/>
        <p:txBody>
          <a:bodyPr/>
          <a:lstStyle/>
          <a:p>
            <a:fld id="{CA5B98C3-C296-2E42-BED0-9B90356BF753}" type="slidenum">
              <a:rPr lang="nl-NL" smtClean="0"/>
              <a:pPr/>
              <a:t>18</a:t>
            </a:fld>
            <a:endParaRPr lang="nl-NL"/>
          </a:p>
        </p:txBody>
      </p:sp>
      <p:sp>
        <p:nvSpPr>
          <p:cNvPr id="7" name="Footer Placeholder 6"/>
          <p:cNvSpPr>
            <a:spLocks noGrp="1"/>
          </p:cNvSpPr>
          <p:nvPr>
            <p:ph type="ftr" sz="quarter" idx="3"/>
          </p:nvPr>
        </p:nvSpPr>
        <p:spPr/>
        <p:txBody>
          <a:bodyPr/>
          <a:lstStyle/>
          <a:p>
            <a:r>
              <a:rPr lang="en-US"/>
              <a:t>EuroQol slide kit</a:t>
            </a:r>
            <a:endParaRPr lang="nl-NL" dirty="0"/>
          </a:p>
        </p:txBody>
      </p:sp>
      <p:sp>
        <p:nvSpPr>
          <p:cNvPr id="9" name="Date Placeholder 3">
            <a:extLst>
              <a:ext uri="{FF2B5EF4-FFF2-40B4-BE49-F238E27FC236}">
                <a16:creationId xmlns:a16="http://schemas.microsoft.com/office/drawing/2014/main" id="{FA85B32E-8954-4DEE-B489-A78E7350D828}"/>
              </a:ext>
            </a:extLst>
          </p:cNvPr>
          <p:cNvSpPr>
            <a:spLocks noGrp="1"/>
          </p:cNvSpPr>
          <p:nvPr>
            <p:ph type="dt" sz="half" idx="10"/>
          </p:nvPr>
        </p:nvSpPr>
        <p:spPr>
          <a:xfrm>
            <a:off x="7879622" y="4873254"/>
            <a:ext cx="1028634" cy="223395"/>
          </a:xfrm>
        </p:spPr>
        <p:txBody>
          <a:bodyPr/>
          <a:lstStyle/>
          <a:p>
            <a:r>
              <a:rPr lang="en-NL"/>
              <a:t>Version 19/11/19</a:t>
            </a:r>
            <a:endParaRPr lang="nl-NL" dirty="0"/>
          </a:p>
        </p:txBody>
      </p:sp>
    </p:spTree>
    <p:extLst>
      <p:ext uri="{BB962C8B-B14F-4D97-AF65-F5344CB8AC3E}">
        <p14:creationId xmlns:p14="http://schemas.microsoft.com/office/powerpoint/2010/main" val="1998609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068CA3-1418-45C5-B643-069C85694529}"/>
              </a:ext>
            </a:extLst>
          </p:cNvPr>
          <p:cNvPicPr>
            <a:picLocks noChangeAspect="1"/>
          </p:cNvPicPr>
          <p:nvPr/>
        </p:nvPicPr>
        <p:blipFill>
          <a:blip r:embed="rId4"/>
          <a:stretch>
            <a:fillRect/>
          </a:stretch>
        </p:blipFill>
        <p:spPr>
          <a:xfrm>
            <a:off x="6964965" y="3573780"/>
            <a:ext cx="2042160" cy="1196340"/>
          </a:xfrm>
          <a:prstGeom prst="rect">
            <a:avLst/>
          </a:prstGeom>
        </p:spPr>
      </p:pic>
      <p:sp>
        <p:nvSpPr>
          <p:cNvPr id="3" name="Content Placeholder 2">
            <a:extLst>
              <a:ext uri="{FF2B5EF4-FFF2-40B4-BE49-F238E27FC236}">
                <a16:creationId xmlns:a16="http://schemas.microsoft.com/office/drawing/2014/main" id="{AB84203E-18BA-420D-9FDD-4196FC54C282}"/>
              </a:ext>
            </a:extLst>
          </p:cNvPr>
          <p:cNvSpPr>
            <a:spLocks noGrp="1"/>
          </p:cNvSpPr>
          <p:nvPr>
            <p:ph idx="1"/>
          </p:nvPr>
        </p:nvSpPr>
        <p:spPr>
          <a:xfrm>
            <a:off x="719571" y="1277039"/>
            <a:ext cx="4419192" cy="3277206"/>
          </a:xfrm>
        </p:spPr>
        <p:txBody>
          <a:bodyPr>
            <a:noAutofit/>
          </a:bodyPr>
          <a:lstStyle/>
          <a:p>
            <a:pPr>
              <a:spcBef>
                <a:spcPts val="0"/>
              </a:spcBef>
            </a:pPr>
            <a:r>
              <a:rPr lang="en-GB" sz="1600" dirty="0">
                <a:solidFill>
                  <a:schemeClr val="tx2"/>
                </a:solidFill>
              </a:rPr>
              <a:t>EuroQol provides many different resources to help users understand:</a:t>
            </a:r>
          </a:p>
          <a:p>
            <a:pPr lvl="1">
              <a:spcBef>
                <a:spcPts val="0"/>
              </a:spcBef>
            </a:pPr>
            <a:r>
              <a:rPr lang="en-GB" sz="1400" dirty="0">
                <a:solidFill>
                  <a:schemeClr val="tx2"/>
                </a:solidFill>
              </a:rPr>
              <a:t>What the EQ-5D is</a:t>
            </a:r>
          </a:p>
          <a:p>
            <a:pPr lvl="1">
              <a:spcBef>
                <a:spcPts val="0"/>
              </a:spcBef>
            </a:pPr>
            <a:r>
              <a:rPr lang="en-GB" sz="1400" dirty="0">
                <a:solidFill>
                  <a:schemeClr val="tx2"/>
                </a:solidFill>
              </a:rPr>
              <a:t>How to apply to use it</a:t>
            </a:r>
          </a:p>
          <a:p>
            <a:pPr lvl="1">
              <a:spcBef>
                <a:spcPts val="0"/>
              </a:spcBef>
            </a:pPr>
            <a:r>
              <a:rPr lang="en-GB" sz="1400" dirty="0">
                <a:solidFill>
                  <a:schemeClr val="tx2"/>
                </a:solidFill>
              </a:rPr>
              <a:t>How to analyse the data</a:t>
            </a:r>
            <a:endParaRPr lang="en-GB" sz="1400" dirty="0"/>
          </a:p>
          <a:p>
            <a:pPr>
              <a:spcBef>
                <a:spcPts val="350"/>
              </a:spcBef>
            </a:pPr>
            <a:r>
              <a:rPr lang="en-GB" sz="1600" b="1" dirty="0"/>
              <a:t>Key resources </a:t>
            </a:r>
            <a:r>
              <a:rPr lang="en-GB" sz="1600" dirty="0"/>
              <a:t>include:</a:t>
            </a:r>
          </a:p>
          <a:p>
            <a:pPr lvl="1">
              <a:spcBef>
                <a:spcPts val="0"/>
              </a:spcBef>
            </a:pPr>
            <a:r>
              <a:rPr lang="en-GB" sz="1400" dirty="0"/>
              <a:t>User guides</a:t>
            </a:r>
          </a:p>
          <a:p>
            <a:pPr lvl="1">
              <a:spcBef>
                <a:spcPts val="0"/>
              </a:spcBef>
            </a:pPr>
            <a:r>
              <a:rPr lang="en-GB" sz="1400" dirty="0"/>
              <a:t>Value sets</a:t>
            </a:r>
          </a:p>
          <a:p>
            <a:pPr lvl="1">
              <a:spcBef>
                <a:spcPts val="0"/>
              </a:spcBef>
            </a:pPr>
            <a:r>
              <a:rPr lang="en-GB" sz="1400" dirty="0"/>
              <a:t>Key references  </a:t>
            </a:r>
          </a:p>
          <a:p>
            <a:pPr lvl="1">
              <a:spcBef>
                <a:spcPts val="0"/>
              </a:spcBef>
            </a:pPr>
            <a:r>
              <a:rPr lang="en-GB" sz="1400" dirty="0"/>
              <a:t>Frequently asked questions (with answers!)</a:t>
            </a:r>
          </a:p>
          <a:p>
            <a:pPr lvl="1">
              <a:spcBef>
                <a:spcPts val="0"/>
              </a:spcBef>
            </a:pPr>
            <a:r>
              <a:rPr lang="en-GB" sz="1400" dirty="0"/>
              <a:t>Teaching resources, such as:</a:t>
            </a:r>
          </a:p>
          <a:p>
            <a:pPr lvl="2">
              <a:spcBef>
                <a:spcPts val="0"/>
              </a:spcBef>
            </a:pPr>
            <a:r>
              <a:rPr lang="en-GB" sz="1200" dirty="0"/>
              <a:t>Animation ‘Explaining the EQ-5D in ~2.5 minutes’</a:t>
            </a:r>
          </a:p>
          <a:p>
            <a:pPr lvl="2">
              <a:spcBef>
                <a:spcPts val="0"/>
              </a:spcBef>
            </a:pPr>
            <a:r>
              <a:rPr lang="en-GB" sz="1200" dirty="0"/>
              <a:t>Infographic on the EQ-5D</a:t>
            </a:r>
            <a:endParaRPr lang="en-GB" sz="1400" dirty="0"/>
          </a:p>
          <a:p>
            <a:pPr>
              <a:spcBef>
                <a:spcPts val="350"/>
              </a:spcBef>
            </a:pPr>
            <a:r>
              <a:rPr lang="en-GB" sz="1600" dirty="0"/>
              <a:t>New </a:t>
            </a:r>
            <a:r>
              <a:rPr lang="en-GB" sz="1600" dirty="0">
                <a:solidFill>
                  <a:schemeClr val="tx2"/>
                </a:solidFill>
              </a:rPr>
              <a:t>resources</a:t>
            </a:r>
            <a:r>
              <a:rPr lang="en-GB" sz="1600" dirty="0">
                <a:solidFill>
                  <a:srgbClr val="FF0000"/>
                </a:solidFill>
              </a:rPr>
              <a:t> </a:t>
            </a:r>
            <a:r>
              <a:rPr lang="en-GB" sz="1600" dirty="0"/>
              <a:t>are being added all the time!</a:t>
            </a:r>
          </a:p>
          <a:p>
            <a:pPr lvl="1">
              <a:spcBef>
                <a:spcPts val="0"/>
              </a:spcBef>
            </a:pPr>
            <a:endParaRPr lang="en-GB" sz="1400" dirty="0"/>
          </a:p>
          <a:p>
            <a:pPr lvl="1">
              <a:spcBef>
                <a:spcPts val="0"/>
              </a:spcBef>
            </a:pPr>
            <a:endParaRPr lang="en-GB" sz="1400" dirty="0"/>
          </a:p>
          <a:p>
            <a:pPr lvl="1">
              <a:spcBef>
                <a:spcPts val="0"/>
              </a:spcBef>
            </a:pPr>
            <a:endParaRPr lang="en-GB" sz="1400" dirty="0"/>
          </a:p>
        </p:txBody>
      </p:sp>
      <p:pic>
        <p:nvPicPr>
          <p:cNvPr id="12" name="Picture 11">
            <a:extLst>
              <a:ext uri="{FF2B5EF4-FFF2-40B4-BE49-F238E27FC236}">
                <a16:creationId xmlns:a16="http://schemas.microsoft.com/office/drawing/2014/main" id="{4E45D483-63F2-448A-A44D-E6B279079285}"/>
              </a:ext>
            </a:extLst>
          </p:cNvPr>
          <p:cNvPicPr>
            <a:picLocks noChangeAspect="1"/>
          </p:cNvPicPr>
          <p:nvPr/>
        </p:nvPicPr>
        <p:blipFill>
          <a:blip r:embed="rId5"/>
          <a:stretch>
            <a:fillRect/>
          </a:stretch>
        </p:blipFill>
        <p:spPr>
          <a:xfrm>
            <a:off x="5138763" y="1368235"/>
            <a:ext cx="2606040" cy="1034802"/>
          </a:xfrm>
          <a:prstGeom prst="rect">
            <a:avLst/>
          </a:prstGeom>
        </p:spPr>
      </p:pic>
      <p:graphicFrame>
        <p:nvGraphicFramePr>
          <p:cNvPr id="10" name="Object 9">
            <a:extLst>
              <a:ext uri="{FF2B5EF4-FFF2-40B4-BE49-F238E27FC236}">
                <a16:creationId xmlns:a16="http://schemas.microsoft.com/office/drawing/2014/main" id="{32F2844A-45BA-47F8-81DC-E321FEC7B3FD}"/>
              </a:ext>
            </a:extLst>
          </p:cNvPr>
          <p:cNvGraphicFramePr>
            <a:graphicFrameLocks noChangeAspect="1"/>
          </p:cNvGraphicFramePr>
          <p:nvPr/>
        </p:nvGraphicFramePr>
        <p:xfrm>
          <a:off x="5459413" y="2317750"/>
          <a:ext cx="1309687" cy="1854200"/>
        </p:xfrm>
        <a:graphic>
          <a:graphicData uri="http://schemas.openxmlformats.org/presentationml/2006/ole">
            <mc:AlternateContent xmlns:mc="http://schemas.openxmlformats.org/markup-compatibility/2006">
              <mc:Choice xmlns:v="urn:schemas-microsoft-com:vml" Requires="v">
                <p:oleObj spid="_x0000_s2102" name="Acrobat Document" r:id="rId6" imgW="3777942" imgH="5346481" progId="AcroExch.Document.DC">
                  <p:embed/>
                </p:oleObj>
              </mc:Choice>
              <mc:Fallback>
                <p:oleObj name="Acrobat Document" r:id="rId6" imgW="3777942" imgH="5346481" progId="AcroExch.Document.DC">
                  <p:embed/>
                  <p:pic>
                    <p:nvPicPr>
                      <p:cNvPr id="10" name="Object 9">
                        <a:extLst>
                          <a:ext uri="{FF2B5EF4-FFF2-40B4-BE49-F238E27FC236}">
                            <a16:creationId xmlns:a16="http://schemas.microsoft.com/office/drawing/2014/main" id="{32F2844A-45BA-47F8-81DC-E321FEC7B3FD}"/>
                          </a:ext>
                        </a:extLst>
                      </p:cNvPr>
                      <p:cNvPicPr/>
                      <p:nvPr/>
                    </p:nvPicPr>
                    <p:blipFill>
                      <a:blip r:embed="rId7"/>
                      <a:stretch>
                        <a:fillRect/>
                      </a:stretch>
                    </p:blipFill>
                    <p:spPr>
                      <a:xfrm>
                        <a:off x="5459413" y="2317750"/>
                        <a:ext cx="1309687" cy="185420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8A21F0F8-576E-41CF-B37E-199BD8128044}"/>
              </a:ext>
            </a:extLst>
          </p:cNvPr>
          <p:cNvPicPr>
            <a:picLocks noChangeAspect="1"/>
          </p:cNvPicPr>
          <p:nvPr/>
        </p:nvPicPr>
        <p:blipFill>
          <a:blip r:embed="rId8"/>
          <a:stretch>
            <a:fillRect/>
          </a:stretch>
        </p:blipFill>
        <p:spPr>
          <a:xfrm>
            <a:off x="6780115" y="723899"/>
            <a:ext cx="1480677" cy="2089785"/>
          </a:xfrm>
          <a:prstGeom prst="rect">
            <a:avLst/>
          </a:prstGeom>
        </p:spPr>
      </p:pic>
      <p:sp>
        <p:nvSpPr>
          <p:cNvPr id="2" name="Title 1">
            <a:extLst>
              <a:ext uri="{FF2B5EF4-FFF2-40B4-BE49-F238E27FC236}">
                <a16:creationId xmlns:a16="http://schemas.microsoft.com/office/drawing/2014/main" id="{D929C5F7-1EF9-4601-9AF9-4E50F78F8410}"/>
              </a:ext>
            </a:extLst>
          </p:cNvPr>
          <p:cNvSpPr>
            <a:spLocks noGrp="1"/>
          </p:cNvSpPr>
          <p:nvPr>
            <p:ph type="title"/>
          </p:nvPr>
        </p:nvSpPr>
        <p:spPr>
          <a:xfrm>
            <a:off x="698915" y="770583"/>
            <a:ext cx="7967229" cy="305662"/>
          </a:xfrm>
        </p:spPr>
        <p:txBody>
          <a:bodyPr/>
          <a:lstStyle/>
          <a:p>
            <a:r>
              <a:rPr lang="en-GB" dirty="0"/>
              <a:t>Resources to help use and analyse EQ-5D</a:t>
            </a:r>
          </a:p>
        </p:txBody>
      </p:sp>
      <p:sp>
        <p:nvSpPr>
          <p:cNvPr id="5" name="Slide Number Placeholder 4">
            <a:extLst>
              <a:ext uri="{FF2B5EF4-FFF2-40B4-BE49-F238E27FC236}">
                <a16:creationId xmlns:a16="http://schemas.microsoft.com/office/drawing/2014/main" id="{3D2BB2F4-79C2-454F-9DB6-459CC83B7892}"/>
              </a:ext>
            </a:extLst>
          </p:cNvPr>
          <p:cNvSpPr>
            <a:spLocks noGrp="1"/>
          </p:cNvSpPr>
          <p:nvPr>
            <p:ph type="sldNum" sz="quarter" idx="12"/>
          </p:nvPr>
        </p:nvSpPr>
        <p:spPr/>
        <p:txBody>
          <a:bodyPr/>
          <a:lstStyle/>
          <a:p>
            <a:fld id="{CA5B98C3-C296-2E42-BED0-9B90356BF753}" type="slidenum">
              <a:rPr lang="nl-NL" smtClean="0"/>
              <a:pPr/>
              <a:t>19</a:t>
            </a:fld>
            <a:endParaRPr lang="nl-NL"/>
          </a:p>
        </p:txBody>
      </p:sp>
      <p:pic>
        <p:nvPicPr>
          <p:cNvPr id="14" name="Picture 13">
            <a:extLst>
              <a:ext uri="{FF2B5EF4-FFF2-40B4-BE49-F238E27FC236}">
                <a16:creationId xmlns:a16="http://schemas.microsoft.com/office/drawing/2014/main" id="{B46EDDE8-BCEE-4C30-9185-FA27FB91F042}"/>
              </a:ext>
            </a:extLst>
          </p:cNvPr>
          <p:cNvPicPr>
            <a:picLocks noChangeAspect="1"/>
          </p:cNvPicPr>
          <p:nvPr/>
        </p:nvPicPr>
        <p:blipFill>
          <a:blip r:embed="rId9"/>
          <a:stretch>
            <a:fillRect/>
          </a:stretch>
        </p:blipFill>
        <p:spPr>
          <a:xfrm rot="1919356">
            <a:off x="6428241" y="2111064"/>
            <a:ext cx="2644140" cy="1485900"/>
          </a:xfrm>
          <a:prstGeom prst="rect">
            <a:avLst/>
          </a:prstGeom>
        </p:spPr>
      </p:pic>
      <p:sp>
        <p:nvSpPr>
          <p:cNvPr id="8" name="Footer Placeholder 7"/>
          <p:cNvSpPr>
            <a:spLocks noGrp="1"/>
          </p:cNvSpPr>
          <p:nvPr>
            <p:ph type="ftr" sz="quarter" idx="3"/>
          </p:nvPr>
        </p:nvSpPr>
        <p:spPr/>
        <p:txBody>
          <a:bodyPr/>
          <a:lstStyle/>
          <a:p>
            <a:r>
              <a:rPr lang="en-US"/>
              <a:t>EuroQol slide kit</a:t>
            </a:r>
            <a:endParaRPr lang="nl-NL" dirty="0"/>
          </a:p>
        </p:txBody>
      </p:sp>
      <p:sp>
        <p:nvSpPr>
          <p:cNvPr id="13" name="Date Placeholder 3">
            <a:extLst>
              <a:ext uri="{FF2B5EF4-FFF2-40B4-BE49-F238E27FC236}">
                <a16:creationId xmlns:a16="http://schemas.microsoft.com/office/drawing/2014/main" id="{318CBCA8-7B72-4431-9BD3-9903D4A38546}"/>
              </a:ext>
            </a:extLst>
          </p:cNvPr>
          <p:cNvSpPr>
            <a:spLocks noGrp="1"/>
          </p:cNvSpPr>
          <p:nvPr>
            <p:ph type="dt" sz="half" idx="10"/>
          </p:nvPr>
        </p:nvSpPr>
        <p:spPr>
          <a:xfrm>
            <a:off x="7879622" y="4873874"/>
            <a:ext cx="1028634" cy="223395"/>
          </a:xfrm>
        </p:spPr>
        <p:txBody>
          <a:bodyPr/>
          <a:lstStyle/>
          <a:p>
            <a:r>
              <a:rPr lang="en-NL"/>
              <a:t>Version 19/11/19</a:t>
            </a:r>
            <a:endParaRPr lang="nl-NL" dirty="0"/>
          </a:p>
        </p:txBody>
      </p:sp>
    </p:spTree>
    <p:extLst>
      <p:ext uri="{BB962C8B-B14F-4D97-AF65-F5344CB8AC3E}">
        <p14:creationId xmlns:p14="http://schemas.microsoft.com/office/powerpoint/2010/main" val="2922251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50D35-7AA6-4C2D-96D9-03CC06B7FA80}"/>
              </a:ext>
            </a:extLst>
          </p:cNvPr>
          <p:cNvSpPr>
            <a:spLocks noGrp="1"/>
          </p:cNvSpPr>
          <p:nvPr>
            <p:ph type="title"/>
          </p:nvPr>
        </p:nvSpPr>
        <p:spPr>
          <a:xfrm>
            <a:off x="700520" y="758594"/>
            <a:ext cx="7967229" cy="305662"/>
          </a:xfrm>
        </p:spPr>
        <p:txBody>
          <a:bodyPr/>
          <a:lstStyle/>
          <a:p>
            <a:r>
              <a:rPr lang="en-GB" dirty="0"/>
              <a:t>EuroQol </a:t>
            </a:r>
          </a:p>
        </p:txBody>
      </p:sp>
      <p:sp>
        <p:nvSpPr>
          <p:cNvPr id="3" name="Content Placeholder 2">
            <a:extLst>
              <a:ext uri="{FF2B5EF4-FFF2-40B4-BE49-F238E27FC236}">
                <a16:creationId xmlns:a16="http://schemas.microsoft.com/office/drawing/2014/main" id="{DC0997C9-2CFA-4841-A02D-6CA8588F8445}"/>
              </a:ext>
            </a:extLst>
          </p:cNvPr>
          <p:cNvSpPr>
            <a:spLocks noGrp="1"/>
          </p:cNvSpPr>
          <p:nvPr>
            <p:ph idx="1"/>
          </p:nvPr>
        </p:nvSpPr>
        <p:spPr>
          <a:xfrm>
            <a:off x="719571" y="1258396"/>
            <a:ext cx="7967229" cy="3018220"/>
          </a:xfrm>
        </p:spPr>
        <p:txBody>
          <a:bodyPr>
            <a:normAutofit fontScale="85000" lnSpcReduction="10000"/>
          </a:bodyPr>
          <a:lstStyle/>
          <a:p>
            <a:r>
              <a:rPr lang="en-GB" dirty="0"/>
              <a:t>The </a:t>
            </a:r>
            <a:r>
              <a:rPr lang="en-GB" b="1" dirty="0"/>
              <a:t>EuroQol Group </a:t>
            </a:r>
            <a:r>
              <a:rPr lang="en-GB" dirty="0"/>
              <a:t>(originally a multidisciplinary set of 14 people) </a:t>
            </a:r>
            <a:r>
              <a:rPr lang="en-GB" dirty="0">
                <a:solidFill>
                  <a:schemeClr val="tx2"/>
                </a:solidFill>
              </a:rPr>
              <a:t>began developing a measure of health status</a:t>
            </a:r>
            <a:r>
              <a:rPr lang="en-GB" dirty="0"/>
              <a:t> in 1987</a:t>
            </a:r>
          </a:p>
          <a:p>
            <a:r>
              <a:rPr lang="en-GB" dirty="0">
                <a:solidFill>
                  <a:schemeClr val="tx2"/>
                </a:solidFill>
              </a:rPr>
              <a:t>Their aim was to create an instrument</a:t>
            </a:r>
            <a:r>
              <a:rPr lang="en-GB" dirty="0">
                <a:solidFill>
                  <a:srgbClr val="FF0000"/>
                </a:solidFill>
              </a:rPr>
              <a:t> </a:t>
            </a:r>
            <a:r>
              <a:rPr lang="en-GB" dirty="0"/>
              <a:t>that could </a:t>
            </a:r>
            <a:r>
              <a:rPr lang="en-GB" dirty="0">
                <a:solidFill>
                  <a:schemeClr val="tx2"/>
                </a:solidFill>
              </a:rPr>
              <a:t>evaluate/assess</a:t>
            </a:r>
            <a:r>
              <a:rPr lang="en-GB" dirty="0"/>
              <a:t>, compare and value health across disease areas</a:t>
            </a:r>
          </a:p>
          <a:p>
            <a:r>
              <a:rPr lang="en-GB" dirty="0"/>
              <a:t>After </a:t>
            </a:r>
            <a:r>
              <a:rPr lang="en-GB" dirty="0">
                <a:solidFill>
                  <a:schemeClr val="tx2"/>
                </a:solidFill>
              </a:rPr>
              <a:t>several</a:t>
            </a:r>
            <a:r>
              <a:rPr lang="en-GB" dirty="0"/>
              <a:t> years of </a:t>
            </a:r>
            <a:r>
              <a:rPr lang="en-GB" dirty="0">
                <a:solidFill>
                  <a:schemeClr val="tx2"/>
                </a:solidFill>
              </a:rPr>
              <a:t>development, the </a:t>
            </a:r>
            <a:r>
              <a:rPr lang="en-GB" dirty="0"/>
              <a:t>first </a:t>
            </a:r>
            <a:r>
              <a:rPr lang="en-GB" b="1" dirty="0"/>
              <a:t>EQ-5D*</a:t>
            </a:r>
            <a:r>
              <a:rPr lang="en-GB" dirty="0"/>
              <a:t> instrument (EQ-5D-3L) was established </a:t>
            </a:r>
          </a:p>
          <a:p>
            <a:r>
              <a:rPr lang="en-GB" dirty="0"/>
              <a:t>A wide global network of experts (the </a:t>
            </a:r>
            <a:r>
              <a:rPr lang="en-GB" b="1" dirty="0"/>
              <a:t>EuroQol Group Association </a:t>
            </a:r>
            <a:r>
              <a:rPr lang="en-GB" dirty="0"/>
              <a:t>now has over 100 members) is committed to ongoing research on the evolving EQ-5D family of instruments </a:t>
            </a:r>
          </a:p>
          <a:p>
            <a:r>
              <a:rPr lang="en-GB" dirty="0"/>
              <a:t>The </a:t>
            </a:r>
            <a:r>
              <a:rPr lang="en-GB" b="1" dirty="0"/>
              <a:t>EuroQol Office </a:t>
            </a:r>
            <a:r>
              <a:rPr lang="en-GB" dirty="0"/>
              <a:t>is based in the Netherlands </a:t>
            </a:r>
            <a:r>
              <a:rPr lang="en-GB" dirty="0">
                <a:solidFill>
                  <a:schemeClr val="tx2"/>
                </a:solidFill>
              </a:rPr>
              <a:t>and</a:t>
            </a:r>
            <a:r>
              <a:rPr lang="en-GB" dirty="0"/>
              <a:t> manages the distribution and licensing of the EQ-5D family of instruments </a:t>
            </a:r>
            <a:r>
              <a:rPr lang="en-GB" dirty="0">
                <a:solidFill>
                  <a:schemeClr val="tx2"/>
                </a:solidFill>
              </a:rPr>
              <a:t>as well as</a:t>
            </a:r>
            <a:r>
              <a:rPr lang="en-GB" dirty="0"/>
              <a:t> provid</a:t>
            </a:r>
            <a:r>
              <a:rPr lang="en-GB" dirty="0">
                <a:solidFill>
                  <a:schemeClr val="tx2"/>
                </a:solidFill>
              </a:rPr>
              <a:t>ing</a:t>
            </a:r>
            <a:r>
              <a:rPr lang="en-GB" dirty="0"/>
              <a:t> scientific support to users</a:t>
            </a:r>
          </a:p>
          <a:p>
            <a:r>
              <a:rPr lang="en-GB" dirty="0"/>
              <a:t>The </a:t>
            </a:r>
            <a:r>
              <a:rPr lang="en-GB" b="1" dirty="0"/>
              <a:t>EuroQol Research Foundation </a:t>
            </a:r>
            <a:r>
              <a:rPr lang="en-GB" dirty="0"/>
              <a:t>is a non-profit organisation that invests all income into </a:t>
            </a:r>
            <a:br>
              <a:rPr lang="en-GB" dirty="0"/>
            </a:br>
            <a:r>
              <a:rPr lang="en-GB" dirty="0"/>
              <a:t>EQ-5D research, education and user support</a:t>
            </a:r>
          </a:p>
          <a:p>
            <a:endParaRPr lang="en-GB" dirty="0"/>
          </a:p>
        </p:txBody>
      </p:sp>
      <p:sp>
        <p:nvSpPr>
          <p:cNvPr id="4" name="Date Placeholder 3">
            <a:extLst>
              <a:ext uri="{FF2B5EF4-FFF2-40B4-BE49-F238E27FC236}">
                <a16:creationId xmlns:a16="http://schemas.microsoft.com/office/drawing/2014/main" id="{80542D8E-F676-4D9B-8D01-1C1BE214E9FB}"/>
              </a:ext>
            </a:extLst>
          </p:cNvPr>
          <p:cNvSpPr>
            <a:spLocks noGrp="1"/>
          </p:cNvSpPr>
          <p:nvPr>
            <p:ph type="dt" sz="half" idx="10"/>
          </p:nvPr>
        </p:nvSpPr>
        <p:spPr>
          <a:xfrm>
            <a:off x="7879622" y="4863342"/>
            <a:ext cx="1028634" cy="223395"/>
          </a:xfrm>
        </p:spPr>
        <p:txBody>
          <a:bodyPr/>
          <a:lstStyle/>
          <a:p>
            <a:r>
              <a:rPr lang="en-NL"/>
              <a:t>Version 19/11/19</a:t>
            </a:r>
            <a:endParaRPr lang="nl-NL" dirty="0"/>
          </a:p>
        </p:txBody>
      </p:sp>
      <p:sp>
        <p:nvSpPr>
          <p:cNvPr id="5" name="Slide Number Placeholder 4">
            <a:extLst>
              <a:ext uri="{FF2B5EF4-FFF2-40B4-BE49-F238E27FC236}">
                <a16:creationId xmlns:a16="http://schemas.microsoft.com/office/drawing/2014/main" id="{831007D3-A82E-4F8F-8FD6-9C3C6F2D73D3}"/>
              </a:ext>
            </a:extLst>
          </p:cNvPr>
          <p:cNvSpPr>
            <a:spLocks noGrp="1"/>
          </p:cNvSpPr>
          <p:nvPr>
            <p:ph type="sldNum" sz="quarter" idx="12"/>
          </p:nvPr>
        </p:nvSpPr>
        <p:spPr/>
        <p:txBody>
          <a:bodyPr/>
          <a:lstStyle/>
          <a:p>
            <a:fld id="{CA5B98C3-C296-2E42-BED0-9B90356BF753}" type="slidenum">
              <a:rPr lang="nl-NL" smtClean="0"/>
              <a:pPr/>
              <a:t>2</a:t>
            </a:fld>
            <a:endParaRPr lang="nl-NL"/>
          </a:p>
        </p:txBody>
      </p:sp>
      <p:sp>
        <p:nvSpPr>
          <p:cNvPr id="7" name="Footer Placeholder 6"/>
          <p:cNvSpPr>
            <a:spLocks noGrp="1"/>
          </p:cNvSpPr>
          <p:nvPr>
            <p:ph type="ftr" sz="quarter" idx="3"/>
          </p:nvPr>
        </p:nvSpPr>
        <p:spPr/>
        <p:txBody>
          <a:bodyPr/>
          <a:lstStyle/>
          <a:p>
            <a:r>
              <a:rPr lang="en-US"/>
              <a:t>EuroQol slide kit</a:t>
            </a:r>
            <a:endParaRPr lang="nl-NL" dirty="0"/>
          </a:p>
        </p:txBody>
      </p:sp>
      <p:sp>
        <p:nvSpPr>
          <p:cNvPr id="6" name="TextBox 5">
            <a:extLst>
              <a:ext uri="{FF2B5EF4-FFF2-40B4-BE49-F238E27FC236}">
                <a16:creationId xmlns:a16="http://schemas.microsoft.com/office/drawing/2014/main" id="{3BD10B61-B01F-445E-B3ED-45C0012C04E4}"/>
              </a:ext>
            </a:extLst>
          </p:cNvPr>
          <p:cNvSpPr txBox="1"/>
          <p:nvPr/>
        </p:nvSpPr>
        <p:spPr>
          <a:xfrm>
            <a:off x="611570" y="4461260"/>
            <a:ext cx="8140543" cy="246221"/>
          </a:xfrm>
          <a:prstGeom prst="rect">
            <a:avLst/>
          </a:prstGeom>
          <a:noFill/>
        </p:spPr>
        <p:txBody>
          <a:bodyPr wrap="square" rtlCol="0">
            <a:spAutoFit/>
          </a:bodyPr>
          <a:lstStyle/>
          <a:p>
            <a:r>
              <a:rPr lang="en-GB" sz="1000" dirty="0"/>
              <a:t>* </a:t>
            </a:r>
            <a:r>
              <a:rPr lang="en-US" sz="1000" dirty="0"/>
              <a:t>Please note that ‘EQ-5D’ is not an abbreviation and is the correct term to use in print or verbally</a:t>
            </a:r>
            <a:endParaRPr lang="en-GB" sz="1000" dirty="0"/>
          </a:p>
        </p:txBody>
      </p:sp>
    </p:spTree>
    <p:extLst>
      <p:ext uri="{BB962C8B-B14F-4D97-AF65-F5344CB8AC3E}">
        <p14:creationId xmlns:p14="http://schemas.microsoft.com/office/powerpoint/2010/main" val="248564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0EFE1-15AF-479F-A05F-EFF05AC65A3D}"/>
              </a:ext>
            </a:extLst>
          </p:cNvPr>
          <p:cNvSpPr>
            <a:spLocks noGrp="1"/>
          </p:cNvSpPr>
          <p:nvPr>
            <p:ph type="title"/>
          </p:nvPr>
        </p:nvSpPr>
        <p:spPr>
          <a:xfrm>
            <a:off x="719572" y="768582"/>
            <a:ext cx="7967229" cy="305662"/>
          </a:xfrm>
        </p:spPr>
        <p:txBody>
          <a:bodyPr/>
          <a:lstStyle/>
          <a:p>
            <a:r>
              <a:rPr lang="en-GB" dirty="0"/>
              <a:t>Any questions?</a:t>
            </a:r>
          </a:p>
        </p:txBody>
      </p:sp>
      <p:sp>
        <p:nvSpPr>
          <p:cNvPr id="3" name="Content Placeholder 2">
            <a:extLst>
              <a:ext uri="{FF2B5EF4-FFF2-40B4-BE49-F238E27FC236}">
                <a16:creationId xmlns:a16="http://schemas.microsoft.com/office/drawing/2014/main" id="{E0EC3A9F-E2DF-4F7B-B401-6A02893552F2}"/>
              </a:ext>
            </a:extLst>
          </p:cNvPr>
          <p:cNvSpPr>
            <a:spLocks noGrp="1"/>
          </p:cNvSpPr>
          <p:nvPr>
            <p:ph idx="1"/>
          </p:nvPr>
        </p:nvSpPr>
        <p:spPr>
          <a:xfrm>
            <a:off x="719571" y="1227669"/>
            <a:ext cx="7967229" cy="3018220"/>
          </a:xfrm>
        </p:spPr>
        <p:txBody>
          <a:bodyPr/>
          <a:lstStyle/>
          <a:p>
            <a:r>
              <a:rPr lang="en-GB" dirty="0"/>
              <a:t>The EuroQol website at </a:t>
            </a:r>
            <a:r>
              <a:rPr lang="en-GB" dirty="0">
                <a:hlinkClick r:id="rId3">
                  <a:extLst>
                    <a:ext uri="{A12FA001-AC4F-418D-AE19-62706E023703}">
                      <ahyp:hlinkClr xmlns:ahyp="http://schemas.microsoft.com/office/drawing/2018/hyperlinkcolor" val="tx"/>
                    </a:ext>
                  </a:extLst>
                </a:hlinkClick>
              </a:rPr>
              <a:t>https://euroqol.org/</a:t>
            </a:r>
            <a:r>
              <a:rPr lang="en-GB" dirty="0"/>
              <a:t> provides a wealth of further information </a:t>
            </a:r>
          </a:p>
          <a:p>
            <a:r>
              <a:rPr lang="en-GB" dirty="0"/>
              <a:t>To speak to </a:t>
            </a:r>
            <a:r>
              <a:rPr lang="en-GB" dirty="0">
                <a:solidFill>
                  <a:schemeClr val="tx2"/>
                </a:solidFill>
              </a:rPr>
              <a:t>someone,</a:t>
            </a:r>
            <a:r>
              <a:rPr lang="en-GB" dirty="0"/>
              <a:t> call +31 88 440 0190</a:t>
            </a:r>
          </a:p>
          <a:p>
            <a:r>
              <a:rPr lang="en-GB" dirty="0"/>
              <a:t>The office e-mail address is </a:t>
            </a:r>
            <a:r>
              <a:rPr lang="en-GB" dirty="0">
                <a:hlinkClick r:id="rId4">
                  <a:extLst>
                    <a:ext uri="{A12FA001-AC4F-418D-AE19-62706E023703}">
                      <ahyp:hlinkClr xmlns:ahyp="http://schemas.microsoft.com/office/drawing/2018/hyperlinkcolor" val="tx"/>
                    </a:ext>
                  </a:extLst>
                </a:hlinkClick>
              </a:rPr>
              <a:t>userinformationservice@euroqol.org</a:t>
            </a:r>
            <a:endParaRPr lang="en-GB" dirty="0"/>
          </a:p>
        </p:txBody>
      </p:sp>
      <p:sp>
        <p:nvSpPr>
          <p:cNvPr id="5" name="Slide Number Placeholder 4">
            <a:extLst>
              <a:ext uri="{FF2B5EF4-FFF2-40B4-BE49-F238E27FC236}">
                <a16:creationId xmlns:a16="http://schemas.microsoft.com/office/drawing/2014/main" id="{583AE299-85E0-4EFF-8098-A7F9B9239197}"/>
              </a:ext>
            </a:extLst>
          </p:cNvPr>
          <p:cNvSpPr>
            <a:spLocks noGrp="1"/>
          </p:cNvSpPr>
          <p:nvPr>
            <p:ph type="sldNum" sz="quarter" idx="12"/>
          </p:nvPr>
        </p:nvSpPr>
        <p:spPr/>
        <p:txBody>
          <a:bodyPr/>
          <a:lstStyle/>
          <a:p>
            <a:fld id="{CA5B98C3-C296-2E42-BED0-9B90356BF753}" type="slidenum">
              <a:rPr lang="nl-NL" smtClean="0"/>
              <a:pPr/>
              <a:t>20</a:t>
            </a:fld>
            <a:endParaRPr lang="nl-NL"/>
          </a:p>
        </p:txBody>
      </p:sp>
      <p:sp>
        <p:nvSpPr>
          <p:cNvPr id="7" name="Footer Placeholder 6"/>
          <p:cNvSpPr>
            <a:spLocks noGrp="1"/>
          </p:cNvSpPr>
          <p:nvPr>
            <p:ph type="ftr" sz="quarter" idx="3"/>
          </p:nvPr>
        </p:nvSpPr>
        <p:spPr/>
        <p:txBody>
          <a:bodyPr/>
          <a:lstStyle/>
          <a:p>
            <a:r>
              <a:rPr lang="en-US"/>
              <a:t>EuroQol slide kit</a:t>
            </a:r>
            <a:endParaRPr lang="nl-NL" dirty="0"/>
          </a:p>
        </p:txBody>
      </p:sp>
      <p:sp>
        <p:nvSpPr>
          <p:cNvPr id="8" name="Date Placeholder 3">
            <a:extLst>
              <a:ext uri="{FF2B5EF4-FFF2-40B4-BE49-F238E27FC236}">
                <a16:creationId xmlns:a16="http://schemas.microsoft.com/office/drawing/2014/main" id="{F81CD384-7D81-454D-8085-23359C3EA395}"/>
              </a:ext>
            </a:extLst>
          </p:cNvPr>
          <p:cNvSpPr>
            <a:spLocks noGrp="1"/>
          </p:cNvSpPr>
          <p:nvPr>
            <p:ph type="dt" sz="half" idx="10"/>
          </p:nvPr>
        </p:nvSpPr>
        <p:spPr>
          <a:xfrm>
            <a:off x="7910111" y="4863342"/>
            <a:ext cx="1028634" cy="223395"/>
          </a:xfrm>
        </p:spPr>
        <p:txBody>
          <a:bodyPr/>
          <a:lstStyle/>
          <a:p>
            <a:r>
              <a:rPr lang="en-NL"/>
              <a:t>Version 19/11/19</a:t>
            </a:r>
            <a:endParaRPr lang="nl-NL" dirty="0"/>
          </a:p>
        </p:txBody>
      </p:sp>
    </p:spTree>
    <p:extLst>
      <p:ext uri="{BB962C8B-B14F-4D97-AF65-F5344CB8AC3E}">
        <p14:creationId xmlns:p14="http://schemas.microsoft.com/office/powerpoint/2010/main" val="3005750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AC29-816A-4E50-A9C7-32FE46442200}"/>
              </a:ext>
            </a:extLst>
          </p:cNvPr>
          <p:cNvSpPr>
            <a:spLocks noGrp="1"/>
          </p:cNvSpPr>
          <p:nvPr>
            <p:ph type="title"/>
          </p:nvPr>
        </p:nvSpPr>
        <p:spPr>
          <a:xfrm>
            <a:off x="719572" y="1019133"/>
            <a:ext cx="7967229" cy="305662"/>
          </a:xfrm>
        </p:spPr>
        <p:txBody>
          <a:bodyPr/>
          <a:lstStyle/>
          <a:p>
            <a:r>
              <a:rPr lang="en-US" dirty="0"/>
              <a:t>Copyright of this </a:t>
            </a:r>
            <a:r>
              <a:rPr lang="en-US" dirty="0" err="1"/>
              <a:t>Powerpoint</a:t>
            </a:r>
            <a:r>
              <a:rPr lang="en-US" dirty="0"/>
              <a:t> presentation</a:t>
            </a:r>
          </a:p>
        </p:txBody>
      </p:sp>
      <p:sp>
        <p:nvSpPr>
          <p:cNvPr id="3" name="Content Placeholder 2">
            <a:extLst>
              <a:ext uri="{FF2B5EF4-FFF2-40B4-BE49-F238E27FC236}">
                <a16:creationId xmlns:a16="http://schemas.microsoft.com/office/drawing/2014/main" id="{E8391587-EDB0-418C-9A54-8501F6B4206A}"/>
              </a:ext>
            </a:extLst>
          </p:cNvPr>
          <p:cNvSpPr>
            <a:spLocks noGrp="1"/>
          </p:cNvSpPr>
          <p:nvPr>
            <p:ph idx="1"/>
          </p:nvPr>
        </p:nvSpPr>
        <p:spPr/>
        <p:txBody>
          <a:bodyPr/>
          <a:lstStyle/>
          <a:p>
            <a:r>
              <a:rPr lang="en-GB" dirty="0"/>
              <a:t>Including the copyright line </a:t>
            </a:r>
            <a:r>
              <a:rPr lang="en-GB" b="1" dirty="0"/>
              <a:t>'© EuroQol Research Foundation'</a:t>
            </a:r>
            <a:r>
              <a:rPr lang="en-GB" dirty="0"/>
              <a:t> is mandatory when using information and/or images and/or any part of this slide deck in any other work or publication. </a:t>
            </a:r>
          </a:p>
          <a:p>
            <a:endParaRPr lang="en-GB" dirty="0"/>
          </a:p>
          <a:p>
            <a:r>
              <a:rPr lang="en-GB" dirty="0"/>
              <a:t>Neither this presentation nor any of its parts may be sold, distributed or modified for commercial gain. </a:t>
            </a:r>
          </a:p>
        </p:txBody>
      </p:sp>
      <p:sp>
        <p:nvSpPr>
          <p:cNvPr id="5" name="Slide Number Placeholder 4">
            <a:extLst>
              <a:ext uri="{FF2B5EF4-FFF2-40B4-BE49-F238E27FC236}">
                <a16:creationId xmlns:a16="http://schemas.microsoft.com/office/drawing/2014/main" id="{DB288B57-DBC1-4F1B-B2C4-9AF50357AE3D}"/>
              </a:ext>
            </a:extLst>
          </p:cNvPr>
          <p:cNvSpPr>
            <a:spLocks noGrp="1"/>
          </p:cNvSpPr>
          <p:nvPr>
            <p:ph type="sldNum" sz="quarter" idx="12"/>
          </p:nvPr>
        </p:nvSpPr>
        <p:spPr/>
        <p:txBody>
          <a:bodyPr/>
          <a:lstStyle/>
          <a:p>
            <a:fld id="{CA5B98C3-C296-2E42-BED0-9B90356BF753}" type="slidenum">
              <a:rPr lang="nl-NL" smtClean="0"/>
              <a:pPr/>
              <a:t>21</a:t>
            </a:fld>
            <a:endParaRPr lang="nl-NL"/>
          </a:p>
        </p:txBody>
      </p:sp>
      <p:sp>
        <p:nvSpPr>
          <p:cNvPr id="6" name="Footer Placeholder 5">
            <a:extLst>
              <a:ext uri="{FF2B5EF4-FFF2-40B4-BE49-F238E27FC236}">
                <a16:creationId xmlns:a16="http://schemas.microsoft.com/office/drawing/2014/main" id="{7B02ED35-36F8-4490-8C13-C5507347F82B}"/>
              </a:ext>
            </a:extLst>
          </p:cNvPr>
          <p:cNvSpPr>
            <a:spLocks noGrp="1"/>
          </p:cNvSpPr>
          <p:nvPr>
            <p:ph type="ftr" sz="quarter" idx="3"/>
          </p:nvPr>
        </p:nvSpPr>
        <p:spPr/>
        <p:txBody>
          <a:bodyPr/>
          <a:lstStyle/>
          <a:p>
            <a:r>
              <a:rPr lang="en-US"/>
              <a:t>EuroQol slide kit</a:t>
            </a:r>
            <a:endParaRPr lang="nl-NL" dirty="0"/>
          </a:p>
        </p:txBody>
      </p:sp>
      <p:sp>
        <p:nvSpPr>
          <p:cNvPr id="7" name="Date Placeholder 3">
            <a:extLst>
              <a:ext uri="{FF2B5EF4-FFF2-40B4-BE49-F238E27FC236}">
                <a16:creationId xmlns:a16="http://schemas.microsoft.com/office/drawing/2014/main" id="{2DBCDFE9-80B7-4322-9EA2-049793BB6FBF}"/>
              </a:ext>
            </a:extLst>
          </p:cNvPr>
          <p:cNvSpPr>
            <a:spLocks noGrp="1"/>
          </p:cNvSpPr>
          <p:nvPr>
            <p:ph type="dt" sz="half" idx="10"/>
          </p:nvPr>
        </p:nvSpPr>
        <p:spPr>
          <a:xfrm>
            <a:off x="7879622" y="4880012"/>
            <a:ext cx="1028634" cy="223395"/>
          </a:xfrm>
        </p:spPr>
        <p:txBody>
          <a:bodyPr/>
          <a:lstStyle/>
          <a:p>
            <a:r>
              <a:rPr lang="en-NL"/>
              <a:t>Version 19/11/19</a:t>
            </a:r>
            <a:endParaRPr lang="nl-NL" dirty="0"/>
          </a:p>
        </p:txBody>
      </p:sp>
    </p:spTree>
    <p:extLst>
      <p:ext uri="{BB962C8B-B14F-4D97-AF65-F5344CB8AC3E}">
        <p14:creationId xmlns:p14="http://schemas.microsoft.com/office/powerpoint/2010/main" val="2582065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63066-16BE-49B4-B04C-3A53C9F0A9E1}"/>
              </a:ext>
            </a:extLst>
          </p:cNvPr>
          <p:cNvSpPr>
            <a:spLocks noGrp="1"/>
          </p:cNvSpPr>
          <p:nvPr>
            <p:ph type="title"/>
          </p:nvPr>
        </p:nvSpPr>
        <p:spPr>
          <a:xfrm>
            <a:off x="700520" y="761447"/>
            <a:ext cx="7967229" cy="305662"/>
          </a:xfrm>
        </p:spPr>
        <p:txBody>
          <a:bodyPr/>
          <a:lstStyle/>
          <a:p>
            <a:r>
              <a:rPr lang="en-GB" dirty="0"/>
              <a:t>EuroQol vision and mission</a:t>
            </a:r>
          </a:p>
        </p:txBody>
      </p:sp>
      <p:sp>
        <p:nvSpPr>
          <p:cNvPr id="3" name="Content Placeholder 2">
            <a:extLst>
              <a:ext uri="{FF2B5EF4-FFF2-40B4-BE49-F238E27FC236}">
                <a16:creationId xmlns:a16="http://schemas.microsoft.com/office/drawing/2014/main" id="{AA4B8AA5-6CD3-4F57-B7EA-8E8607F7B8FD}"/>
              </a:ext>
            </a:extLst>
          </p:cNvPr>
          <p:cNvSpPr>
            <a:spLocks noGrp="1"/>
          </p:cNvSpPr>
          <p:nvPr>
            <p:ph idx="1"/>
          </p:nvPr>
        </p:nvSpPr>
        <p:spPr>
          <a:xfrm>
            <a:off x="719571" y="1271314"/>
            <a:ext cx="8033811" cy="3523617"/>
          </a:xfrm>
        </p:spPr>
        <p:txBody>
          <a:bodyPr>
            <a:normAutofit fontScale="70000" lnSpcReduction="20000"/>
          </a:bodyPr>
          <a:lstStyle/>
          <a:p>
            <a:pPr fontAlgn="base"/>
            <a:r>
              <a:rPr lang="en-GB" sz="2100" dirty="0"/>
              <a:t>Vision </a:t>
            </a:r>
          </a:p>
          <a:p>
            <a:pPr lvl="1" fontAlgn="base">
              <a:lnSpc>
                <a:spcPct val="110000"/>
              </a:lnSpc>
              <a:spcBef>
                <a:spcPts val="300"/>
              </a:spcBef>
            </a:pPr>
            <a:r>
              <a:rPr lang="en-GB" spc="-20" dirty="0"/>
              <a:t>The EuroQol Group Association and EuroQol Research Foundation aim to improve decisions about health and health care throughout the world by developing, promoting and supporting the use of instruments with the widest possible applicability for the measurement and valuation of health</a:t>
            </a:r>
          </a:p>
          <a:p>
            <a:pPr fontAlgn="base">
              <a:spcBef>
                <a:spcPts val="1200"/>
              </a:spcBef>
            </a:pPr>
            <a:r>
              <a:rPr lang="en-GB" sz="2100" dirty="0"/>
              <a:t>Mission</a:t>
            </a:r>
            <a:r>
              <a:rPr lang="en-GB" dirty="0"/>
              <a:t> </a:t>
            </a:r>
          </a:p>
          <a:p>
            <a:pPr lvl="1" fontAlgn="base">
              <a:lnSpc>
                <a:spcPct val="110000"/>
              </a:lnSpc>
              <a:spcBef>
                <a:spcPts val="600"/>
              </a:spcBef>
            </a:pPr>
            <a:r>
              <a:rPr lang="en-GB" spc="-20" dirty="0"/>
              <a:t>To provide leadership in the research and development of instruments that describe and value health</a:t>
            </a:r>
          </a:p>
          <a:p>
            <a:pPr lvl="1" fontAlgn="base">
              <a:lnSpc>
                <a:spcPct val="110000"/>
              </a:lnSpc>
              <a:spcBef>
                <a:spcPts val="600"/>
              </a:spcBef>
            </a:pPr>
            <a:r>
              <a:rPr lang="en-GB" dirty="0"/>
              <a:t>To promote the use of instruments developed by the EuroQol Group and to support individuals and organisations across the world seeking to use those instruments</a:t>
            </a:r>
          </a:p>
          <a:p>
            <a:pPr lvl="1" fontAlgn="base">
              <a:lnSpc>
                <a:spcPct val="110000"/>
              </a:lnSpc>
              <a:spcBef>
                <a:spcPts val="600"/>
              </a:spcBef>
            </a:pPr>
            <a:r>
              <a:rPr lang="en-GB" dirty="0"/>
              <a:t>To foster and support an international community of researchers whose activity informs the development and application of EuroQol Group instruments</a:t>
            </a:r>
          </a:p>
          <a:p>
            <a:pPr lvl="1" fontAlgn="base">
              <a:lnSpc>
                <a:spcPct val="110000"/>
              </a:lnSpc>
              <a:spcBef>
                <a:spcPts val="600"/>
              </a:spcBef>
            </a:pPr>
            <a:r>
              <a:rPr lang="en-GB" dirty="0"/>
              <a:t>To ensure access to the accumulated research expertise of the EuroQol Group and to actively promote the transfer of knowledge and evidence regarding the use, analysis and interpretation of measures developed by the EuroQol Group</a:t>
            </a:r>
          </a:p>
          <a:p>
            <a:pPr lvl="1" fontAlgn="base">
              <a:lnSpc>
                <a:spcPct val="110000"/>
              </a:lnSpc>
              <a:spcBef>
                <a:spcPts val="600"/>
              </a:spcBef>
            </a:pPr>
            <a:r>
              <a:rPr lang="en-GB" dirty="0"/>
              <a:t>To support promising early career researchers in the field of health and quality-of-life research through involvement in EuroQol Group activities</a:t>
            </a:r>
          </a:p>
        </p:txBody>
      </p:sp>
      <p:sp>
        <p:nvSpPr>
          <p:cNvPr id="5" name="Slide Number Placeholder 4">
            <a:extLst>
              <a:ext uri="{FF2B5EF4-FFF2-40B4-BE49-F238E27FC236}">
                <a16:creationId xmlns:a16="http://schemas.microsoft.com/office/drawing/2014/main" id="{1A223A52-5C0B-46AA-9C9B-91D4B5C5A82E}"/>
              </a:ext>
            </a:extLst>
          </p:cNvPr>
          <p:cNvSpPr>
            <a:spLocks noGrp="1"/>
          </p:cNvSpPr>
          <p:nvPr>
            <p:ph type="sldNum" sz="quarter" idx="12"/>
          </p:nvPr>
        </p:nvSpPr>
        <p:spPr/>
        <p:txBody>
          <a:bodyPr/>
          <a:lstStyle/>
          <a:p>
            <a:fld id="{CA5B98C3-C296-2E42-BED0-9B90356BF753}" type="slidenum">
              <a:rPr lang="nl-NL" smtClean="0"/>
              <a:pPr/>
              <a:t>3</a:t>
            </a:fld>
            <a:endParaRPr lang="nl-NL"/>
          </a:p>
        </p:txBody>
      </p:sp>
      <p:sp>
        <p:nvSpPr>
          <p:cNvPr id="7" name="Footer Placeholder 6"/>
          <p:cNvSpPr>
            <a:spLocks noGrp="1"/>
          </p:cNvSpPr>
          <p:nvPr>
            <p:ph type="ftr" sz="quarter" idx="3"/>
          </p:nvPr>
        </p:nvSpPr>
        <p:spPr/>
        <p:txBody>
          <a:bodyPr/>
          <a:lstStyle/>
          <a:p>
            <a:r>
              <a:rPr lang="en-US"/>
              <a:t>EuroQol slide kit</a:t>
            </a:r>
            <a:endParaRPr lang="nl-NL" dirty="0"/>
          </a:p>
        </p:txBody>
      </p:sp>
      <p:sp>
        <p:nvSpPr>
          <p:cNvPr id="8" name="Date Placeholder 3">
            <a:extLst>
              <a:ext uri="{FF2B5EF4-FFF2-40B4-BE49-F238E27FC236}">
                <a16:creationId xmlns:a16="http://schemas.microsoft.com/office/drawing/2014/main" id="{F8DA6900-D302-4120-B207-9454CB066C9A}"/>
              </a:ext>
            </a:extLst>
          </p:cNvPr>
          <p:cNvSpPr>
            <a:spLocks noGrp="1"/>
          </p:cNvSpPr>
          <p:nvPr>
            <p:ph type="dt" sz="half" idx="10"/>
          </p:nvPr>
        </p:nvSpPr>
        <p:spPr>
          <a:xfrm>
            <a:off x="7879622" y="4863342"/>
            <a:ext cx="1028634" cy="223395"/>
          </a:xfrm>
        </p:spPr>
        <p:txBody>
          <a:bodyPr/>
          <a:lstStyle/>
          <a:p>
            <a:r>
              <a:rPr lang="en-NL"/>
              <a:t>Version 19/11/19</a:t>
            </a:r>
            <a:endParaRPr lang="nl-NL" dirty="0"/>
          </a:p>
        </p:txBody>
      </p:sp>
    </p:spTree>
    <p:extLst>
      <p:ext uri="{BB962C8B-B14F-4D97-AF65-F5344CB8AC3E}">
        <p14:creationId xmlns:p14="http://schemas.microsoft.com/office/powerpoint/2010/main" val="2744423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7D8E0-BE1C-4C5B-81EA-2504A7A0CFCD}"/>
              </a:ext>
            </a:extLst>
          </p:cNvPr>
          <p:cNvSpPr>
            <a:spLocks noGrp="1"/>
          </p:cNvSpPr>
          <p:nvPr>
            <p:ph type="title"/>
          </p:nvPr>
        </p:nvSpPr>
        <p:spPr>
          <a:xfrm>
            <a:off x="700520" y="768582"/>
            <a:ext cx="7967229" cy="305662"/>
          </a:xfrm>
        </p:spPr>
        <p:txBody>
          <a:bodyPr/>
          <a:lstStyle/>
          <a:p>
            <a:r>
              <a:rPr lang="en-GB" dirty="0"/>
              <a:t>EuroQol</a:t>
            </a:r>
          </a:p>
        </p:txBody>
      </p:sp>
      <p:sp>
        <p:nvSpPr>
          <p:cNvPr id="5" name="Slide Number Placeholder 4">
            <a:extLst>
              <a:ext uri="{FF2B5EF4-FFF2-40B4-BE49-F238E27FC236}">
                <a16:creationId xmlns:a16="http://schemas.microsoft.com/office/drawing/2014/main" id="{0745CC45-94AA-4CB1-98C6-7D866979D87F}"/>
              </a:ext>
            </a:extLst>
          </p:cNvPr>
          <p:cNvSpPr>
            <a:spLocks noGrp="1"/>
          </p:cNvSpPr>
          <p:nvPr>
            <p:ph type="sldNum" sz="quarter" idx="12"/>
          </p:nvPr>
        </p:nvSpPr>
        <p:spPr/>
        <p:txBody>
          <a:bodyPr/>
          <a:lstStyle/>
          <a:p>
            <a:fld id="{CA5B98C3-C296-2E42-BED0-9B90356BF753}" type="slidenum">
              <a:rPr lang="nl-NL" smtClean="0"/>
              <a:pPr/>
              <a:t>4</a:t>
            </a:fld>
            <a:endParaRPr lang="nl-NL"/>
          </a:p>
        </p:txBody>
      </p:sp>
      <p:pic>
        <p:nvPicPr>
          <p:cNvPr id="3" name="Picture 2">
            <a:extLst>
              <a:ext uri="{FF2B5EF4-FFF2-40B4-BE49-F238E27FC236}">
                <a16:creationId xmlns:a16="http://schemas.microsoft.com/office/drawing/2014/main" id="{578DAC9B-A31F-47B9-A5E0-3D9B565016DA}"/>
              </a:ext>
            </a:extLst>
          </p:cNvPr>
          <p:cNvPicPr>
            <a:picLocks noChangeAspect="1"/>
          </p:cNvPicPr>
          <p:nvPr/>
        </p:nvPicPr>
        <p:blipFill>
          <a:blip r:embed="rId3"/>
          <a:stretch>
            <a:fillRect/>
          </a:stretch>
        </p:blipFill>
        <p:spPr>
          <a:xfrm>
            <a:off x="2531486" y="1275844"/>
            <a:ext cx="4343400" cy="3276600"/>
          </a:xfrm>
          <a:prstGeom prst="rect">
            <a:avLst/>
          </a:prstGeom>
        </p:spPr>
      </p:pic>
      <p:sp>
        <p:nvSpPr>
          <p:cNvPr id="7" name="Footer Placeholder 6"/>
          <p:cNvSpPr>
            <a:spLocks noGrp="1"/>
          </p:cNvSpPr>
          <p:nvPr>
            <p:ph type="ftr" sz="quarter" idx="3"/>
          </p:nvPr>
        </p:nvSpPr>
        <p:spPr/>
        <p:txBody>
          <a:bodyPr/>
          <a:lstStyle/>
          <a:p>
            <a:r>
              <a:rPr lang="en-US" dirty="0"/>
              <a:t>EuroQol slide kit</a:t>
            </a:r>
            <a:endParaRPr lang="nl-NL" dirty="0"/>
          </a:p>
        </p:txBody>
      </p:sp>
      <p:sp>
        <p:nvSpPr>
          <p:cNvPr id="8" name="Date Placeholder 3">
            <a:extLst>
              <a:ext uri="{FF2B5EF4-FFF2-40B4-BE49-F238E27FC236}">
                <a16:creationId xmlns:a16="http://schemas.microsoft.com/office/drawing/2014/main" id="{5F3CE825-5075-4BD1-832A-222647214A43}"/>
              </a:ext>
            </a:extLst>
          </p:cNvPr>
          <p:cNvSpPr>
            <a:spLocks noGrp="1"/>
          </p:cNvSpPr>
          <p:nvPr>
            <p:ph type="dt" sz="half" idx="10"/>
          </p:nvPr>
        </p:nvSpPr>
        <p:spPr>
          <a:xfrm>
            <a:off x="7879622" y="4865724"/>
            <a:ext cx="1028634" cy="223395"/>
          </a:xfrm>
        </p:spPr>
        <p:txBody>
          <a:bodyPr/>
          <a:lstStyle/>
          <a:p>
            <a:r>
              <a:rPr lang="en-NL"/>
              <a:t>Version 19/11/19</a:t>
            </a:r>
            <a:endParaRPr lang="nl-NL" dirty="0"/>
          </a:p>
        </p:txBody>
      </p:sp>
    </p:spTree>
    <p:extLst>
      <p:ext uri="{BB962C8B-B14F-4D97-AF65-F5344CB8AC3E}">
        <p14:creationId xmlns:p14="http://schemas.microsoft.com/office/powerpoint/2010/main" val="3922893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8FD1AB-341E-4462-B75D-E75D13C0002E}"/>
              </a:ext>
            </a:extLst>
          </p:cNvPr>
          <p:cNvPicPr>
            <a:picLocks noChangeAspect="1"/>
          </p:cNvPicPr>
          <p:nvPr/>
        </p:nvPicPr>
        <p:blipFill>
          <a:blip r:embed="rId3"/>
          <a:stretch>
            <a:fillRect/>
          </a:stretch>
        </p:blipFill>
        <p:spPr>
          <a:xfrm>
            <a:off x="6012180" y="2426251"/>
            <a:ext cx="3131820" cy="2232660"/>
          </a:xfrm>
          <a:prstGeom prst="rect">
            <a:avLst/>
          </a:prstGeom>
        </p:spPr>
      </p:pic>
      <p:sp>
        <p:nvSpPr>
          <p:cNvPr id="2" name="Title 1">
            <a:extLst>
              <a:ext uri="{FF2B5EF4-FFF2-40B4-BE49-F238E27FC236}">
                <a16:creationId xmlns:a16="http://schemas.microsoft.com/office/drawing/2014/main" id="{08D0110E-3D7D-4202-B11C-817F33E2AFFA}"/>
              </a:ext>
            </a:extLst>
          </p:cNvPr>
          <p:cNvSpPr>
            <a:spLocks noGrp="1"/>
          </p:cNvSpPr>
          <p:nvPr>
            <p:ph type="title"/>
          </p:nvPr>
        </p:nvSpPr>
        <p:spPr>
          <a:xfrm>
            <a:off x="714808" y="769897"/>
            <a:ext cx="7967229" cy="305662"/>
          </a:xfrm>
        </p:spPr>
        <p:txBody>
          <a:bodyPr/>
          <a:lstStyle/>
          <a:p>
            <a:r>
              <a:rPr lang="en-GB" dirty="0"/>
              <a:t>The EQ-5D</a:t>
            </a:r>
          </a:p>
        </p:txBody>
      </p:sp>
      <p:sp>
        <p:nvSpPr>
          <p:cNvPr id="3" name="Content Placeholder 2">
            <a:extLst>
              <a:ext uri="{FF2B5EF4-FFF2-40B4-BE49-F238E27FC236}">
                <a16:creationId xmlns:a16="http://schemas.microsoft.com/office/drawing/2014/main" id="{514AFB60-2E3A-4B78-8E14-A12EB087BB5E}"/>
              </a:ext>
            </a:extLst>
          </p:cNvPr>
          <p:cNvSpPr>
            <a:spLocks noGrp="1"/>
          </p:cNvSpPr>
          <p:nvPr>
            <p:ph idx="1"/>
          </p:nvPr>
        </p:nvSpPr>
        <p:spPr>
          <a:xfrm>
            <a:off x="612200" y="1253407"/>
            <a:ext cx="7967229" cy="3018220"/>
          </a:xfrm>
        </p:spPr>
        <p:txBody>
          <a:bodyPr>
            <a:normAutofit fontScale="92500" lnSpcReduction="10000"/>
          </a:bodyPr>
          <a:lstStyle/>
          <a:p>
            <a:r>
              <a:rPr lang="en-GB" dirty="0"/>
              <a:t>One of the </a:t>
            </a:r>
            <a:r>
              <a:rPr lang="en-GB" dirty="0">
                <a:solidFill>
                  <a:schemeClr val="tx2"/>
                </a:solidFill>
              </a:rPr>
              <a:t>w</a:t>
            </a:r>
            <a:r>
              <a:rPr lang="en-GB" dirty="0"/>
              <a:t>orld’s </a:t>
            </a:r>
            <a:r>
              <a:rPr lang="en-GB" b="1" dirty="0"/>
              <a:t>most popular </a:t>
            </a:r>
            <a:r>
              <a:rPr lang="en-GB" dirty="0"/>
              <a:t>measures of health outcomes</a:t>
            </a:r>
            <a:endParaRPr lang="en-US" dirty="0"/>
          </a:p>
          <a:p>
            <a:r>
              <a:rPr lang="en-US" dirty="0"/>
              <a:t>Developed</a:t>
            </a:r>
            <a:r>
              <a:rPr lang="en-US" b="1" dirty="0"/>
              <a:t> </a:t>
            </a:r>
            <a:r>
              <a:rPr lang="en-US" dirty="0"/>
              <a:t>over</a:t>
            </a:r>
            <a:r>
              <a:rPr lang="en-US" b="1" dirty="0"/>
              <a:t> 30 years</a:t>
            </a:r>
          </a:p>
          <a:p>
            <a:r>
              <a:rPr lang="en-US" dirty="0"/>
              <a:t>As a </a:t>
            </a:r>
            <a:r>
              <a:rPr lang="en-US" b="1" dirty="0"/>
              <a:t>short and simple </a:t>
            </a:r>
            <a:r>
              <a:rPr lang="en-US" dirty="0"/>
              <a:t>questionnaire (5 questions and a visual analog scale), it is practical to use in studies</a:t>
            </a:r>
          </a:p>
          <a:p>
            <a:r>
              <a:rPr lang="en-US" b="1" dirty="0"/>
              <a:t>3 versions </a:t>
            </a:r>
            <a:r>
              <a:rPr lang="en-US" dirty="0"/>
              <a:t>of the questionnaire in the EQ-5D portfolio</a:t>
            </a:r>
          </a:p>
          <a:p>
            <a:r>
              <a:rPr lang="en-US" dirty="0"/>
              <a:t>Developed by the </a:t>
            </a:r>
            <a:r>
              <a:rPr lang="en-US" b="1" dirty="0"/>
              <a:t>EuroQol Group</a:t>
            </a:r>
            <a:r>
              <a:rPr lang="en-US" dirty="0"/>
              <a:t>, an international</a:t>
            </a:r>
            <a:br>
              <a:rPr lang="en-US" dirty="0"/>
            </a:br>
            <a:r>
              <a:rPr lang="en-US" dirty="0"/>
              <a:t>network of researchers </a:t>
            </a:r>
          </a:p>
          <a:p>
            <a:r>
              <a:rPr lang="en-US" dirty="0"/>
              <a:t>Made available for use by the </a:t>
            </a:r>
            <a:r>
              <a:rPr lang="en-US" b="1" dirty="0"/>
              <a:t>EuroQol Research Foundation</a:t>
            </a:r>
          </a:p>
          <a:p>
            <a:r>
              <a:rPr lang="en-US" dirty="0"/>
              <a:t>Measures health in terms </a:t>
            </a:r>
            <a:r>
              <a:rPr lang="en-US" dirty="0">
                <a:solidFill>
                  <a:schemeClr val="tx2"/>
                </a:solidFill>
              </a:rPr>
              <a:t>of</a:t>
            </a:r>
            <a:r>
              <a:rPr lang="en-US" dirty="0"/>
              <a:t> </a:t>
            </a:r>
            <a:r>
              <a:rPr lang="en-US" b="1" dirty="0"/>
              <a:t>5 dimensions </a:t>
            </a:r>
            <a:r>
              <a:rPr lang="en-US" dirty="0"/>
              <a:t>(mobility, </a:t>
            </a:r>
            <a:br>
              <a:rPr lang="en-US" dirty="0"/>
            </a:br>
            <a:r>
              <a:rPr lang="en-US" dirty="0"/>
              <a:t>self-care, usual activities, pain and discomfort, anxiety</a:t>
            </a:r>
            <a:br>
              <a:rPr lang="en-US" dirty="0"/>
            </a:br>
            <a:r>
              <a:rPr lang="en-US" dirty="0"/>
              <a:t>and depression)</a:t>
            </a:r>
          </a:p>
          <a:p>
            <a:pPr marL="0" indent="0">
              <a:buNone/>
            </a:pPr>
            <a:endParaRPr lang="en-US" dirty="0"/>
          </a:p>
        </p:txBody>
      </p:sp>
      <p:sp>
        <p:nvSpPr>
          <p:cNvPr id="5" name="Slide Number Placeholder 4">
            <a:extLst>
              <a:ext uri="{FF2B5EF4-FFF2-40B4-BE49-F238E27FC236}">
                <a16:creationId xmlns:a16="http://schemas.microsoft.com/office/drawing/2014/main" id="{58A8F97C-1FDC-4A76-A62D-8A225113ACD4}"/>
              </a:ext>
            </a:extLst>
          </p:cNvPr>
          <p:cNvSpPr>
            <a:spLocks noGrp="1"/>
          </p:cNvSpPr>
          <p:nvPr>
            <p:ph type="sldNum" sz="quarter" idx="12"/>
          </p:nvPr>
        </p:nvSpPr>
        <p:spPr/>
        <p:txBody>
          <a:bodyPr/>
          <a:lstStyle/>
          <a:p>
            <a:fld id="{CA5B98C3-C296-2E42-BED0-9B90356BF753}" type="slidenum">
              <a:rPr lang="nl-NL" smtClean="0"/>
              <a:pPr/>
              <a:t>5</a:t>
            </a:fld>
            <a:endParaRPr lang="nl-NL"/>
          </a:p>
        </p:txBody>
      </p:sp>
      <p:sp>
        <p:nvSpPr>
          <p:cNvPr id="8" name="Footer Placeholder 7"/>
          <p:cNvSpPr>
            <a:spLocks noGrp="1"/>
          </p:cNvSpPr>
          <p:nvPr>
            <p:ph type="ftr" sz="quarter" idx="3"/>
          </p:nvPr>
        </p:nvSpPr>
        <p:spPr/>
        <p:txBody>
          <a:bodyPr/>
          <a:lstStyle/>
          <a:p>
            <a:r>
              <a:rPr lang="en-US"/>
              <a:t>EuroQol slide kit</a:t>
            </a:r>
            <a:endParaRPr lang="nl-NL" dirty="0"/>
          </a:p>
        </p:txBody>
      </p:sp>
      <p:sp>
        <p:nvSpPr>
          <p:cNvPr id="9" name="Date Placeholder 3">
            <a:extLst>
              <a:ext uri="{FF2B5EF4-FFF2-40B4-BE49-F238E27FC236}">
                <a16:creationId xmlns:a16="http://schemas.microsoft.com/office/drawing/2014/main" id="{5A8105AE-E616-4246-8C3F-6E56271C6844}"/>
              </a:ext>
            </a:extLst>
          </p:cNvPr>
          <p:cNvSpPr>
            <a:spLocks noGrp="1"/>
          </p:cNvSpPr>
          <p:nvPr>
            <p:ph type="dt" sz="half" idx="10"/>
          </p:nvPr>
        </p:nvSpPr>
        <p:spPr>
          <a:xfrm>
            <a:off x="7879622" y="4880011"/>
            <a:ext cx="1028634" cy="223395"/>
          </a:xfrm>
        </p:spPr>
        <p:txBody>
          <a:bodyPr/>
          <a:lstStyle/>
          <a:p>
            <a:r>
              <a:rPr lang="en-NL"/>
              <a:t>Version 19/11/19</a:t>
            </a:r>
            <a:endParaRPr lang="nl-NL" dirty="0"/>
          </a:p>
        </p:txBody>
      </p:sp>
    </p:spTree>
    <p:extLst>
      <p:ext uri="{BB962C8B-B14F-4D97-AF65-F5344CB8AC3E}">
        <p14:creationId xmlns:p14="http://schemas.microsoft.com/office/powerpoint/2010/main" val="64205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B090-0B7A-4397-B7FF-34D569157C6C}"/>
              </a:ext>
            </a:extLst>
          </p:cNvPr>
          <p:cNvSpPr>
            <a:spLocks noGrp="1"/>
          </p:cNvSpPr>
          <p:nvPr>
            <p:ph type="title"/>
          </p:nvPr>
        </p:nvSpPr>
        <p:spPr>
          <a:xfrm>
            <a:off x="700520" y="768582"/>
            <a:ext cx="7967229" cy="305662"/>
          </a:xfrm>
        </p:spPr>
        <p:txBody>
          <a:bodyPr/>
          <a:lstStyle/>
          <a:p>
            <a:r>
              <a:rPr lang="en-GB" dirty="0"/>
              <a:t>EQ-5D versions</a:t>
            </a:r>
          </a:p>
        </p:txBody>
      </p:sp>
      <p:sp>
        <p:nvSpPr>
          <p:cNvPr id="5" name="Slide Number Placeholder 4">
            <a:extLst>
              <a:ext uri="{FF2B5EF4-FFF2-40B4-BE49-F238E27FC236}">
                <a16:creationId xmlns:a16="http://schemas.microsoft.com/office/drawing/2014/main" id="{D7353FCF-24A5-482D-89CB-A8368AE28E46}"/>
              </a:ext>
            </a:extLst>
          </p:cNvPr>
          <p:cNvSpPr>
            <a:spLocks noGrp="1"/>
          </p:cNvSpPr>
          <p:nvPr>
            <p:ph type="sldNum" sz="quarter" idx="12"/>
          </p:nvPr>
        </p:nvSpPr>
        <p:spPr/>
        <p:txBody>
          <a:bodyPr/>
          <a:lstStyle/>
          <a:p>
            <a:fld id="{CA5B98C3-C296-2E42-BED0-9B90356BF753}" type="slidenum">
              <a:rPr lang="nl-NL" smtClean="0"/>
              <a:pPr/>
              <a:t>6</a:t>
            </a:fld>
            <a:endParaRPr lang="nl-NL"/>
          </a:p>
        </p:txBody>
      </p:sp>
      <p:sp>
        <p:nvSpPr>
          <p:cNvPr id="8" name="Footer Placeholder 7"/>
          <p:cNvSpPr>
            <a:spLocks noGrp="1"/>
          </p:cNvSpPr>
          <p:nvPr>
            <p:ph type="ftr" sz="quarter" idx="3"/>
          </p:nvPr>
        </p:nvSpPr>
        <p:spPr/>
        <p:txBody>
          <a:bodyPr/>
          <a:lstStyle/>
          <a:p>
            <a:r>
              <a:rPr lang="en-US"/>
              <a:t>EuroQol slide kit</a:t>
            </a:r>
            <a:endParaRPr lang="nl-NL" dirty="0"/>
          </a:p>
        </p:txBody>
      </p:sp>
      <p:sp>
        <p:nvSpPr>
          <p:cNvPr id="3" name="Content Placeholder 2">
            <a:extLst>
              <a:ext uri="{FF2B5EF4-FFF2-40B4-BE49-F238E27FC236}">
                <a16:creationId xmlns:a16="http://schemas.microsoft.com/office/drawing/2014/main" id="{8D964E42-6219-4B60-9692-3F4526D8F8CD}"/>
              </a:ext>
            </a:extLst>
          </p:cNvPr>
          <p:cNvSpPr>
            <a:spLocks noGrp="1"/>
          </p:cNvSpPr>
          <p:nvPr>
            <p:ph idx="1"/>
          </p:nvPr>
        </p:nvSpPr>
        <p:spPr>
          <a:xfrm>
            <a:off x="719571" y="1248873"/>
            <a:ext cx="4941663" cy="2843158"/>
          </a:xfrm>
        </p:spPr>
        <p:txBody>
          <a:bodyPr>
            <a:normAutofit/>
          </a:bodyPr>
          <a:lstStyle/>
          <a:p>
            <a:r>
              <a:rPr lang="en-GB" sz="1600" dirty="0"/>
              <a:t>There are 3 different versions of the EQ-5D: </a:t>
            </a:r>
          </a:p>
          <a:p>
            <a:pPr lvl="1"/>
            <a:r>
              <a:rPr lang="en-GB" sz="1600" b="1" dirty="0"/>
              <a:t>EQ-5D-5L</a:t>
            </a:r>
          </a:p>
          <a:p>
            <a:pPr lvl="2"/>
            <a:r>
              <a:rPr lang="en-GB" sz="1400" dirty="0"/>
              <a:t>Each dimension has </a:t>
            </a:r>
            <a:r>
              <a:rPr lang="en-GB" sz="1400" b="1" dirty="0"/>
              <a:t>5 levels </a:t>
            </a:r>
            <a:r>
              <a:rPr lang="en-GB" sz="1400" dirty="0"/>
              <a:t>of severity </a:t>
            </a:r>
          </a:p>
          <a:p>
            <a:pPr lvl="1"/>
            <a:r>
              <a:rPr lang="en-GB" sz="1600" b="1" dirty="0"/>
              <a:t>EQ-5D-3L</a:t>
            </a:r>
          </a:p>
          <a:p>
            <a:pPr lvl="2"/>
            <a:r>
              <a:rPr lang="en-GB" sz="1400" dirty="0"/>
              <a:t>Each dimension has </a:t>
            </a:r>
            <a:r>
              <a:rPr lang="en-GB" sz="1400" b="1" dirty="0"/>
              <a:t>3 levels </a:t>
            </a:r>
            <a:r>
              <a:rPr lang="en-GB" sz="1400" dirty="0"/>
              <a:t>of severity </a:t>
            </a:r>
          </a:p>
          <a:p>
            <a:pPr lvl="1"/>
            <a:r>
              <a:rPr lang="en-GB" sz="1600" b="1" dirty="0"/>
              <a:t>EQ-5D-Y</a:t>
            </a:r>
          </a:p>
          <a:p>
            <a:pPr lvl="2"/>
            <a:r>
              <a:rPr lang="en-GB" sz="1400" dirty="0"/>
              <a:t>Developed for use in children</a:t>
            </a:r>
          </a:p>
          <a:p>
            <a:pPr lvl="2"/>
            <a:r>
              <a:rPr lang="en-GB" sz="1400" dirty="0"/>
              <a:t>Each dimension has </a:t>
            </a:r>
            <a:r>
              <a:rPr lang="en-GB" sz="1400" b="1" dirty="0"/>
              <a:t>3 levels </a:t>
            </a:r>
            <a:r>
              <a:rPr lang="en-GB" sz="1400" dirty="0"/>
              <a:t>of</a:t>
            </a:r>
            <a:r>
              <a:rPr lang="en-GB" sz="1400" b="1" dirty="0"/>
              <a:t> </a:t>
            </a:r>
            <a:r>
              <a:rPr lang="en-GB" sz="1400" dirty="0"/>
              <a:t>severity </a:t>
            </a:r>
          </a:p>
          <a:p>
            <a:r>
              <a:rPr lang="en-GB" sz="1600" dirty="0"/>
              <a:t>A visual analogue scale (</a:t>
            </a:r>
            <a:r>
              <a:rPr lang="en-GB" sz="1600" b="1" dirty="0"/>
              <a:t>VAS</a:t>
            </a:r>
            <a:r>
              <a:rPr lang="en-GB" sz="1600" dirty="0"/>
              <a:t>) is also </a:t>
            </a:r>
            <a:r>
              <a:rPr lang="en-GB" sz="1600" dirty="0">
                <a:solidFill>
                  <a:schemeClr val="tx2"/>
                </a:solidFill>
              </a:rPr>
              <a:t>included, as </a:t>
            </a:r>
            <a:r>
              <a:rPr lang="en-GB" sz="1600" dirty="0"/>
              <a:t>an overall measure of perceived health status</a:t>
            </a:r>
          </a:p>
        </p:txBody>
      </p:sp>
      <p:pic>
        <p:nvPicPr>
          <p:cNvPr id="10" name="Picture 9">
            <a:extLst>
              <a:ext uri="{FF2B5EF4-FFF2-40B4-BE49-F238E27FC236}">
                <a16:creationId xmlns:a16="http://schemas.microsoft.com/office/drawing/2014/main" id="{6E59EADC-F272-42B0-B5E3-5C602ACBDD03}"/>
              </a:ext>
            </a:extLst>
          </p:cNvPr>
          <p:cNvPicPr>
            <a:picLocks noChangeAspect="1"/>
          </p:cNvPicPr>
          <p:nvPr/>
        </p:nvPicPr>
        <p:blipFill>
          <a:blip r:embed="rId3"/>
          <a:stretch>
            <a:fillRect/>
          </a:stretch>
        </p:blipFill>
        <p:spPr>
          <a:xfrm>
            <a:off x="6923762" y="2518204"/>
            <a:ext cx="2026920" cy="2209800"/>
          </a:xfrm>
          <a:prstGeom prst="rect">
            <a:avLst/>
          </a:prstGeom>
        </p:spPr>
      </p:pic>
      <p:pic>
        <p:nvPicPr>
          <p:cNvPr id="7" name="Picture 6">
            <a:extLst>
              <a:ext uri="{FF2B5EF4-FFF2-40B4-BE49-F238E27FC236}">
                <a16:creationId xmlns:a16="http://schemas.microsoft.com/office/drawing/2014/main" id="{7EF7F1E8-454F-4553-84E3-40E8208DDEEE}"/>
              </a:ext>
            </a:extLst>
          </p:cNvPr>
          <p:cNvPicPr>
            <a:picLocks noChangeAspect="1"/>
          </p:cNvPicPr>
          <p:nvPr/>
        </p:nvPicPr>
        <p:blipFill>
          <a:blip r:embed="rId4"/>
          <a:stretch>
            <a:fillRect/>
          </a:stretch>
        </p:blipFill>
        <p:spPr>
          <a:xfrm>
            <a:off x="5356857" y="866628"/>
            <a:ext cx="2430780" cy="2613660"/>
          </a:xfrm>
          <a:prstGeom prst="rect">
            <a:avLst/>
          </a:prstGeom>
        </p:spPr>
      </p:pic>
      <p:sp>
        <p:nvSpPr>
          <p:cNvPr id="9" name="Date Placeholder 3">
            <a:extLst>
              <a:ext uri="{FF2B5EF4-FFF2-40B4-BE49-F238E27FC236}">
                <a16:creationId xmlns:a16="http://schemas.microsoft.com/office/drawing/2014/main" id="{67FF649E-C37D-4670-B776-B2CC8DF6A119}"/>
              </a:ext>
            </a:extLst>
          </p:cNvPr>
          <p:cNvSpPr>
            <a:spLocks noGrp="1"/>
          </p:cNvSpPr>
          <p:nvPr>
            <p:ph type="dt" sz="half" idx="10"/>
          </p:nvPr>
        </p:nvSpPr>
        <p:spPr>
          <a:xfrm>
            <a:off x="7879622" y="4880398"/>
            <a:ext cx="1028634" cy="223395"/>
          </a:xfrm>
        </p:spPr>
        <p:txBody>
          <a:bodyPr/>
          <a:lstStyle/>
          <a:p>
            <a:r>
              <a:rPr lang="en-NL"/>
              <a:t>Version 19/11/19</a:t>
            </a:r>
            <a:endParaRPr lang="nl-NL" dirty="0"/>
          </a:p>
        </p:txBody>
      </p:sp>
    </p:spTree>
    <p:extLst>
      <p:ext uri="{BB962C8B-B14F-4D97-AF65-F5344CB8AC3E}">
        <p14:creationId xmlns:p14="http://schemas.microsoft.com/office/powerpoint/2010/main" val="103384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65081C-5403-4CFA-9BE6-81CAB47AC0CE}"/>
              </a:ext>
            </a:extLst>
          </p:cNvPr>
          <p:cNvPicPr>
            <a:picLocks noChangeAspect="1"/>
          </p:cNvPicPr>
          <p:nvPr/>
        </p:nvPicPr>
        <p:blipFill>
          <a:blip r:embed="rId3"/>
          <a:stretch>
            <a:fillRect/>
          </a:stretch>
        </p:blipFill>
        <p:spPr>
          <a:xfrm>
            <a:off x="6256800" y="1726968"/>
            <a:ext cx="2887200" cy="2223638"/>
          </a:xfrm>
          <a:prstGeom prst="rect">
            <a:avLst/>
          </a:prstGeom>
        </p:spPr>
      </p:pic>
      <p:sp>
        <p:nvSpPr>
          <p:cNvPr id="2" name="Title 1">
            <a:extLst>
              <a:ext uri="{FF2B5EF4-FFF2-40B4-BE49-F238E27FC236}">
                <a16:creationId xmlns:a16="http://schemas.microsoft.com/office/drawing/2014/main" id="{97BD399A-7BBA-42CD-B2F0-034C85871FB9}"/>
              </a:ext>
            </a:extLst>
          </p:cNvPr>
          <p:cNvSpPr>
            <a:spLocks noGrp="1"/>
          </p:cNvSpPr>
          <p:nvPr>
            <p:ph type="title"/>
          </p:nvPr>
        </p:nvSpPr>
        <p:spPr>
          <a:xfrm>
            <a:off x="700520" y="762232"/>
            <a:ext cx="7967229" cy="305662"/>
          </a:xfrm>
        </p:spPr>
        <p:txBody>
          <a:bodyPr/>
          <a:lstStyle/>
          <a:p>
            <a:r>
              <a:rPr lang="en-GB" dirty="0"/>
              <a:t>EQ-5D formats</a:t>
            </a:r>
          </a:p>
        </p:txBody>
      </p:sp>
      <p:sp>
        <p:nvSpPr>
          <p:cNvPr id="3" name="Content Placeholder 2">
            <a:extLst>
              <a:ext uri="{FF2B5EF4-FFF2-40B4-BE49-F238E27FC236}">
                <a16:creationId xmlns:a16="http://schemas.microsoft.com/office/drawing/2014/main" id="{CA7D7C97-BBB2-4998-83E2-5494C424D7ED}"/>
              </a:ext>
            </a:extLst>
          </p:cNvPr>
          <p:cNvSpPr>
            <a:spLocks noGrp="1"/>
          </p:cNvSpPr>
          <p:nvPr>
            <p:ph idx="1"/>
          </p:nvPr>
        </p:nvSpPr>
        <p:spPr>
          <a:xfrm>
            <a:off x="719571" y="1276322"/>
            <a:ext cx="7787615" cy="3409978"/>
          </a:xfrm>
        </p:spPr>
        <p:txBody>
          <a:bodyPr>
            <a:normAutofit fontScale="92500" lnSpcReduction="20000"/>
          </a:bodyPr>
          <a:lstStyle/>
          <a:p>
            <a:r>
              <a:rPr lang="en-US" dirty="0"/>
              <a:t>EQ-5D is available in different formats and is therefore very flexible</a:t>
            </a:r>
          </a:p>
          <a:p>
            <a:r>
              <a:rPr lang="en-US" dirty="0"/>
              <a:t>The different modes of administration are:</a:t>
            </a:r>
          </a:p>
          <a:p>
            <a:pPr lvl="1"/>
            <a:r>
              <a:rPr lang="en-US" sz="1700" dirty="0"/>
              <a:t>Paper</a:t>
            </a:r>
          </a:p>
          <a:p>
            <a:pPr lvl="1"/>
            <a:r>
              <a:rPr lang="en-US" sz="1700" dirty="0"/>
              <a:t>Smartphone/Personal digital assistant (PDA)</a:t>
            </a:r>
          </a:p>
          <a:p>
            <a:pPr lvl="1"/>
            <a:r>
              <a:rPr lang="en-US" sz="1700" dirty="0"/>
              <a:t>Tablet</a:t>
            </a:r>
          </a:p>
          <a:p>
            <a:pPr lvl="1"/>
            <a:r>
              <a:rPr lang="en-US" sz="1700" dirty="0"/>
              <a:t>Laptop/desktop computer</a:t>
            </a:r>
          </a:p>
          <a:p>
            <a:r>
              <a:rPr lang="en-US" dirty="0"/>
              <a:t>There are self-complete, interviewer-administered </a:t>
            </a:r>
            <a:br>
              <a:rPr lang="en-US" dirty="0"/>
            </a:br>
            <a:r>
              <a:rPr lang="en-US" dirty="0"/>
              <a:t>(face-to-face and by telephone) and proxy versions</a:t>
            </a:r>
          </a:p>
          <a:p>
            <a:r>
              <a:rPr lang="en-US" dirty="0"/>
              <a:t>EQ-5D can also be used in interactive voice response systems</a:t>
            </a:r>
          </a:p>
          <a:p>
            <a:r>
              <a:rPr lang="en-US" dirty="0"/>
              <a:t>The Version Management Committee at EuroQol has responsibility </a:t>
            </a:r>
            <a:br>
              <a:rPr lang="en-US" dirty="0"/>
            </a:br>
            <a:r>
              <a:rPr lang="en-US" dirty="0"/>
              <a:t>for overseeing and approving all versions of the EQ-5D	</a:t>
            </a:r>
          </a:p>
          <a:p>
            <a:r>
              <a:rPr lang="en-US" dirty="0"/>
              <a:t>It is important to use the latest EQ-5D version (</a:t>
            </a:r>
            <a:r>
              <a:rPr lang="nl-NL" dirty="0">
                <a:hlinkClick r:id="rId4"/>
              </a:rPr>
              <a:t>https://euroqol.org/eq-5d-instruments/all-eq-5d-versions/</a:t>
            </a:r>
            <a:r>
              <a:rPr lang="nl-NL" dirty="0"/>
              <a:t>)</a:t>
            </a:r>
            <a:r>
              <a:rPr lang="en-US" dirty="0"/>
              <a:t>.	</a:t>
            </a:r>
            <a:endParaRPr lang="en-GB" dirty="0"/>
          </a:p>
        </p:txBody>
      </p:sp>
      <p:sp>
        <p:nvSpPr>
          <p:cNvPr id="5" name="Slide Number Placeholder 4">
            <a:extLst>
              <a:ext uri="{FF2B5EF4-FFF2-40B4-BE49-F238E27FC236}">
                <a16:creationId xmlns:a16="http://schemas.microsoft.com/office/drawing/2014/main" id="{0E9F76EA-91A8-43C6-964E-2E7C1B4C9542}"/>
              </a:ext>
            </a:extLst>
          </p:cNvPr>
          <p:cNvSpPr>
            <a:spLocks noGrp="1"/>
          </p:cNvSpPr>
          <p:nvPr>
            <p:ph type="sldNum" sz="quarter" idx="12"/>
          </p:nvPr>
        </p:nvSpPr>
        <p:spPr/>
        <p:txBody>
          <a:bodyPr/>
          <a:lstStyle/>
          <a:p>
            <a:fld id="{CA5B98C3-C296-2E42-BED0-9B90356BF753}" type="slidenum">
              <a:rPr lang="nl-NL" smtClean="0"/>
              <a:pPr/>
              <a:t>7</a:t>
            </a:fld>
            <a:endParaRPr lang="nl-NL"/>
          </a:p>
        </p:txBody>
      </p:sp>
      <p:sp>
        <p:nvSpPr>
          <p:cNvPr id="7" name="Footer Placeholder 6"/>
          <p:cNvSpPr>
            <a:spLocks noGrp="1"/>
          </p:cNvSpPr>
          <p:nvPr>
            <p:ph type="ftr" sz="quarter" idx="3"/>
          </p:nvPr>
        </p:nvSpPr>
        <p:spPr/>
        <p:txBody>
          <a:bodyPr/>
          <a:lstStyle/>
          <a:p>
            <a:r>
              <a:rPr lang="en-US"/>
              <a:t>EuroQol slide kit</a:t>
            </a:r>
            <a:endParaRPr lang="nl-NL" dirty="0"/>
          </a:p>
        </p:txBody>
      </p:sp>
      <p:sp>
        <p:nvSpPr>
          <p:cNvPr id="9" name="Date Placeholder 3">
            <a:extLst>
              <a:ext uri="{FF2B5EF4-FFF2-40B4-BE49-F238E27FC236}">
                <a16:creationId xmlns:a16="http://schemas.microsoft.com/office/drawing/2014/main" id="{F63A4628-743D-4181-BA96-ECEEA8198C45}"/>
              </a:ext>
            </a:extLst>
          </p:cNvPr>
          <p:cNvSpPr>
            <a:spLocks noGrp="1"/>
          </p:cNvSpPr>
          <p:nvPr>
            <p:ph type="dt" sz="half" idx="10"/>
          </p:nvPr>
        </p:nvSpPr>
        <p:spPr>
          <a:xfrm>
            <a:off x="7879622" y="4880226"/>
            <a:ext cx="1028634" cy="223395"/>
          </a:xfrm>
        </p:spPr>
        <p:txBody>
          <a:bodyPr/>
          <a:lstStyle/>
          <a:p>
            <a:r>
              <a:rPr lang="en-NL"/>
              <a:t>Version 19/11/19</a:t>
            </a:r>
            <a:endParaRPr lang="nl-NL" dirty="0"/>
          </a:p>
        </p:txBody>
      </p:sp>
    </p:spTree>
    <p:extLst>
      <p:ext uri="{BB962C8B-B14F-4D97-AF65-F5344CB8AC3E}">
        <p14:creationId xmlns:p14="http://schemas.microsoft.com/office/powerpoint/2010/main" val="2052013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0AB8A7-77EF-4217-A49D-87F572832CC0}"/>
              </a:ext>
            </a:extLst>
          </p:cNvPr>
          <p:cNvSpPr>
            <a:spLocks noGrp="1"/>
          </p:cNvSpPr>
          <p:nvPr>
            <p:ph idx="1"/>
          </p:nvPr>
        </p:nvSpPr>
        <p:spPr>
          <a:xfrm>
            <a:off x="719571" y="1227669"/>
            <a:ext cx="6149229" cy="3018220"/>
          </a:xfrm>
        </p:spPr>
        <p:txBody>
          <a:bodyPr/>
          <a:lstStyle/>
          <a:p>
            <a:r>
              <a:rPr lang="en-US" dirty="0"/>
              <a:t>Extensive research shows that </a:t>
            </a:r>
            <a:r>
              <a:rPr lang="en-US" dirty="0">
                <a:solidFill>
                  <a:schemeClr val="tx2"/>
                </a:solidFill>
              </a:rPr>
              <a:t>EQ-5D is a </a:t>
            </a:r>
            <a:r>
              <a:rPr lang="en-US" b="1" dirty="0"/>
              <a:t>robust, reliable and responsive </a:t>
            </a:r>
            <a:r>
              <a:rPr lang="en-US" dirty="0">
                <a:solidFill>
                  <a:schemeClr val="tx2"/>
                </a:solidFill>
              </a:rPr>
              <a:t>method</a:t>
            </a:r>
            <a:r>
              <a:rPr lang="en-US" dirty="0"/>
              <a:t> of measuring health in a wide range of conditions and populations</a:t>
            </a:r>
          </a:p>
          <a:p>
            <a:r>
              <a:rPr lang="en-GB" dirty="0"/>
              <a:t>Key </a:t>
            </a:r>
            <a:r>
              <a:rPr lang="en-GB" b="1" dirty="0"/>
              <a:t>publications</a:t>
            </a:r>
            <a:r>
              <a:rPr lang="en-GB" dirty="0"/>
              <a:t> for each version can be found on the EuroQol website</a:t>
            </a:r>
          </a:p>
          <a:p>
            <a:r>
              <a:rPr lang="en-GB" dirty="0"/>
              <a:t>A wide range of </a:t>
            </a:r>
            <a:r>
              <a:rPr lang="en-GB" b="1" dirty="0"/>
              <a:t>research projects </a:t>
            </a:r>
            <a:r>
              <a:rPr lang="en-GB" dirty="0"/>
              <a:t>are ongoing to support the EQ-5D</a:t>
            </a:r>
          </a:p>
          <a:p>
            <a:r>
              <a:rPr lang="en-US" dirty="0"/>
              <a:t>The EuroQol membership and the staff at the EuroQol Office include scientific experts from many different fields</a:t>
            </a:r>
            <a:endParaRPr lang="en-GB" dirty="0"/>
          </a:p>
        </p:txBody>
      </p:sp>
      <p:sp>
        <p:nvSpPr>
          <p:cNvPr id="2" name="Title 1">
            <a:extLst>
              <a:ext uri="{FF2B5EF4-FFF2-40B4-BE49-F238E27FC236}">
                <a16:creationId xmlns:a16="http://schemas.microsoft.com/office/drawing/2014/main" id="{CD31939C-B68C-4F3E-816A-48A800CA2F9B}"/>
              </a:ext>
            </a:extLst>
          </p:cNvPr>
          <p:cNvSpPr>
            <a:spLocks noGrp="1"/>
          </p:cNvSpPr>
          <p:nvPr>
            <p:ph type="title"/>
          </p:nvPr>
        </p:nvSpPr>
        <p:spPr>
          <a:xfrm>
            <a:off x="710046" y="768582"/>
            <a:ext cx="7967229" cy="305662"/>
          </a:xfrm>
        </p:spPr>
        <p:txBody>
          <a:bodyPr/>
          <a:lstStyle/>
          <a:p>
            <a:r>
              <a:rPr lang="en-GB" dirty="0"/>
              <a:t>Scientific support for the EQ-5D </a:t>
            </a:r>
          </a:p>
        </p:txBody>
      </p:sp>
      <p:sp>
        <p:nvSpPr>
          <p:cNvPr id="5" name="Slide Number Placeholder 4">
            <a:extLst>
              <a:ext uri="{FF2B5EF4-FFF2-40B4-BE49-F238E27FC236}">
                <a16:creationId xmlns:a16="http://schemas.microsoft.com/office/drawing/2014/main" id="{954BB3BE-D162-4A46-806E-418AE2E80444}"/>
              </a:ext>
            </a:extLst>
          </p:cNvPr>
          <p:cNvSpPr>
            <a:spLocks noGrp="1"/>
          </p:cNvSpPr>
          <p:nvPr>
            <p:ph type="sldNum" sz="quarter" idx="12"/>
          </p:nvPr>
        </p:nvSpPr>
        <p:spPr/>
        <p:txBody>
          <a:bodyPr/>
          <a:lstStyle/>
          <a:p>
            <a:fld id="{CA5B98C3-C296-2E42-BED0-9B90356BF753}" type="slidenum">
              <a:rPr lang="nl-NL" smtClean="0"/>
              <a:pPr/>
              <a:t>8</a:t>
            </a:fld>
            <a:endParaRPr lang="nl-NL"/>
          </a:p>
        </p:txBody>
      </p:sp>
      <p:pic>
        <p:nvPicPr>
          <p:cNvPr id="7" name="Picture 6">
            <a:extLst>
              <a:ext uri="{FF2B5EF4-FFF2-40B4-BE49-F238E27FC236}">
                <a16:creationId xmlns:a16="http://schemas.microsoft.com/office/drawing/2014/main" id="{6D7665F6-5A1A-485D-90EF-0B37A7197F2B}"/>
              </a:ext>
            </a:extLst>
          </p:cNvPr>
          <p:cNvPicPr>
            <a:picLocks noChangeAspect="1"/>
          </p:cNvPicPr>
          <p:nvPr/>
        </p:nvPicPr>
        <p:blipFill>
          <a:blip r:embed="rId3"/>
          <a:stretch>
            <a:fillRect/>
          </a:stretch>
        </p:blipFill>
        <p:spPr>
          <a:xfrm>
            <a:off x="7108270" y="1148800"/>
            <a:ext cx="1578529" cy="3071475"/>
          </a:xfrm>
          <a:prstGeom prst="rect">
            <a:avLst/>
          </a:prstGeom>
        </p:spPr>
      </p:pic>
      <p:sp>
        <p:nvSpPr>
          <p:cNvPr id="8" name="Footer Placeholder 7"/>
          <p:cNvSpPr>
            <a:spLocks noGrp="1"/>
          </p:cNvSpPr>
          <p:nvPr>
            <p:ph type="ftr" sz="quarter" idx="3"/>
          </p:nvPr>
        </p:nvSpPr>
        <p:spPr/>
        <p:txBody>
          <a:bodyPr/>
          <a:lstStyle/>
          <a:p>
            <a:r>
              <a:rPr lang="en-US"/>
              <a:t>EuroQol slide kit</a:t>
            </a:r>
            <a:endParaRPr lang="nl-NL" dirty="0"/>
          </a:p>
        </p:txBody>
      </p:sp>
      <p:sp>
        <p:nvSpPr>
          <p:cNvPr id="9" name="Date Placeholder 3">
            <a:extLst>
              <a:ext uri="{FF2B5EF4-FFF2-40B4-BE49-F238E27FC236}">
                <a16:creationId xmlns:a16="http://schemas.microsoft.com/office/drawing/2014/main" id="{7BC86518-49BF-44AD-B9EC-F30B72810997}"/>
              </a:ext>
            </a:extLst>
          </p:cNvPr>
          <p:cNvSpPr>
            <a:spLocks noGrp="1"/>
          </p:cNvSpPr>
          <p:nvPr>
            <p:ph type="dt" sz="half" idx="10"/>
          </p:nvPr>
        </p:nvSpPr>
        <p:spPr>
          <a:xfrm>
            <a:off x="7879622" y="4880398"/>
            <a:ext cx="1028634" cy="223395"/>
          </a:xfrm>
        </p:spPr>
        <p:txBody>
          <a:bodyPr/>
          <a:lstStyle/>
          <a:p>
            <a:r>
              <a:rPr lang="en-NL"/>
              <a:t>Version 19/11/19</a:t>
            </a:r>
            <a:endParaRPr lang="nl-NL" dirty="0"/>
          </a:p>
        </p:txBody>
      </p:sp>
    </p:spTree>
    <p:extLst>
      <p:ext uri="{BB962C8B-B14F-4D97-AF65-F5344CB8AC3E}">
        <p14:creationId xmlns:p14="http://schemas.microsoft.com/office/powerpoint/2010/main" val="175137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42633CD-CC19-4CFA-819F-7D348C872766}"/>
              </a:ext>
            </a:extLst>
          </p:cNvPr>
          <p:cNvGrpSpPr/>
          <p:nvPr/>
        </p:nvGrpSpPr>
        <p:grpSpPr>
          <a:xfrm>
            <a:off x="1647148" y="3372518"/>
            <a:ext cx="6040573" cy="1232059"/>
            <a:chOff x="1647148" y="3320900"/>
            <a:chExt cx="6040573" cy="1232059"/>
          </a:xfrm>
        </p:grpSpPr>
        <p:pic>
          <p:nvPicPr>
            <p:cNvPr id="11" name="Picture 10">
              <a:extLst>
                <a:ext uri="{FF2B5EF4-FFF2-40B4-BE49-F238E27FC236}">
                  <a16:creationId xmlns:a16="http://schemas.microsoft.com/office/drawing/2014/main" id="{7CBE67EE-4873-43DB-883D-3AB8DC031A20}"/>
                </a:ext>
              </a:extLst>
            </p:cNvPr>
            <p:cNvPicPr>
              <a:picLocks noChangeAspect="1"/>
            </p:cNvPicPr>
            <p:nvPr/>
          </p:nvPicPr>
          <p:blipFill>
            <a:blip r:embed="rId3"/>
            <a:stretch>
              <a:fillRect/>
            </a:stretch>
          </p:blipFill>
          <p:spPr>
            <a:xfrm>
              <a:off x="4539196" y="3320900"/>
              <a:ext cx="1485900" cy="1226658"/>
            </a:xfrm>
            <a:prstGeom prst="rect">
              <a:avLst/>
            </a:prstGeom>
          </p:spPr>
        </p:pic>
        <p:pic>
          <p:nvPicPr>
            <p:cNvPr id="13" name="Picture 12">
              <a:extLst>
                <a:ext uri="{FF2B5EF4-FFF2-40B4-BE49-F238E27FC236}">
                  <a16:creationId xmlns:a16="http://schemas.microsoft.com/office/drawing/2014/main" id="{4BBCCF9C-46EB-4BE3-B8C6-5E9120F70ADD}"/>
                </a:ext>
              </a:extLst>
            </p:cNvPr>
            <p:cNvPicPr>
              <a:picLocks noChangeAspect="1"/>
            </p:cNvPicPr>
            <p:nvPr/>
          </p:nvPicPr>
          <p:blipFill>
            <a:blip r:embed="rId4"/>
            <a:stretch>
              <a:fillRect/>
            </a:stretch>
          </p:blipFill>
          <p:spPr>
            <a:xfrm>
              <a:off x="6511413" y="3339769"/>
              <a:ext cx="1176308" cy="1170276"/>
            </a:xfrm>
            <a:prstGeom prst="rect">
              <a:avLst/>
            </a:prstGeom>
          </p:spPr>
        </p:pic>
        <p:pic>
          <p:nvPicPr>
            <p:cNvPr id="9" name="Picture 8">
              <a:extLst>
                <a:ext uri="{FF2B5EF4-FFF2-40B4-BE49-F238E27FC236}">
                  <a16:creationId xmlns:a16="http://schemas.microsoft.com/office/drawing/2014/main" id="{FE8AE457-7468-42F9-8096-5B9FAFD161C9}"/>
                </a:ext>
              </a:extLst>
            </p:cNvPr>
            <p:cNvPicPr>
              <a:picLocks noChangeAspect="1"/>
            </p:cNvPicPr>
            <p:nvPr/>
          </p:nvPicPr>
          <p:blipFill>
            <a:blip r:embed="rId5"/>
            <a:stretch>
              <a:fillRect/>
            </a:stretch>
          </p:blipFill>
          <p:spPr>
            <a:xfrm>
              <a:off x="3018107" y="3362942"/>
              <a:ext cx="1126240" cy="1132168"/>
            </a:xfrm>
            <a:prstGeom prst="rect">
              <a:avLst/>
            </a:prstGeom>
          </p:spPr>
        </p:pic>
        <p:pic>
          <p:nvPicPr>
            <p:cNvPr id="7" name="Picture 6">
              <a:extLst>
                <a:ext uri="{FF2B5EF4-FFF2-40B4-BE49-F238E27FC236}">
                  <a16:creationId xmlns:a16="http://schemas.microsoft.com/office/drawing/2014/main" id="{9A6FEA10-167B-4069-B8F9-F0DD1433247A}"/>
                </a:ext>
              </a:extLst>
            </p:cNvPr>
            <p:cNvPicPr>
              <a:picLocks noChangeAspect="1"/>
            </p:cNvPicPr>
            <p:nvPr/>
          </p:nvPicPr>
          <p:blipFill>
            <a:blip r:embed="rId6"/>
            <a:stretch>
              <a:fillRect/>
            </a:stretch>
          </p:blipFill>
          <p:spPr>
            <a:xfrm>
              <a:off x="1647148" y="3346088"/>
              <a:ext cx="1194234" cy="1206871"/>
            </a:xfrm>
            <a:prstGeom prst="rect">
              <a:avLst/>
            </a:prstGeom>
          </p:spPr>
        </p:pic>
      </p:grpSp>
      <p:sp>
        <p:nvSpPr>
          <p:cNvPr id="2" name="Title 1">
            <a:extLst>
              <a:ext uri="{FF2B5EF4-FFF2-40B4-BE49-F238E27FC236}">
                <a16:creationId xmlns:a16="http://schemas.microsoft.com/office/drawing/2014/main" id="{848BB03C-03A3-45F0-A19F-337B5D7D28DB}"/>
              </a:ext>
            </a:extLst>
          </p:cNvPr>
          <p:cNvSpPr>
            <a:spLocks noGrp="1"/>
          </p:cNvSpPr>
          <p:nvPr>
            <p:ph type="title"/>
          </p:nvPr>
        </p:nvSpPr>
        <p:spPr>
          <a:xfrm>
            <a:off x="817204" y="764849"/>
            <a:ext cx="7967229" cy="305662"/>
          </a:xfrm>
        </p:spPr>
        <p:txBody>
          <a:bodyPr/>
          <a:lstStyle/>
          <a:p>
            <a:r>
              <a:rPr lang="en-GB" dirty="0"/>
              <a:t>Studies using the EQ-5D</a:t>
            </a:r>
          </a:p>
        </p:txBody>
      </p:sp>
      <p:sp>
        <p:nvSpPr>
          <p:cNvPr id="3" name="Content Placeholder 2">
            <a:extLst>
              <a:ext uri="{FF2B5EF4-FFF2-40B4-BE49-F238E27FC236}">
                <a16:creationId xmlns:a16="http://schemas.microsoft.com/office/drawing/2014/main" id="{97ABC1CE-5C3D-41C6-AF92-3F8A25BC0C5F}"/>
              </a:ext>
            </a:extLst>
          </p:cNvPr>
          <p:cNvSpPr>
            <a:spLocks noGrp="1"/>
          </p:cNvSpPr>
          <p:nvPr>
            <p:ph idx="1"/>
          </p:nvPr>
        </p:nvSpPr>
        <p:spPr>
          <a:xfrm>
            <a:off x="720244" y="1227832"/>
            <a:ext cx="7907016" cy="2975834"/>
          </a:xfrm>
        </p:spPr>
        <p:txBody>
          <a:bodyPr>
            <a:normAutofit/>
          </a:bodyPr>
          <a:lstStyle/>
          <a:p>
            <a:r>
              <a:rPr lang="en-GB" dirty="0"/>
              <a:t>EQ-5D is extensively used</a:t>
            </a:r>
          </a:p>
          <a:p>
            <a:pPr lvl="1"/>
            <a:r>
              <a:rPr lang="en-GB" sz="1600" dirty="0">
                <a:solidFill>
                  <a:schemeClr val="tx2"/>
                </a:solidFill>
              </a:rPr>
              <a:t>In 2015, </a:t>
            </a:r>
            <a:r>
              <a:rPr lang="en-GB" sz="1600" dirty="0"/>
              <a:t>it had been registered for use in more than</a:t>
            </a:r>
            <a:r>
              <a:rPr lang="en-US" sz="1600" dirty="0"/>
              <a:t> </a:t>
            </a:r>
            <a:r>
              <a:rPr lang="en-US" sz="1600" b="1" dirty="0"/>
              <a:t>17,000 </a:t>
            </a:r>
            <a:r>
              <a:rPr lang="en-US" sz="1600" dirty="0"/>
              <a:t>studies*</a:t>
            </a:r>
            <a:endParaRPr lang="en-GB" sz="1600" dirty="0"/>
          </a:p>
          <a:p>
            <a:r>
              <a:rPr lang="en-GB" dirty="0"/>
              <a:t>It has been used in studies undertaken in </a:t>
            </a:r>
            <a:r>
              <a:rPr lang="en-GB" b="1" dirty="0"/>
              <a:t>many different settings</a:t>
            </a:r>
            <a:r>
              <a:rPr lang="en-GB" dirty="0"/>
              <a:t>, such as:</a:t>
            </a:r>
          </a:p>
          <a:p>
            <a:pPr lvl="1"/>
            <a:r>
              <a:rPr lang="en-GB" sz="1600" dirty="0"/>
              <a:t>Postal surveys </a:t>
            </a:r>
            <a:r>
              <a:rPr lang="en-GB" sz="1600" dirty="0">
                <a:solidFill>
                  <a:schemeClr val="tx2"/>
                </a:solidFill>
              </a:rPr>
              <a:t>of </a:t>
            </a:r>
            <a:r>
              <a:rPr lang="en-GB" sz="1600" dirty="0"/>
              <a:t>population health</a:t>
            </a:r>
            <a:endParaRPr lang="en-GB" sz="1600" strike="sngStrike" dirty="0"/>
          </a:p>
          <a:p>
            <a:pPr lvl="1"/>
            <a:r>
              <a:rPr lang="en-GB" sz="1600" dirty="0"/>
              <a:t>Clinical trials to assess the impact of drugs or medical technologies</a:t>
            </a:r>
          </a:p>
          <a:p>
            <a:pPr lvl="1"/>
            <a:r>
              <a:rPr lang="en-GB" sz="1600" dirty="0"/>
              <a:t>Disease registries for large real-world studies on specific conditions</a:t>
            </a:r>
          </a:p>
          <a:p>
            <a:pPr lvl="1"/>
            <a:r>
              <a:rPr lang="en-GB" sz="1600" dirty="0"/>
              <a:t>In clinical practice, to collect routine outcome measurements </a:t>
            </a:r>
          </a:p>
          <a:p>
            <a:pPr marL="457200" lvl="1" indent="0">
              <a:buNone/>
            </a:pPr>
            <a:endParaRPr lang="en-GB" dirty="0"/>
          </a:p>
          <a:p>
            <a:pPr lvl="1"/>
            <a:endParaRPr lang="en-GB" dirty="0"/>
          </a:p>
        </p:txBody>
      </p:sp>
      <p:sp>
        <p:nvSpPr>
          <p:cNvPr id="5" name="Slide Number Placeholder 4">
            <a:extLst>
              <a:ext uri="{FF2B5EF4-FFF2-40B4-BE49-F238E27FC236}">
                <a16:creationId xmlns:a16="http://schemas.microsoft.com/office/drawing/2014/main" id="{BE1850FB-DA95-4EC3-A3F8-C4FA324958A3}"/>
              </a:ext>
            </a:extLst>
          </p:cNvPr>
          <p:cNvSpPr>
            <a:spLocks noGrp="1"/>
          </p:cNvSpPr>
          <p:nvPr>
            <p:ph type="sldNum" sz="quarter" idx="12"/>
          </p:nvPr>
        </p:nvSpPr>
        <p:spPr/>
        <p:txBody>
          <a:bodyPr/>
          <a:lstStyle/>
          <a:p>
            <a:fld id="{CA5B98C3-C296-2E42-BED0-9B90356BF753}" type="slidenum">
              <a:rPr lang="nl-NL" smtClean="0"/>
              <a:pPr/>
              <a:t>9</a:t>
            </a:fld>
            <a:endParaRPr lang="nl-NL"/>
          </a:p>
        </p:txBody>
      </p:sp>
      <p:sp>
        <p:nvSpPr>
          <p:cNvPr id="16" name="Rectangle 15">
            <a:extLst>
              <a:ext uri="{FF2B5EF4-FFF2-40B4-BE49-F238E27FC236}">
                <a16:creationId xmlns:a16="http://schemas.microsoft.com/office/drawing/2014/main" id="{A4DC1BF9-AD47-4BB0-A997-53AE1B845285}"/>
              </a:ext>
            </a:extLst>
          </p:cNvPr>
          <p:cNvSpPr/>
          <p:nvPr/>
        </p:nvSpPr>
        <p:spPr>
          <a:xfrm>
            <a:off x="629171" y="4458047"/>
            <a:ext cx="1537600" cy="246221"/>
          </a:xfrm>
          <a:prstGeom prst="rect">
            <a:avLst/>
          </a:prstGeom>
        </p:spPr>
        <p:txBody>
          <a:bodyPr wrap="none">
            <a:spAutoFit/>
          </a:bodyPr>
          <a:lstStyle/>
          <a:p>
            <a:r>
              <a:rPr lang="en-GB" sz="1000" dirty="0"/>
              <a:t>*</a:t>
            </a:r>
            <a:r>
              <a:rPr lang="en-US" sz="1000" dirty="0"/>
              <a:t> Devlin and Brooks, 2017</a:t>
            </a:r>
            <a:endParaRPr lang="en-GB" sz="1000" dirty="0"/>
          </a:p>
        </p:txBody>
      </p:sp>
      <p:sp>
        <p:nvSpPr>
          <p:cNvPr id="8" name="Footer Placeholder 7"/>
          <p:cNvSpPr>
            <a:spLocks noGrp="1"/>
          </p:cNvSpPr>
          <p:nvPr>
            <p:ph type="ftr" sz="quarter" idx="3"/>
          </p:nvPr>
        </p:nvSpPr>
        <p:spPr/>
        <p:txBody>
          <a:bodyPr/>
          <a:lstStyle/>
          <a:p>
            <a:r>
              <a:rPr lang="en-US"/>
              <a:t>EuroQol slide kit</a:t>
            </a:r>
            <a:endParaRPr lang="nl-NL" dirty="0"/>
          </a:p>
        </p:txBody>
      </p:sp>
      <p:sp>
        <p:nvSpPr>
          <p:cNvPr id="14" name="Date Placeholder 3">
            <a:extLst>
              <a:ext uri="{FF2B5EF4-FFF2-40B4-BE49-F238E27FC236}">
                <a16:creationId xmlns:a16="http://schemas.microsoft.com/office/drawing/2014/main" id="{A1E00DA4-E89A-4081-A63A-E073901AC619}"/>
              </a:ext>
            </a:extLst>
          </p:cNvPr>
          <p:cNvSpPr>
            <a:spLocks noGrp="1"/>
          </p:cNvSpPr>
          <p:nvPr>
            <p:ph type="dt" sz="half" idx="10"/>
          </p:nvPr>
        </p:nvSpPr>
        <p:spPr>
          <a:xfrm>
            <a:off x="7879622" y="4881614"/>
            <a:ext cx="1028634" cy="223395"/>
          </a:xfrm>
        </p:spPr>
        <p:txBody>
          <a:bodyPr/>
          <a:lstStyle/>
          <a:p>
            <a:r>
              <a:rPr lang="en-NL"/>
              <a:t>Version 19/11/19</a:t>
            </a:r>
            <a:endParaRPr lang="nl-NL" dirty="0"/>
          </a:p>
        </p:txBody>
      </p:sp>
    </p:spTree>
    <p:extLst>
      <p:ext uri="{BB962C8B-B14F-4D97-AF65-F5344CB8AC3E}">
        <p14:creationId xmlns:p14="http://schemas.microsoft.com/office/powerpoint/2010/main" val="464216661"/>
      </p:ext>
    </p:extLst>
  </p:cSld>
  <p:clrMapOvr>
    <a:masterClrMapping/>
  </p:clrMapOvr>
</p:sld>
</file>

<file path=ppt/theme/theme1.xml><?xml version="1.0" encoding="utf-8"?>
<a:theme xmlns:a="http://schemas.openxmlformats.org/drawingml/2006/main" name="EuroQol-08">
  <a:themeElements>
    <a:clrScheme name="Aangepast 1">
      <a:dk1>
        <a:sysClr val="windowText" lastClr="000000"/>
      </a:dk1>
      <a:lt1>
        <a:sysClr val="window" lastClr="FFFFFF"/>
      </a:lt1>
      <a:dk2>
        <a:srgbClr val="216F90"/>
      </a:dk2>
      <a:lt2>
        <a:srgbClr val="EEECE1"/>
      </a:lt2>
      <a:accent1>
        <a:srgbClr val="216F90"/>
      </a:accent1>
      <a:accent2>
        <a:srgbClr val="227C66"/>
      </a:accent2>
      <a:accent3>
        <a:srgbClr val="5C9E89"/>
      </a:accent3>
      <a:accent4>
        <a:srgbClr val="58585A"/>
      </a:accent4>
      <a:accent5>
        <a:srgbClr val="868787"/>
      </a:accent5>
      <a:accent6>
        <a:srgbClr val="F79646"/>
      </a:accent6>
      <a:hlink>
        <a:srgbClr val="8B9D9C"/>
      </a:hlink>
      <a:folHlink>
        <a:srgbClr val="8B9D9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AB7B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uroQol-09-2018" id="{8EA57A29-DAF6-5A46-B1A4-5BE44AFB7C71}" vid="{53CE506B-6A18-6F41-BBA8-B040212780DA}"/>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10a. EQ Corporate Powerpoint Presentation Template 2018 widescreen</Template>
  <TotalTime>1947</TotalTime>
  <Words>1834</Words>
  <Application>Microsoft Office PowerPoint</Application>
  <PresentationFormat>On-screen Show (16:9)</PresentationFormat>
  <Paragraphs>227</Paragraphs>
  <Slides>21</Slides>
  <Notes>21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Lucida Grande</vt:lpstr>
      <vt:lpstr>Open Sans</vt:lpstr>
      <vt:lpstr>EuroQol-08</vt:lpstr>
      <vt:lpstr>Acrobat Document</vt:lpstr>
      <vt:lpstr>EQ-5D, HELPING THE WORLD MAKE BETTER HEALTH DECISIONS™</vt:lpstr>
      <vt:lpstr>EuroQol </vt:lpstr>
      <vt:lpstr>EuroQol vision and mission</vt:lpstr>
      <vt:lpstr>EuroQol</vt:lpstr>
      <vt:lpstr>The EQ-5D</vt:lpstr>
      <vt:lpstr>EQ-5D versions</vt:lpstr>
      <vt:lpstr>EQ-5D formats</vt:lpstr>
      <vt:lpstr>Scientific support for the EQ-5D </vt:lpstr>
      <vt:lpstr>Studies using the EQ-5D</vt:lpstr>
      <vt:lpstr>International use of the EQ-5D </vt:lpstr>
      <vt:lpstr>EQ-5D translations </vt:lpstr>
      <vt:lpstr>EQ-5D value sets (1) </vt:lpstr>
      <vt:lpstr>EQ-5D value sets (2) </vt:lpstr>
      <vt:lpstr>Use of EQ-5D across different conditions</vt:lpstr>
      <vt:lpstr>EQ-5D and health technology assessment </vt:lpstr>
      <vt:lpstr>How to obtain EQ-5D for use in a study </vt:lpstr>
      <vt:lpstr>EQ-5D fee policy </vt:lpstr>
      <vt:lpstr>How EuroQol supports research </vt:lpstr>
      <vt:lpstr>Resources to help use and analyse EQ-5D</vt:lpstr>
      <vt:lpstr>Any questions?</vt:lpstr>
      <vt:lpstr>Copyright of this 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 van Reenen</dc:creator>
  <cp:lastModifiedBy>Matthew Kennedy-Martin</cp:lastModifiedBy>
  <cp:revision>139</cp:revision>
  <dcterms:created xsi:type="dcterms:W3CDTF">2018-01-31T12:07:22Z</dcterms:created>
  <dcterms:modified xsi:type="dcterms:W3CDTF">2020-01-30T13:45:08Z</dcterms:modified>
</cp:coreProperties>
</file>