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70" r:id="rId2"/>
    <p:sldId id="271" r:id="rId3"/>
    <p:sldId id="290" r:id="rId4"/>
    <p:sldId id="289" r:id="rId5"/>
    <p:sldId id="291" r:id="rId6"/>
    <p:sldId id="463" r:id="rId7"/>
    <p:sldId id="292" r:id="rId8"/>
    <p:sldId id="294" r:id="rId9"/>
    <p:sldId id="279" r:id="rId10"/>
    <p:sldId id="462" r:id="rId11"/>
    <p:sldId id="458" r:id="rId12"/>
    <p:sldId id="296" r:id="rId13"/>
    <p:sldId id="282" r:id="rId14"/>
    <p:sldId id="298" r:id="rId15"/>
    <p:sldId id="457" r:id="rId16"/>
    <p:sldId id="459" r:id="rId17"/>
    <p:sldId id="460" r:id="rId18"/>
    <p:sldId id="284" r:id="rId19"/>
    <p:sldId id="299" r:id="rId20"/>
    <p:sldId id="300" r:id="rId21"/>
    <p:sldId id="301" r:id="rId22"/>
    <p:sldId id="302" r:id="rId23"/>
    <p:sldId id="303" r:id="rId24"/>
    <p:sldId id="308" r:id="rId25"/>
    <p:sldId id="309" r:id="rId26"/>
    <p:sldId id="310" r:id="rId27"/>
    <p:sldId id="311" r:id="rId28"/>
    <p:sldId id="312" r:id="rId29"/>
    <p:sldId id="313" r:id="rId30"/>
    <p:sldId id="306" r:id="rId31"/>
    <p:sldId id="307" r:id="rId32"/>
    <p:sldId id="314" r:id="rId33"/>
    <p:sldId id="464" r:id="rId34"/>
    <p:sldId id="465" r:id="rId35"/>
    <p:sldId id="466" r:id="rId36"/>
    <p:sldId id="467" r:id="rId37"/>
    <p:sldId id="472" r:id="rId38"/>
    <p:sldId id="257" r:id="rId39"/>
    <p:sldId id="456" r:id="rId40"/>
    <p:sldId id="261" r:id="rId41"/>
    <p:sldId id="262" r:id="rId42"/>
    <p:sldId id="258" r:id="rId43"/>
    <p:sldId id="263" r:id="rId44"/>
    <p:sldId id="264" r:id="rId45"/>
    <p:sldId id="260" r:id="rId46"/>
    <p:sldId id="265" r:id="rId47"/>
    <p:sldId id="266" r:id="rId48"/>
    <p:sldId id="267" r:id="rId49"/>
    <p:sldId id="269" r:id="rId50"/>
    <p:sldId id="468" r:id="rId51"/>
    <p:sldId id="469" r:id="rId52"/>
    <p:sldId id="470" r:id="rId53"/>
    <p:sldId id="471" r:id="rId54"/>
    <p:sldId id="473" r:id="rId55"/>
    <p:sldId id="275" r:id="rId5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p:restoredTop sz="95714"/>
  </p:normalViewPr>
  <p:slideViewPr>
    <p:cSldViewPr snapToGrid="0" snapToObjects="1">
      <p:cViewPr>
        <p:scale>
          <a:sx n="91" d="100"/>
          <a:sy n="91" d="100"/>
        </p:scale>
        <p:origin x="440" y="184"/>
      </p:cViewPr>
      <p:guideLst/>
    </p:cSldViewPr>
  </p:slideViewPr>
  <p:outlineViewPr>
    <p:cViewPr>
      <p:scale>
        <a:sx n="33" d="100"/>
        <a:sy n="33" d="100"/>
      </p:scale>
      <p:origin x="0" y="-17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AmaFenny\Downloads\TOTAL_ECASAR%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maFenny\Documents\ECASARH_IDRC%20project\Costing\Results\Recent\TOTAL_ECASAR%20Activity%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AmaFenny\Downloads\TOTAL_ECASAR%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2373619606562"/>
          <c:y val="2.7287751127226392E-2"/>
          <c:w val="0.83242652608338119"/>
          <c:h val="0.82090686939994573"/>
        </c:manualLayout>
      </c:layout>
      <c:barChart>
        <c:barDir val="col"/>
        <c:grouping val="clustered"/>
        <c:varyColors val="0"/>
        <c:ser>
          <c:idx val="0"/>
          <c:order val="0"/>
          <c:spPr>
            <a:solidFill>
              <a:schemeClr val="accent1"/>
            </a:solidFill>
            <a:ln>
              <a:noFill/>
            </a:ln>
            <a:effectLst/>
          </c:spPr>
          <c:invertIfNegative val="0"/>
          <c:cat>
            <c:numRef>
              <c:f>Dashboard!$B$22:$B$28</c:f>
              <c:numCache>
                <c:formatCode>General</c:formatCode>
                <c:ptCount val="7"/>
                <c:pt idx="0">
                  <c:v>2015</c:v>
                </c:pt>
                <c:pt idx="1">
                  <c:v>2016</c:v>
                </c:pt>
                <c:pt idx="2">
                  <c:v>2017</c:v>
                </c:pt>
                <c:pt idx="3">
                  <c:v>2018</c:v>
                </c:pt>
                <c:pt idx="4">
                  <c:v>2019</c:v>
                </c:pt>
                <c:pt idx="5">
                  <c:v>2020</c:v>
                </c:pt>
                <c:pt idx="6">
                  <c:v>2021</c:v>
                </c:pt>
              </c:numCache>
            </c:numRef>
          </c:cat>
          <c:val>
            <c:numRef>
              <c:f>Dashboard!$C$22:$C$28</c:f>
              <c:numCache>
                <c:formatCode>#,##0</c:formatCode>
                <c:ptCount val="7"/>
                <c:pt idx="0">
                  <c:v>8333956</c:v>
                </c:pt>
                <c:pt idx="1">
                  <c:v>1966561</c:v>
                </c:pt>
                <c:pt idx="2">
                  <c:v>254390</c:v>
                </c:pt>
                <c:pt idx="3">
                  <c:v>4686866</c:v>
                </c:pt>
                <c:pt idx="4">
                  <c:v>9507367</c:v>
                </c:pt>
                <c:pt idx="5">
                  <c:v>12782589</c:v>
                </c:pt>
                <c:pt idx="6">
                  <c:v>8577029</c:v>
                </c:pt>
              </c:numCache>
            </c:numRef>
          </c:val>
          <c:extLst>
            <c:ext xmlns:c16="http://schemas.microsoft.com/office/drawing/2014/chart" uri="{C3380CC4-5D6E-409C-BE32-E72D297353CC}">
              <c16:uniqueId val="{00000000-5805-114D-AFF8-6EF4369C3B25}"/>
            </c:ext>
          </c:extLst>
        </c:ser>
        <c:dLbls>
          <c:showLegendKey val="0"/>
          <c:showVal val="0"/>
          <c:showCatName val="0"/>
          <c:showSerName val="0"/>
          <c:showPercent val="0"/>
          <c:showBubbleSize val="0"/>
        </c:dLbls>
        <c:gapWidth val="219"/>
        <c:overlap val="-27"/>
        <c:axId val="1256571952"/>
        <c:axId val="1256573600"/>
      </c:barChart>
      <c:catAx>
        <c:axId val="125657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H"/>
          </a:p>
        </c:txPr>
        <c:crossAx val="1256573600"/>
        <c:crosses val="autoZero"/>
        <c:auto val="1"/>
        <c:lblAlgn val="ctr"/>
        <c:lblOffset val="100"/>
        <c:noMultiLvlLbl val="0"/>
      </c:catAx>
      <c:valAx>
        <c:axId val="125657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GH"/>
          </a:p>
        </c:txPr>
        <c:crossAx val="125657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G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8571428571427"/>
          <c:y val="9.1145833333333329E-2"/>
          <c:w val="0.5714285714285714"/>
          <c:h val="0.8177083333333333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84F-AD43-927D-64AE1964A02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84F-AD43-927D-64AE1964A02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84F-AD43-927D-64AE1964A02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84F-AD43-927D-64AE1964A024}"/>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GH"/>
                </a:p>
              </c:txPr>
              <c:dLblPos val="outEnd"/>
              <c:showLegendKey val="0"/>
              <c:showVal val="0"/>
              <c:showCatName val="1"/>
              <c:showSerName val="0"/>
              <c:showPercent val="1"/>
              <c:showBubbleSize val="0"/>
              <c:extLst>
                <c:ext xmlns:c16="http://schemas.microsoft.com/office/drawing/2014/chart" uri="{C3380CC4-5D6E-409C-BE32-E72D297353CC}">
                  <c16:uniqueId val="{00000001-984F-AD43-927D-64AE1964A024}"/>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GH"/>
                </a:p>
              </c:txPr>
              <c:dLblPos val="outEnd"/>
              <c:showLegendKey val="0"/>
              <c:showVal val="0"/>
              <c:showCatName val="1"/>
              <c:showSerName val="0"/>
              <c:showPercent val="1"/>
              <c:showBubbleSize val="0"/>
              <c:extLst>
                <c:ext xmlns:c16="http://schemas.microsoft.com/office/drawing/2014/chart" uri="{C3380CC4-5D6E-409C-BE32-E72D297353CC}">
                  <c16:uniqueId val="{00000003-984F-AD43-927D-64AE1964A024}"/>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GH"/>
                </a:p>
              </c:txPr>
              <c:dLblPos val="outEnd"/>
              <c:showLegendKey val="0"/>
              <c:showVal val="0"/>
              <c:showCatName val="1"/>
              <c:showSerName val="0"/>
              <c:showPercent val="1"/>
              <c:showBubbleSize val="0"/>
              <c:extLst>
                <c:ext xmlns:c16="http://schemas.microsoft.com/office/drawing/2014/chart" uri="{C3380CC4-5D6E-409C-BE32-E72D297353CC}">
                  <c16:uniqueId val="{00000005-984F-AD43-927D-64AE1964A024}"/>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GH"/>
                </a:p>
              </c:txPr>
              <c:dLblPos val="outEnd"/>
              <c:showLegendKey val="0"/>
              <c:showVal val="0"/>
              <c:showCatName val="1"/>
              <c:showSerName val="0"/>
              <c:showPercent val="1"/>
              <c:showBubbleSize val="0"/>
              <c:extLst>
                <c:ext xmlns:c16="http://schemas.microsoft.com/office/drawing/2014/chart" uri="{C3380CC4-5D6E-409C-BE32-E72D297353CC}">
                  <c16:uniqueId val="{00000007-984F-AD43-927D-64AE1964A02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Sheet1!$C$23:$C$26</c:f>
              <c:strCache>
                <c:ptCount val="4"/>
                <c:pt idx="0">
                  <c:v>Empowering Adolescent Girls through Comprehensive Sexuality Education </c:v>
                </c:pt>
                <c:pt idx="1">
                  <c:v>Strengthened national capacity in delivering high-quality integrated family planning and comprehensive maternal health services</c:v>
                </c:pt>
                <c:pt idx="2">
                  <c:v>E-Health (Digital platforms) </c:v>
                </c:pt>
                <c:pt idx="3">
                  <c:v>Safety Net Program</c:v>
                </c:pt>
              </c:strCache>
            </c:strRef>
          </c:cat>
          <c:val>
            <c:numRef>
              <c:f>Sheet1!$D$23:$D$26</c:f>
              <c:numCache>
                <c:formatCode>General</c:formatCode>
                <c:ptCount val="4"/>
                <c:pt idx="0">
                  <c:v>13818191</c:v>
                </c:pt>
                <c:pt idx="1">
                  <c:v>28861287</c:v>
                </c:pt>
                <c:pt idx="2">
                  <c:v>627050</c:v>
                </c:pt>
                <c:pt idx="3">
                  <c:v>2802230</c:v>
                </c:pt>
              </c:numCache>
            </c:numRef>
          </c:val>
          <c:extLst>
            <c:ext xmlns:c16="http://schemas.microsoft.com/office/drawing/2014/chart" uri="{C3380CC4-5D6E-409C-BE32-E72D297353CC}">
              <c16:uniqueId val="{00000008-984F-AD43-927D-64AE1964A02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Commodities &amp; Supplies</c:v>
                </c:pt>
              </c:strCache>
            </c:strRef>
          </c:tx>
          <c:spPr>
            <a:solidFill>
              <a:schemeClr val="accent1"/>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#,##0</c:formatCode>
                <c:ptCount val="7"/>
                <c:pt idx="0">
                  <c:v>504396</c:v>
                </c:pt>
                <c:pt idx="1">
                  <c:v>124615</c:v>
                </c:pt>
                <c:pt idx="3">
                  <c:v>1816784</c:v>
                </c:pt>
                <c:pt idx="4">
                  <c:v>2002049</c:v>
                </c:pt>
                <c:pt idx="5">
                  <c:v>1889644</c:v>
                </c:pt>
                <c:pt idx="6">
                  <c:v>2000000</c:v>
                </c:pt>
              </c:numCache>
            </c:numRef>
          </c:val>
          <c:extLst>
            <c:ext xmlns:c16="http://schemas.microsoft.com/office/drawing/2014/chart" uri="{C3380CC4-5D6E-409C-BE32-E72D297353CC}">
              <c16:uniqueId val="{00000000-26D9-B748-AD71-E54C7E349E23}"/>
            </c:ext>
          </c:extLst>
        </c:ser>
        <c:ser>
          <c:idx val="1"/>
          <c:order val="1"/>
          <c:tx>
            <c:strRef>
              <c:f>Sheet1!$C$1</c:f>
              <c:strCache>
                <c:ptCount val="1"/>
                <c:pt idx="0">
                  <c:v>Conference</c:v>
                </c:pt>
              </c:strCache>
            </c:strRef>
          </c:tx>
          <c:spPr>
            <a:solidFill>
              <a:schemeClr val="accent2"/>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4" formatCode="#,##0">
                  <c:v>30000</c:v>
                </c:pt>
                <c:pt idx="5" formatCode="#,##0">
                  <c:v>8100</c:v>
                </c:pt>
              </c:numCache>
            </c:numRef>
          </c:val>
          <c:extLst>
            <c:ext xmlns:c16="http://schemas.microsoft.com/office/drawing/2014/chart" uri="{C3380CC4-5D6E-409C-BE32-E72D297353CC}">
              <c16:uniqueId val="{00000001-26D9-B748-AD71-E54C7E349E23}"/>
            </c:ext>
          </c:extLst>
        </c:ser>
        <c:ser>
          <c:idx val="2"/>
          <c:order val="2"/>
          <c:tx>
            <c:strRef>
              <c:f>Sheet1!$D$1</c:f>
              <c:strCache>
                <c:ptCount val="1"/>
                <c:pt idx="0">
                  <c:v>Outreach &amp; Communication</c:v>
                </c:pt>
              </c:strCache>
            </c:strRef>
          </c:tx>
          <c:spPr>
            <a:solidFill>
              <a:schemeClr val="accent3"/>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Sheet1!$D$2:$D$8</c:f>
              <c:numCache>
                <c:formatCode>#,##0</c:formatCode>
                <c:ptCount val="7"/>
                <c:pt idx="0">
                  <c:v>2020695</c:v>
                </c:pt>
                <c:pt idx="1">
                  <c:v>344019</c:v>
                </c:pt>
                <c:pt idx="2">
                  <c:v>2533</c:v>
                </c:pt>
                <c:pt idx="3">
                  <c:v>204858</c:v>
                </c:pt>
                <c:pt idx="4">
                  <c:v>359719</c:v>
                </c:pt>
                <c:pt idx="5">
                  <c:v>436414</c:v>
                </c:pt>
              </c:numCache>
            </c:numRef>
          </c:val>
          <c:extLst>
            <c:ext xmlns:c16="http://schemas.microsoft.com/office/drawing/2014/chart" uri="{C3380CC4-5D6E-409C-BE32-E72D297353CC}">
              <c16:uniqueId val="{00000002-26D9-B748-AD71-E54C7E349E23}"/>
            </c:ext>
          </c:extLst>
        </c:ser>
        <c:ser>
          <c:idx val="3"/>
          <c:order val="3"/>
          <c:tx>
            <c:strRef>
              <c:f>Sheet1!$E$1</c:f>
              <c:strCache>
                <c:ptCount val="1"/>
                <c:pt idx="0">
                  <c:v>Travel</c:v>
                </c:pt>
              </c:strCache>
            </c:strRef>
          </c:tx>
          <c:spPr>
            <a:solidFill>
              <a:schemeClr val="accent4"/>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Sheet1!$E$2:$E$8</c:f>
              <c:numCache>
                <c:formatCode>#,##0</c:formatCode>
                <c:ptCount val="7"/>
                <c:pt idx="0">
                  <c:v>1712277</c:v>
                </c:pt>
                <c:pt idx="1">
                  <c:v>863675</c:v>
                </c:pt>
                <c:pt idx="2">
                  <c:v>1319</c:v>
                </c:pt>
                <c:pt idx="3">
                  <c:v>387255</c:v>
                </c:pt>
                <c:pt idx="4">
                  <c:v>703672</c:v>
                </c:pt>
                <c:pt idx="5">
                  <c:v>208407</c:v>
                </c:pt>
              </c:numCache>
            </c:numRef>
          </c:val>
          <c:extLst>
            <c:ext xmlns:c16="http://schemas.microsoft.com/office/drawing/2014/chart" uri="{C3380CC4-5D6E-409C-BE32-E72D297353CC}">
              <c16:uniqueId val="{00000003-26D9-B748-AD71-E54C7E349E23}"/>
            </c:ext>
          </c:extLst>
        </c:ser>
        <c:ser>
          <c:idx val="4"/>
          <c:order val="4"/>
          <c:tx>
            <c:strRef>
              <c:f>Sheet1!$F$1</c:f>
              <c:strCache>
                <c:ptCount val="1"/>
                <c:pt idx="0">
                  <c:v>Salary Cost related to activity</c:v>
                </c:pt>
              </c:strCache>
            </c:strRef>
          </c:tx>
          <c:spPr>
            <a:solidFill>
              <a:schemeClr val="accent5"/>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Sheet1!$F$2:$F$8</c:f>
              <c:numCache>
                <c:formatCode>#,##0</c:formatCode>
                <c:ptCount val="7"/>
                <c:pt idx="0">
                  <c:v>2438101</c:v>
                </c:pt>
                <c:pt idx="1">
                  <c:v>37144</c:v>
                </c:pt>
                <c:pt idx="2">
                  <c:v>198988</c:v>
                </c:pt>
                <c:pt idx="3">
                  <c:v>471900</c:v>
                </c:pt>
                <c:pt idx="4">
                  <c:v>320234</c:v>
                </c:pt>
                <c:pt idx="5">
                  <c:v>25981</c:v>
                </c:pt>
              </c:numCache>
            </c:numRef>
          </c:val>
          <c:extLst>
            <c:ext xmlns:c16="http://schemas.microsoft.com/office/drawing/2014/chart" uri="{C3380CC4-5D6E-409C-BE32-E72D297353CC}">
              <c16:uniqueId val="{00000004-26D9-B748-AD71-E54C7E349E23}"/>
            </c:ext>
          </c:extLst>
        </c:ser>
        <c:ser>
          <c:idx val="5"/>
          <c:order val="5"/>
          <c:tx>
            <c:strRef>
              <c:f>Sheet1!$G$1</c:f>
              <c:strCache>
                <c:ptCount val="1"/>
                <c:pt idx="0">
                  <c:v>Training &amp; Capacity Building</c:v>
                </c:pt>
              </c:strCache>
            </c:strRef>
          </c:tx>
          <c:spPr>
            <a:solidFill>
              <a:schemeClr val="accent6"/>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Sheet1!$G$2:$G$8</c:f>
              <c:numCache>
                <c:formatCode>#,##0</c:formatCode>
                <c:ptCount val="7"/>
                <c:pt idx="0">
                  <c:v>69191</c:v>
                </c:pt>
                <c:pt idx="1">
                  <c:v>71704</c:v>
                </c:pt>
                <c:pt idx="3">
                  <c:v>125516</c:v>
                </c:pt>
                <c:pt idx="4">
                  <c:v>138885</c:v>
                </c:pt>
                <c:pt idx="5">
                  <c:v>1612917</c:v>
                </c:pt>
              </c:numCache>
            </c:numRef>
          </c:val>
          <c:extLst>
            <c:ext xmlns:c16="http://schemas.microsoft.com/office/drawing/2014/chart" uri="{C3380CC4-5D6E-409C-BE32-E72D297353CC}">
              <c16:uniqueId val="{00000005-26D9-B748-AD71-E54C7E349E23}"/>
            </c:ext>
          </c:extLst>
        </c:ser>
        <c:ser>
          <c:idx val="6"/>
          <c:order val="6"/>
          <c:tx>
            <c:strRef>
              <c:f>Sheet1!$H$1</c:f>
              <c:strCache>
                <c:ptCount val="1"/>
                <c:pt idx="0">
                  <c:v>Administrative</c:v>
                </c:pt>
              </c:strCache>
            </c:strRef>
          </c:tx>
          <c:spPr>
            <a:solidFill>
              <a:schemeClr val="accent1">
                <a:lumMod val="60000"/>
              </a:schemeClr>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Sheet1!$H$2:$H$8</c:f>
              <c:numCache>
                <c:formatCode>#,##0</c:formatCode>
                <c:ptCount val="7"/>
                <c:pt idx="0">
                  <c:v>1011373</c:v>
                </c:pt>
                <c:pt idx="1">
                  <c:v>108624</c:v>
                </c:pt>
                <c:pt idx="2" formatCode="General">
                  <c:v>64</c:v>
                </c:pt>
                <c:pt idx="3">
                  <c:v>246895</c:v>
                </c:pt>
                <c:pt idx="4">
                  <c:v>327564</c:v>
                </c:pt>
                <c:pt idx="5">
                  <c:v>9652</c:v>
                </c:pt>
              </c:numCache>
            </c:numRef>
          </c:val>
          <c:extLst>
            <c:ext xmlns:c16="http://schemas.microsoft.com/office/drawing/2014/chart" uri="{C3380CC4-5D6E-409C-BE32-E72D297353CC}">
              <c16:uniqueId val="{00000006-26D9-B748-AD71-E54C7E349E23}"/>
            </c:ext>
          </c:extLst>
        </c:ser>
        <c:ser>
          <c:idx val="7"/>
          <c:order val="7"/>
          <c:tx>
            <c:strRef>
              <c:f>Sheet1!$I$1</c:f>
              <c:strCache>
                <c:ptCount val="1"/>
                <c:pt idx="0">
                  <c:v>Miscellaneous</c:v>
                </c:pt>
              </c:strCache>
            </c:strRef>
          </c:tx>
          <c:spPr>
            <a:solidFill>
              <a:schemeClr val="accent2">
                <a:lumMod val="60000"/>
              </a:schemeClr>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Sheet1!$I$2:$I$8</c:f>
              <c:numCache>
                <c:formatCode>#,##0</c:formatCode>
                <c:ptCount val="7"/>
                <c:pt idx="0">
                  <c:v>577922</c:v>
                </c:pt>
                <c:pt idx="1">
                  <c:v>416781</c:v>
                </c:pt>
                <c:pt idx="2" formatCode="General">
                  <c:v>77</c:v>
                </c:pt>
                <c:pt idx="3">
                  <c:v>521207</c:v>
                </c:pt>
                <c:pt idx="4">
                  <c:v>594307</c:v>
                </c:pt>
                <c:pt idx="5">
                  <c:v>262878</c:v>
                </c:pt>
              </c:numCache>
            </c:numRef>
          </c:val>
          <c:extLst>
            <c:ext xmlns:c16="http://schemas.microsoft.com/office/drawing/2014/chart" uri="{C3380CC4-5D6E-409C-BE32-E72D297353CC}">
              <c16:uniqueId val="{00000007-26D9-B748-AD71-E54C7E349E23}"/>
            </c:ext>
          </c:extLst>
        </c:ser>
        <c:dLbls>
          <c:showLegendKey val="0"/>
          <c:showVal val="0"/>
          <c:showCatName val="0"/>
          <c:showSerName val="0"/>
          <c:showPercent val="0"/>
          <c:showBubbleSize val="0"/>
        </c:dLbls>
        <c:gapWidth val="219"/>
        <c:overlap val="-27"/>
        <c:axId val="312031104"/>
        <c:axId val="312032352"/>
      </c:barChart>
      <c:catAx>
        <c:axId val="31203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312032352"/>
        <c:crosses val="autoZero"/>
        <c:auto val="1"/>
        <c:lblAlgn val="ctr"/>
        <c:lblOffset val="100"/>
        <c:noMultiLvlLbl val="0"/>
      </c:catAx>
      <c:valAx>
        <c:axId val="312032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312031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GH"/>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'Activity 3_Totals'!$E$5</c:f>
              <c:strCache>
                <c:ptCount val="1"/>
                <c:pt idx="0">
                  <c:v>Commodities &amp; Supplies</c:v>
                </c:pt>
              </c:strCache>
            </c:strRef>
          </c:tx>
          <c:spPr>
            <a:solidFill>
              <a:schemeClr val="accent5">
                <a:lumMod val="60000"/>
                <a:lumOff val="40000"/>
              </a:schemeClr>
            </a:solidFill>
            <a:ln w="25400" cap="flat" cmpd="sng" algn="ctr">
              <a:solidFill>
                <a:schemeClr val="accent1"/>
              </a:solidFill>
              <a:prstDash val="solid"/>
            </a:ln>
            <a:effectLst/>
          </c:spPr>
          <c:invertIfNegative val="0"/>
          <c:cat>
            <c:numRef>
              <c:f>'Activity 3_Totals'!$D$6:$D$12</c:f>
              <c:numCache>
                <c:formatCode>General</c:formatCode>
                <c:ptCount val="7"/>
                <c:pt idx="0">
                  <c:v>2015</c:v>
                </c:pt>
                <c:pt idx="1">
                  <c:v>2016</c:v>
                </c:pt>
                <c:pt idx="2">
                  <c:v>2017</c:v>
                </c:pt>
                <c:pt idx="3">
                  <c:v>2018</c:v>
                </c:pt>
                <c:pt idx="4">
                  <c:v>2019</c:v>
                </c:pt>
                <c:pt idx="5">
                  <c:v>2020</c:v>
                </c:pt>
                <c:pt idx="6">
                  <c:v>2021</c:v>
                </c:pt>
              </c:numCache>
            </c:numRef>
          </c:cat>
          <c:val>
            <c:numRef>
              <c:f>'Activity 3_Totals'!$E$6:$E$12</c:f>
              <c:numCache>
                <c:formatCode>#,##0</c:formatCode>
                <c:ptCount val="7"/>
                <c:pt idx="0">
                  <c:v>504396.14632</c:v>
                </c:pt>
                <c:pt idx="1">
                  <c:v>124615.3121</c:v>
                </c:pt>
                <c:pt idx="3">
                  <c:v>1816784.4733899999</c:v>
                </c:pt>
                <c:pt idx="4">
                  <c:v>2002049</c:v>
                </c:pt>
                <c:pt idx="5">
                  <c:v>1889644</c:v>
                </c:pt>
                <c:pt idx="6">
                  <c:v>2000000</c:v>
                </c:pt>
              </c:numCache>
            </c:numRef>
          </c:val>
          <c:extLst>
            <c:ext xmlns:c16="http://schemas.microsoft.com/office/drawing/2014/chart" uri="{C3380CC4-5D6E-409C-BE32-E72D297353CC}">
              <c16:uniqueId val="{00000000-0850-B54D-8717-A0D3F03C8884}"/>
            </c:ext>
          </c:extLst>
        </c:ser>
        <c:dLbls>
          <c:showLegendKey val="0"/>
          <c:showVal val="0"/>
          <c:showCatName val="0"/>
          <c:showSerName val="0"/>
          <c:showPercent val="0"/>
          <c:showBubbleSize val="0"/>
        </c:dLbls>
        <c:gapWidth val="219"/>
        <c:overlap val="-27"/>
        <c:axId val="1285943664"/>
        <c:axId val="1286248832"/>
      </c:barChart>
      <c:catAx>
        <c:axId val="128594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GH"/>
          </a:p>
        </c:txPr>
        <c:crossAx val="1286248832"/>
        <c:crosses val="autoZero"/>
        <c:auto val="1"/>
        <c:lblAlgn val="ctr"/>
        <c:lblOffset val="100"/>
        <c:noMultiLvlLbl val="0"/>
      </c:catAx>
      <c:valAx>
        <c:axId val="1286248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GH"/>
          </a:p>
        </c:txPr>
        <c:crossAx val="128594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GH"/>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998FD-E0F0-4E72-8629-4A0FB8CAB11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FE0DC7F-1567-44BE-91F4-24472E3957EE}">
      <dgm:prSet phldrT="[Text]"/>
      <dgm:spPr/>
      <dgm:t>
        <a:bodyPr/>
        <a:lstStyle/>
        <a:p>
          <a:r>
            <a:rPr lang="en-US" dirty="0"/>
            <a:t>1</a:t>
          </a:r>
        </a:p>
      </dgm:t>
    </dgm:pt>
    <dgm:pt modelId="{3EE73A42-7C95-49D3-91B4-740787FA376E}" type="parTrans" cxnId="{68EAB9A7-7C46-424E-BBAE-57C8666071D2}">
      <dgm:prSet/>
      <dgm:spPr/>
      <dgm:t>
        <a:bodyPr/>
        <a:lstStyle/>
        <a:p>
          <a:endParaRPr lang="en-US"/>
        </a:p>
      </dgm:t>
    </dgm:pt>
    <dgm:pt modelId="{11F29871-5B28-454F-AFF2-20072BF39D50}" type="sibTrans" cxnId="{68EAB9A7-7C46-424E-BBAE-57C8666071D2}">
      <dgm:prSet/>
      <dgm:spPr/>
      <dgm:t>
        <a:bodyPr/>
        <a:lstStyle/>
        <a:p>
          <a:endParaRPr lang="en-US"/>
        </a:p>
      </dgm:t>
    </dgm:pt>
    <dgm:pt modelId="{D1C7CE00-59C5-462D-9256-60B860E7FF68}">
      <dgm:prSet phldrT="[Text]" custT="1"/>
      <dgm:spPr/>
      <dgm:t>
        <a:bodyPr/>
        <a:lstStyle/>
        <a:p>
          <a:r>
            <a:rPr lang="en-CA" sz="1600" b="0" dirty="0">
              <a:latin typeface="MS Reference Sans Serif" panose="020B0604030504040204" pitchFamily="34" charset="0"/>
              <a:ea typeface="Times New Roman" panose="02020603050405020304" pitchFamily="18" charset="0"/>
              <a:cs typeface="Courier New" panose="02070309020205020404" pitchFamily="49" charset="0"/>
            </a:rPr>
            <a:t>Target the overall country response </a:t>
          </a:r>
          <a:endParaRPr lang="en-US" sz="1600" b="0" dirty="0"/>
        </a:p>
      </dgm:t>
    </dgm:pt>
    <dgm:pt modelId="{88F22AE3-9D7B-4289-8C67-C764F3BA04CB}" type="parTrans" cxnId="{76B14A08-A3EA-4C77-AB4E-AA0586BE47E5}">
      <dgm:prSet/>
      <dgm:spPr/>
      <dgm:t>
        <a:bodyPr/>
        <a:lstStyle/>
        <a:p>
          <a:endParaRPr lang="en-US"/>
        </a:p>
      </dgm:t>
    </dgm:pt>
    <dgm:pt modelId="{14315DC4-EF33-4190-ABF6-AE84E33F1C2A}" type="sibTrans" cxnId="{76B14A08-A3EA-4C77-AB4E-AA0586BE47E5}">
      <dgm:prSet/>
      <dgm:spPr/>
      <dgm:t>
        <a:bodyPr/>
        <a:lstStyle/>
        <a:p>
          <a:endParaRPr lang="en-US"/>
        </a:p>
      </dgm:t>
    </dgm:pt>
    <dgm:pt modelId="{CBA319D9-8CA0-4A01-B70F-31EB15244AD0}">
      <dgm:prSet phldrT="[Text]" custT="1"/>
      <dgm:spPr/>
      <dgm:t>
        <a:bodyPr/>
        <a:lstStyle/>
        <a:p>
          <a:r>
            <a:rPr lang="en-CA" sz="1600" b="0" dirty="0">
              <a:latin typeface="MS Reference Sans Serif" panose="020B0604030504040204" pitchFamily="34" charset="0"/>
              <a:ea typeface="Times New Roman" panose="02020603050405020304" pitchFamily="18" charset="0"/>
              <a:cs typeface="Times New Roman" panose="02020603050405020304" pitchFamily="18" charset="0"/>
            </a:rPr>
            <a:t>Clear a</a:t>
          </a:r>
          <a:r>
            <a:rPr lang="en-CA" sz="1600" b="0" dirty="0">
              <a:latin typeface="MS Reference Sans Serif" panose="020B0604030504040204" pitchFamily="34" charset="0"/>
              <a:ea typeface="Times New Roman" panose="02020603050405020304" pitchFamily="18" charset="0"/>
              <a:cs typeface="Courier New" panose="02070309020205020404" pitchFamily="49" charset="0"/>
            </a:rPr>
            <a:t>lignment of interventions on the needs and priorities of adolescents</a:t>
          </a:r>
          <a:endParaRPr lang="en-US" sz="1600" b="0" dirty="0"/>
        </a:p>
      </dgm:t>
    </dgm:pt>
    <dgm:pt modelId="{69BB4504-444D-474D-921D-F005EBD764B3}" type="parTrans" cxnId="{71185AB6-2F70-4D06-B0F8-6C6831463AE9}">
      <dgm:prSet/>
      <dgm:spPr/>
      <dgm:t>
        <a:bodyPr/>
        <a:lstStyle/>
        <a:p>
          <a:endParaRPr lang="en-US"/>
        </a:p>
      </dgm:t>
    </dgm:pt>
    <dgm:pt modelId="{EB86078B-CF1D-4AC2-82B9-8119B6ABCDB0}" type="sibTrans" cxnId="{71185AB6-2F70-4D06-B0F8-6C6831463AE9}">
      <dgm:prSet/>
      <dgm:spPr/>
      <dgm:t>
        <a:bodyPr/>
        <a:lstStyle/>
        <a:p>
          <a:endParaRPr lang="en-US"/>
        </a:p>
      </dgm:t>
    </dgm:pt>
    <dgm:pt modelId="{BBC7CE53-D2BC-48FC-9B91-39DA6980D235}">
      <dgm:prSet phldrT="[Text]"/>
      <dgm:spPr/>
      <dgm:t>
        <a:bodyPr/>
        <a:lstStyle/>
        <a:p>
          <a:r>
            <a:rPr lang="en-US" dirty="0"/>
            <a:t>2</a:t>
          </a:r>
        </a:p>
      </dgm:t>
    </dgm:pt>
    <dgm:pt modelId="{98F780C6-2ABA-470A-A449-45326F98FD18}" type="parTrans" cxnId="{C73BB0AA-6043-4A9B-9252-F1B65A36F010}">
      <dgm:prSet/>
      <dgm:spPr/>
      <dgm:t>
        <a:bodyPr/>
        <a:lstStyle/>
        <a:p>
          <a:endParaRPr lang="en-US"/>
        </a:p>
      </dgm:t>
    </dgm:pt>
    <dgm:pt modelId="{098C8517-75C0-45C7-B74B-67B0DF1B1923}" type="sibTrans" cxnId="{C73BB0AA-6043-4A9B-9252-F1B65A36F010}">
      <dgm:prSet/>
      <dgm:spPr/>
      <dgm:t>
        <a:bodyPr/>
        <a:lstStyle/>
        <a:p>
          <a:endParaRPr lang="en-US"/>
        </a:p>
      </dgm:t>
    </dgm:pt>
    <dgm:pt modelId="{3A9F616A-97CE-4E60-BEF9-60C55A81F996}">
      <dgm:prSet phldrT="[Text]" custT="1"/>
      <dgm:spPr/>
      <dgm:t>
        <a:bodyPr/>
        <a:lstStyle/>
        <a:p>
          <a:r>
            <a:rPr lang="en-CA" sz="1600" b="0" dirty="0">
              <a:latin typeface="MS Reference Sans Serif" panose="020B0604030504040204" pitchFamily="34" charset="0"/>
              <a:ea typeface="Times New Roman" panose="02020603050405020304" pitchFamily="18" charset="0"/>
              <a:cs typeface="Courier New" panose="02070309020205020404" pitchFamily="49" charset="0"/>
            </a:rPr>
            <a:t>Coordinate with other  stakeholders and embrace a multidisciplinary approach</a:t>
          </a:r>
          <a:endParaRPr lang="en-US" sz="1600" b="0" dirty="0"/>
        </a:p>
      </dgm:t>
    </dgm:pt>
    <dgm:pt modelId="{510187EE-DEF3-49BA-9EC0-4921A3CB376E}" type="parTrans" cxnId="{6817E412-8727-45B6-B333-A56C3EA02FAB}">
      <dgm:prSet/>
      <dgm:spPr/>
      <dgm:t>
        <a:bodyPr/>
        <a:lstStyle/>
        <a:p>
          <a:endParaRPr lang="en-US"/>
        </a:p>
      </dgm:t>
    </dgm:pt>
    <dgm:pt modelId="{E0948FA2-A79D-4CD3-BB53-295F933C7980}" type="sibTrans" cxnId="{6817E412-8727-45B6-B333-A56C3EA02FAB}">
      <dgm:prSet/>
      <dgm:spPr/>
      <dgm:t>
        <a:bodyPr/>
        <a:lstStyle/>
        <a:p>
          <a:endParaRPr lang="en-US"/>
        </a:p>
      </dgm:t>
    </dgm:pt>
    <dgm:pt modelId="{63684CC5-6549-4AA6-9DD2-AF54DF723912}">
      <dgm:prSet phldrT="[Text]"/>
      <dgm:spPr/>
      <dgm:t>
        <a:bodyPr/>
        <a:lstStyle/>
        <a:p>
          <a:r>
            <a:rPr lang="en-US" dirty="0"/>
            <a:t>3</a:t>
          </a:r>
        </a:p>
      </dgm:t>
    </dgm:pt>
    <dgm:pt modelId="{99E482F4-0809-438F-8E25-C245391B33F0}" type="parTrans" cxnId="{793A9FF6-88D0-4F9F-B96F-70912BAF6CB5}">
      <dgm:prSet/>
      <dgm:spPr/>
      <dgm:t>
        <a:bodyPr/>
        <a:lstStyle/>
        <a:p>
          <a:endParaRPr lang="en-US"/>
        </a:p>
      </dgm:t>
    </dgm:pt>
    <dgm:pt modelId="{096FD977-2160-4795-AA83-A3F9EFC20A51}" type="sibTrans" cxnId="{793A9FF6-88D0-4F9F-B96F-70912BAF6CB5}">
      <dgm:prSet/>
      <dgm:spPr/>
      <dgm:t>
        <a:bodyPr/>
        <a:lstStyle/>
        <a:p>
          <a:endParaRPr lang="en-US"/>
        </a:p>
      </dgm:t>
    </dgm:pt>
    <dgm:pt modelId="{0B9A902D-E5FE-45E3-9045-6F8576B6E0D9}">
      <dgm:prSet phldrT="[Text]" custT="1"/>
      <dgm:spPr/>
      <dgm:t>
        <a:bodyPr/>
        <a:lstStyle/>
        <a:p>
          <a:r>
            <a:rPr lang="en-CA" sz="1600" dirty="0">
              <a:latin typeface="MS Reference Sans Serif" panose="020B0604030504040204" pitchFamily="34" charset="0"/>
              <a:ea typeface="Times New Roman" panose="02020603050405020304" pitchFamily="18" charset="0"/>
              <a:cs typeface="Courier New" panose="02070309020205020404" pitchFamily="49" charset="0"/>
            </a:rPr>
            <a:t>Sustainability of the priority interventions must be clearly stated including funding mechanism to ensure continuity of program or intervention</a:t>
          </a:r>
          <a:endParaRPr lang="en-US" sz="1600" dirty="0"/>
        </a:p>
      </dgm:t>
    </dgm:pt>
    <dgm:pt modelId="{AF9728F5-A2FA-4BE0-966A-7313C4BA30F9}" type="parTrans" cxnId="{EE4C1C18-C171-4299-A01E-F9E8BE1B44C3}">
      <dgm:prSet/>
      <dgm:spPr/>
      <dgm:t>
        <a:bodyPr/>
        <a:lstStyle/>
        <a:p>
          <a:endParaRPr lang="en-US"/>
        </a:p>
      </dgm:t>
    </dgm:pt>
    <dgm:pt modelId="{C04C2F5B-4050-43BE-8F40-45A181C41029}" type="sibTrans" cxnId="{EE4C1C18-C171-4299-A01E-F9E8BE1B44C3}">
      <dgm:prSet/>
      <dgm:spPr/>
      <dgm:t>
        <a:bodyPr/>
        <a:lstStyle/>
        <a:p>
          <a:endParaRPr lang="en-US"/>
        </a:p>
      </dgm:t>
    </dgm:pt>
    <dgm:pt modelId="{CB24C34F-E4B9-4CC4-8FBB-2F00097027FB}">
      <dgm:prSet/>
      <dgm:spPr/>
      <dgm:t>
        <a:bodyPr/>
        <a:lstStyle/>
        <a:p>
          <a:r>
            <a:rPr lang="en-US" dirty="0"/>
            <a:t>4</a:t>
          </a:r>
        </a:p>
      </dgm:t>
    </dgm:pt>
    <dgm:pt modelId="{B4974848-0D50-405C-8AB5-213072CE7E80}" type="parTrans" cxnId="{3BE68CDE-C20F-4E4F-858B-85562DD4ED96}">
      <dgm:prSet/>
      <dgm:spPr/>
      <dgm:t>
        <a:bodyPr/>
        <a:lstStyle/>
        <a:p>
          <a:endParaRPr lang="en-US"/>
        </a:p>
      </dgm:t>
    </dgm:pt>
    <dgm:pt modelId="{ECD37662-A475-4CD5-B8A5-9C0A938A939C}" type="sibTrans" cxnId="{3BE68CDE-C20F-4E4F-858B-85562DD4ED96}">
      <dgm:prSet/>
      <dgm:spPr/>
      <dgm:t>
        <a:bodyPr/>
        <a:lstStyle/>
        <a:p>
          <a:endParaRPr lang="en-US"/>
        </a:p>
      </dgm:t>
    </dgm:pt>
    <dgm:pt modelId="{9C23A534-039A-4B3A-97FC-561C7F0C8444}">
      <dgm:prSet custT="1"/>
      <dgm:spPr/>
      <dgm:t>
        <a:bodyPr/>
        <a:lstStyle/>
        <a:p>
          <a:r>
            <a:rPr lang="en-CA" sz="1600" dirty="0">
              <a:latin typeface="MS Reference Sans Serif" panose="020B0604030504040204" pitchFamily="34" charset="0"/>
              <a:ea typeface="Times New Roman" panose="02020603050405020304" pitchFamily="18" charset="0"/>
              <a:cs typeface="Courier New" panose="02070309020205020404" pitchFamily="49" charset="0"/>
            </a:rPr>
            <a:t>Measures to provide disaggregated data on adolescents and young people to ensure proper monitoring of progress and impact evaluation </a:t>
          </a:r>
          <a:endParaRPr lang="en-US" sz="1600" dirty="0"/>
        </a:p>
      </dgm:t>
    </dgm:pt>
    <dgm:pt modelId="{179ED059-A7C2-4AD5-96A6-80B52E3437BB}" type="parTrans" cxnId="{807196D2-AF44-4E62-9A34-B465A484B107}">
      <dgm:prSet/>
      <dgm:spPr/>
      <dgm:t>
        <a:bodyPr/>
        <a:lstStyle/>
        <a:p>
          <a:endParaRPr lang="en-US"/>
        </a:p>
      </dgm:t>
    </dgm:pt>
    <dgm:pt modelId="{95DEFF67-7D6E-4387-9513-AD433A5AB845}" type="sibTrans" cxnId="{807196D2-AF44-4E62-9A34-B465A484B107}">
      <dgm:prSet/>
      <dgm:spPr/>
      <dgm:t>
        <a:bodyPr/>
        <a:lstStyle/>
        <a:p>
          <a:endParaRPr lang="en-US"/>
        </a:p>
      </dgm:t>
    </dgm:pt>
    <dgm:pt modelId="{2CB5EDF7-5879-4F4F-AE6D-D04D079E1F77}">
      <dgm:prSet phldrT="[Text]" custT="1"/>
      <dgm:spPr/>
      <dgm:t>
        <a:bodyPr/>
        <a:lstStyle/>
        <a:p>
          <a:endParaRPr lang="en-US" sz="1600" b="0" dirty="0"/>
        </a:p>
      </dgm:t>
    </dgm:pt>
    <dgm:pt modelId="{8132B81A-217E-4CB5-A860-061037FC68AF}" type="parTrans" cxnId="{E6DBB857-239B-4D1E-AD3F-834598062E51}">
      <dgm:prSet/>
      <dgm:spPr/>
      <dgm:t>
        <a:bodyPr/>
        <a:lstStyle/>
        <a:p>
          <a:endParaRPr lang="en-US"/>
        </a:p>
      </dgm:t>
    </dgm:pt>
    <dgm:pt modelId="{AD757F72-063B-4D2E-B2A6-A17E34C6722E}" type="sibTrans" cxnId="{E6DBB857-239B-4D1E-AD3F-834598062E51}">
      <dgm:prSet/>
      <dgm:spPr/>
      <dgm:t>
        <a:bodyPr/>
        <a:lstStyle/>
        <a:p>
          <a:endParaRPr lang="en-US"/>
        </a:p>
      </dgm:t>
    </dgm:pt>
    <dgm:pt modelId="{D92A4A7E-C985-4DBD-BE3E-96A120BEC48C}" type="pres">
      <dgm:prSet presAssocID="{E5E998FD-E0F0-4E72-8629-4A0FB8CAB11F}" presName="Name0" presStyleCnt="0">
        <dgm:presLayoutVars>
          <dgm:dir/>
          <dgm:animLvl val="lvl"/>
          <dgm:resizeHandles val="exact"/>
        </dgm:presLayoutVars>
      </dgm:prSet>
      <dgm:spPr/>
    </dgm:pt>
    <dgm:pt modelId="{41BE45B6-4BB6-4752-985B-53DF12DD0D41}" type="pres">
      <dgm:prSet presAssocID="{1FE0DC7F-1567-44BE-91F4-24472E3957EE}" presName="composite" presStyleCnt="0"/>
      <dgm:spPr/>
    </dgm:pt>
    <dgm:pt modelId="{519FE002-9658-4118-B136-46662DE51FB5}" type="pres">
      <dgm:prSet presAssocID="{1FE0DC7F-1567-44BE-91F4-24472E3957EE}" presName="parTx" presStyleLbl="alignNode1" presStyleIdx="0" presStyleCnt="4" custScaleX="110512">
        <dgm:presLayoutVars>
          <dgm:chMax val="0"/>
          <dgm:chPref val="0"/>
          <dgm:bulletEnabled val="1"/>
        </dgm:presLayoutVars>
      </dgm:prSet>
      <dgm:spPr/>
    </dgm:pt>
    <dgm:pt modelId="{46B2A294-8DEB-431F-A450-EACABC99463C}" type="pres">
      <dgm:prSet presAssocID="{1FE0DC7F-1567-44BE-91F4-24472E3957EE}" presName="desTx" presStyleLbl="alignAccFollowNode1" presStyleIdx="0" presStyleCnt="4" custScaleX="109252">
        <dgm:presLayoutVars>
          <dgm:bulletEnabled val="1"/>
        </dgm:presLayoutVars>
      </dgm:prSet>
      <dgm:spPr/>
    </dgm:pt>
    <dgm:pt modelId="{670440A3-AA8F-4CEE-9EC8-50B54DE6BFE6}" type="pres">
      <dgm:prSet presAssocID="{11F29871-5B28-454F-AFF2-20072BF39D50}" presName="space" presStyleCnt="0"/>
      <dgm:spPr/>
    </dgm:pt>
    <dgm:pt modelId="{480468E1-E575-4F62-8BDE-9ECFE1CC4FE9}" type="pres">
      <dgm:prSet presAssocID="{BBC7CE53-D2BC-48FC-9B91-39DA6980D235}" presName="composite" presStyleCnt="0"/>
      <dgm:spPr/>
    </dgm:pt>
    <dgm:pt modelId="{0D5F96D4-2B0B-4C2D-ABED-EDA5CED113CE}" type="pres">
      <dgm:prSet presAssocID="{BBC7CE53-D2BC-48FC-9B91-39DA6980D235}" presName="parTx" presStyleLbl="alignNode1" presStyleIdx="1" presStyleCnt="4">
        <dgm:presLayoutVars>
          <dgm:chMax val="0"/>
          <dgm:chPref val="0"/>
          <dgm:bulletEnabled val="1"/>
        </dgm:presLayoutVars>
      </dgm:prSet>
      <dgm:spPr/>
    </dgm:pt>
    <dgm:pt modelId="{54365AD5-0B54-4735-8768-2F760476BB04}" type="pres">
      <dgm:prSet presAssocID="{BBC7CE53-D2BC-48FC-9B91-39DA6980D235}" presName="desTx" presStyleLbl="alignAccFollowNode1" presStyleIdx="1" presStyleCnt="4">
        <dgm:presLayoutVars>
          <dgm:bulletEnabled val="1"/>
        </dgm:presLayoutVars>
      </dgm:prSet>
      <dgm:spPr/>
    </dgm:pt>
    <dgm:pt modelId="{BE3BFA92-913A-415E-9F24-49E3E6D18803}" type="pres">
      <dgm:prSet presAssocID="{098C8517-75C0-45C7-B74B-67B0DF1B1923}" presName="space" presStyleCnt="0"/>
      <dgm:spPr/>
    </dgm:pt>
    <dgm:pt modelId="{EA150F0C-4DC9-4A8F-882A-8C4BC4E88BAA}" type="pres">
      <dgm:prSet presAssocID="{63684CC5-6549-4AA6-9DD2-AF54DF723912}" presName="composite" presStyleCnt="0"/>
      <dgm:spPr/>
    </dgm:pt>
    <dgm:pt modelId="{9421DCFF-7251-432F-A1B7-D6E2B5B967DB}" type="pres">
      <dgm:prSet presAssocID="{63684CC5-6549-4AA6-9DD2-AF54DF723912}" presName="parTx" presStyleLbl="alignNode1" presStyleIdx="2" presStyleCnt="4">
        <dgm:presLayoutVars>
          <dgm:chMax val="0"/>
          <dgm:chPref val="0"/>
          <dgm:bulletEnabled val="1"/>
        </dgm:presLayoutVars>
      </dgm:prSet>
      <dgm:spPr/>
    </dgm:pt>
    <dgm:pt modelId="{9B8553EE-9DC1-48D0-B043-A202F042D30C}" type="pres">
      <dgm:prSet presAssocID="{63684CC5-6549-4AA6-9DD2-AF54DF723912}" presName="desTx" presStyleLbl="alignAccFollowNode1" presStyleIdx="2" presStyleCnt="4">
        <dgm:presLayoutVars>
          <dgm:bulletEnabled val="1"/>
        </dgm:presLayoutVars>
      </dgm:prSet>
      <dgm:spPr/>
    </dgm:pt>
    <dgm:pt modelId="{4FEAF558-1C32-4DDA-8E8F-9BBB5CFC9328}" type="pres">
      <dgm:prSet presAssocID="{096FD977-2160-4795-AA83-A3F9EFC20A51}" presName="space" presStyleCnt="0"/>
      <dgm:spPr/>
    </dgm:pt>
    <dgm:pt modelId="{3E948EBC-E255-4859-B7A9-C78A668475D4}" type="pres">
      <dgm:prSet presAssocID="{CB24C34F-E4B9-4CC4-8FBB-2F00097027FB}" presName="composite" presStyleCnt="0"/>
      <dgm:spPr/>
    </dgm:pt>
    <dgm:pt modelId="{884E727B-F42D-4061-8A7D-7F40AE572689}" type="pres">
      <dgm:prSet presAssocID="{CB24C34F-E4B9-4CC4-8FBB-2F00097027FB}" presName="parTx" presStyleLbl="alignNode1" presStyleIdx="3" presStyleCnt="4">
        <dgm:presLayoutVars>
          <dgm:chMax val="0"/>
          <dgm:chPref val="0"/>
          <dgm:bulletEnabled val="1"/>
        </dgm:presLayoutVars>
      </dgm:prSet>
      <dgm:spPr/>
    </dgm:pt>
    <dgm:pt modelId="{A8A3D28F-835D-42C2-BCDB-F797C483A08B}" type="pres">
      <dgm:prSet presAssocID="{CB24C34F-E4B9-4CC4-8FBB-2F00097027FB}" presName="desTx" presStyleLbl="alignAccFollowNode1" presStyleIdx="3" presStyleCnt="4">
        <dgm:presLayoutVars>
          <dgm:bulletEnabled val="1"/>
        </dgm:presLayoutVars>
      </dgm:prSet>
      <dgm:spPr/>
    </dgm:pt>
  </dgm:ptLst>
  <dgm:cxnLst>
    <dgm:cxn modelId="{76B14A08-A3EA-4C77-AB4E-AA0586BE47E5}" srcId="{1FE0DC7F-1567-44BE-91F4-24472E3957EE}" destId="{D1C7CE00-59C5-462D-9256-60B860E7FF68}" srcOrd="0" destOrd="0" parTransId="{88F22AE3-9D7B-4289-8C67-C764F3BA04CB}" sibTransId="{14315DC4-EF33-4190-ABF6-AE84E33F1C2A}"/>
    <dgm:cxn modelId="{6817E412-8727-45B6-B333-A56C3EA02FAB}" srcId="{BBC7CE53-D2BC-48FC-9B91-39DA6980D235}" destId="{3A9F616A-97CE-4E60-BEF9-60C55A81F996}" srcOrd="0" destOrd="0" parTransId="{510187EE-DEF3-49BA-9EC0-4921A3CB376E}" sibTransId="{E0948FA2-A79D-4CD3-BB53-295F933C7980}"/>
    <dgm:cxn modelId="{EE4C1C18-C171-4299-A01E-F9E8BE1B44C3}" srcId="{63684CC5-6549-4AA6-9DD2-AF54DF723912}" destId="{0B9A902D-E5FE-45E3-9045-6F8576B6E0D9}" srcOrd="0" destOrd="0" parTransId="{AF9728F5-A2FA-4BE0-966A-7313C4BA30F9}" sibTransId="{C04C2F5B-4050-43BE-8F40-45A181C41029}"/>
    <dgm:cxn modelId="{50E0F61D-CE66-4764-AEDE-534118B7B382}" type="presOf" srcId="{63684CC5-6549-4AA6-9DD2-AF54DF723912}" destId="{9421DCFF-7251-432F-A1B7-D6E2B5B967DB}" srcOrd="0" destOrd="0" presId="urn:microsoft.com/office/officeart/2005/8/layout/hList1"/>
    <dgm:cxn modelId="{9179363A-C440-4125-B378-9ECDF1894D94}" type="presOf" srcId="{CB24C34F-E4B9-4CC4-8FBB-2F00097027FB}" destId="{884E727B-F42D-4061-8A7D-7F40AE572689}" srcOrd="0" destOrd="0" presId="urn:microsoft.com/office/officeart/2005/8/layout/hList1"/>
    <dgm:cxn modelId="{E6DBB857-239B-4D1E-AD3F-834598062E51}" srcId="{1FE0DC7F-1567-44BE-91F4-24472E3957EE}" destId="{2CB5EDF7-5879-4F4F-AE6D-D04D079E1F77}" srcOrd="1" destOrd="0" parTransId="{8132B81A-217E-4CB5-A860-061037FC68AF}" sibTransId="{AD757F72-063B-4D2E-B2A6-A17E34C6722E}"/>
    <dgm:cxn modelId="{DC2A7C58-E498-45C0-B7AE-26AF2F550454}" type="presOf" srcId="{3A9F616A-97CE-4E60-BEF9-60C55A81F996}" destId="{54365AD5-0B54-4735-8768-2F760476BB04}" srcOrd="0" destOrd="0" presId="urn:microsoft.com/office/officeart/2005/8/layout/hList1"/>
    <dgm:cxn modelId="{8A696D5F-FA5D-44CF-9536-E8602813F6EE}" type="presOf" srcId="{D1C7CE00-59C5-462D-9256-60B860E7FF68}" destId="{46B2A294-8DEB-431F-A450-EACABC99463C}" srcOrd="0" destOrd="0" presId="urn:microsoft.com/office/officeart/2005/8/layout/hList1"/>
    <dgm:cxn modelId="{3CB6476D-C348-4E0A-8469-936BE411C90A}" type="presOf" srcId="{9C23A534-039A-4B3A-97FC-561C7F0C8444}" destId="{A8A3D28F-835D-42C2-BCDB-F797C483A08B}" srcOrd="0" destOrd="0" presId="urn:microsoft.com/office/officeart/2005/8/layout/hList1"/>
    <dgm:cxn modelId="{77AB0975-FE7F-4435-8428-175AA84BCD60}" type="presOf" srcId="{2CB5EDF7-5879-4F4F-AE6D-D04D079E1F77}" destId="{46B2A294-8DEB-431F-A450-EACABC99463C}" srcOrd="0" destOrd="1" presId="urn:microsoft.com/office/officeart/2005/8/layout/hList1"/>
    <dgm:cxn modelId="{68EAB9A7-7C46-424E-BBAE-57C8666071D2}" srcId="{E5E998FD-E0F0-4E72-8629-4A0FB8CAB11F}" destId="{1FE0DC7F-1567-44BE-91F4-24472E3957EE}" srcOrd="0" destOrd="0" parTransId="{3EE73A42-7C95-49D3-91B4-740787FA376E}" sibTransId="{11F29871-5B28-454F-AFF2-20072BF39D50}"/>
    <dgm:cxn modelId="{7D7C21A9-0A5C-480B-BF75-D97A8FCB430D}" type="presOf" srcId="{CBA319D9-8CA0-4A01-B70F-31EB15244AD0}" destId="{46B2A294-8DEB-431F-A450-EACABC99463C}" srcOrd="0" destOrd="2" presId="urn:microsoft.com/office/officeart/2005/8/layout/hList1"/>
    <dgm:cxn modelId="{062892A9-C47A-4A69-8611-9E9EF2BD0219}" type="presOf" srcId="{1FE0DC7F-1567-44BE-91F4-24472E3957EE}" destId="{519FE002-9658-4118-B136-46662DE51FB5}" srcOrd="0" destOrd="0" presId="urn:microsoft.com/office/officeart/2005/8/layout/hList1"/>
    <dgm:cxn modelId="{C73BB0AA-6043-4A9B-9252-F1B65A36F010}" srcId="{E5E998FD-E0F0-4E72-8629-4A0FB8CAB11F}" destId="{BBC7CE53-D2BC-48FC-9B91-39DA6980D235}" srcOrd="1" destOrd="0" parTransId="{98F780C6-2ABA-470A-A449-45326F98FD18}" sibTransId="{098C8517-75C0-45C7-B74B-67B0DF1B1923}"/>
    <dgm:cxn modelId="{7F6C49B3-D382-4640-8CFE-8BBB2ACB4CD0}" type="presOf" srcId="{E5E998FD-E0F0-4E72-8629-4A0FB8CAB11F}" destId="{D92A4A7E-C985-4DBD-BE3E-96A120BEC48C}" srcOrd="0" destOrd="0" presId="urn:microsoft.com/office/officeart/2005/8/layout/hList1"/>
    <dgm:cxn modelId="{71185AB6-2F70-4D06-B0F8-6C6831463AE9}" srcId="{1FE0DC7F-1567-44BE-91F4-24472E3957EE}" destId="{CBA319D9-8CA0-4A01-B70F-31EB15244AD0}" srcOrd="2" destOrd="0" parTransId="{69BB4504-444D-474D-921D-F005EBD764B3}" sibTransId="{EB86078B-CF1D-4AC2-82B9-8119B6ABCDB0}"/>
    <dgm:cxn modelId="{59D8BAC8-9932-49EE-8816-F8CEB6E4307C}" type="presOf" srcId="{0B9A902D-E5FE-45E3-9045-6F8576B6E0D9}" destId="{9B8553EE-9DC1-48D0-B043-A202F042D30C}" srcOrd="0" destOrd="0" presId="urn:microsoft.com/office/officeart/2005/8/layout/hList1"/>
    <dgm:cxn modelId="{807196D2-AF44-4E62-9A34-B465A484B107}" srcId="{CB24C34F-E4B9-4CC4-8FBB-2F00097027FB}" destId="{9C23A534-039A-4B3A-97FC-561C7F0C8444}" srcOrd="0" destOrd="0" parTransId="{179ED059-A7C2-4AD5-96A6-80B52E3437BB}" sibTransId="{95DEFF67-7D6E-4387-9513-AD433A5AB845}"/>
    <dgm:cxn modelId="{3BE68CDE-C20F-4E4F-858B-85562DD4ED96}" srcId="{E5E998FD-E0F0-4E72-8629-4A0FB8CAB11F}" destId="{CB24C34F-E4B9-4CC4-8FBB-2F00097027FB}" srcOrd="3" destOrd="0" parTransId="{B4974848-0D50-405C-8AB5-213072CE7E80}" sibTransId="{ECD37662-A475-4CD5-B8A5-9C0A938A939C}"/>
    <dgm:cxn modelId="{0EAFAEDF-3295-497F-AF0F-98C85F84AF77}" type="presOf" srcId="{BBC7CE53-D2BC-48FC-9B91-39DA6980D235}" destId="{0D5F96D4-2B0B-4C2D-ABED-EDA5CED113CE}" srcOrd="0" destOrd="0" presId="urn:microsoft.com/office/officeart/2005/8/layout/hList1"/>
    <dgm:cxn modelId="{793A9FF6-88D0-4F9F-B96F-70912BAF6CB5}" srcId="{E5E998FD-E0F0-4E72-8629-4A0FB8CAB11F}" destId="{63684CC5-6549-4AA6-9DD2-AF54DF723912}" srcOrd="2" destOrd="0" parTransId="{99E482F4-0809-438F-8E25-C245391B33F0}" sibTransId="{096FD977-2160-4795-AA83-A3F9EFC20A51}"/>
    <dgm:cxn modelId="{179517B6-0E63-4C04-9168-E8F8A797B477}" type="presParOf" srcId="{D92A4A7E-C985-4DBD-BE3E-96A120BEC48C}" destId="{41BE45B6-4BB6-4752-985B-53DF12DD0D41}" srcOrd="0" destOrd="0" presId="urn:microsoft.com/office/officeart/2005/8/layout/hList1"/>
    <dgm:cxn modelId="{CA0A7636-7771-4F28-8AC3-656DD298F1DB}" type="presParOf" srcId="{41BE45B6-4BB6-4752-985B-53DF12DD0D41}" destId="{519FE002-9658-4118-B136-46662DE51FB5}" srcOrd="0" destOrd="0" presId="urn:microsoft.com/office/officeart/2005/8/layout/hList1"/>
    <dgm:cxn modelId="{7B07F0A6-4826-49A3-ADBD-16A7EDA705A1}" type="presParOf" srcId="{41BE45B6-4BB6-4752-985B-53DF12DD0D41}" destId="{46B2A294-8DEB-431F-A450-EACABC99463C}" srcOrd="1" destOrd="0" presId="urn:microsoft.com/office/officeart/2005/8/layout/hList1"/>
    <dgm:cxn modelId="{B31AAF5B-BEFD-4EA2-90A6-C89D33301825}" type="presParOf" srcId="{D92A4A7E-C985-4DBD-BE3E-96A120BEC48C}" destId="{670440A3-AA8F-4CEE-9EC8-50B54DE6BFE6}" srcOrd="1" destOrd="0" presId="urn:microsoft.com/office/officeart/2005/8/layout/hList1"/>
    <dgm:cxn modelId="{442538B1-02E9-4313-86C2-7590A3915881}" type="presParOf" srcId="{D92A4A7E-C985-4DBD-BE3E-96A120BEC48C}" destId="{480468E1-E575-4F62-8BDE-9ECFE1CC4FE9}" srcOrd="2" destOrd="0" presId="urn:microsoft.com/office/officeart/2005/8/layout/hList1"/>
    <dgm:cxn modelId="{F502EBBE-BCBD-4740-A649-8536675F94B7}" type="presParOf" srcId="{480468E1-E575-4F62-8BDE-9ECFE1CC4FE9}" destId="{0D5F96D4-2B0B-4C2D-ABED-EDA5CED113CE}" srcOrd="0" destOrd="0" presId="urn:microsoft.com/office/officeart/2005/8/layout/hList1"/>
    <dgm:cxn modelId="{AD86C729-B593-4CE4-B34C-EE6AB79F432B}" type="presParOf" srcId="{480468E1-E575-4F62-8BDE-9ECFE1CC4FE9}" destId="{54365AD5-0B54-4735-8768-2F760476BB04}" srcOrd="1" destOrd="0" presId="urn:microsoft.com/office/officeart/2005/8/layout/hList1"/>
    <dgm:cxn modelId="{187F7C4C-4E56-407A-AC64-BA6ED0122B33}" type="presParOf" srcId="{D92A4A7E-C985-4DBD-BE3E-96A120BEC48C}" destId="{BE3BFA92-913A-415E-9F24-49E3E6D18803}" srcOrd="3" destOrd="0" presId="urn:microsoft.com/office/officeart/2005/8/layout/hList1"/>
    <dgm:cxn modelId="{735393C1-80D8-4247-B834-ECC1072C0339}" type="presParOf" srcId="{D92A4A7E-C985-4DBD-BE3E-96A120BEC48C}" destId="{EA150F0C-4DC9-4A8F-882A-8C4BC4E88BAA}" srcOrd="4" destOrd="0" presId="urn:microsoft.com/office/officeart/2005/8/layout/hList1"/>
    <dgm:cxn modelId="{8DD125CD-4051-46DD-8922-0E0E2F32EBA3}" type="presParOf" srcId="{EA150F0C-4DC9-4A8F-882A-8C4BC4E88BAA}" destId="{9421DCFF-7251-432F-A1B7-D6E2B5B967DB}" srcOrd="0" destOrd="0" presId="urn:microsoft.com/office/officeart/2005/8/layout/hList1"/>
    <dgm:cxn modelId="{5BC26DFA-4F13-4AB5-B6B2-AB8750ED715C}" type="presParOf" srcId="{EA150F0C-4DC9-4A8F-882A-8C4BC4E88BAA}" destId="{9B8553EE-9DC1-48D0-B043-A202F042D30C}" srcOrd="1" destOrd="0" presId="urn:microsoft.com/office/officeart/2005/8/layout/hList1"/>
    <dgm:cxn modelId="{04E19AB0-9A65-4CAA-83D1-BC6D4B4EE27E}" type="presParOf" srcId="{D92A4A7E-C985-4DBD-BE3E-96A120BEC48C}" destId="{4FEAF558-1C32-4DDA-8E8F-9BBB5CFC9328}" srcOrd="5" destOrd="0" presId="urn:microsoft.com/office/officeart/2005/8/layout/hList1"/>
    <dgm:cxn modelId="{C5D43038-1896-4275-B5DC-A5CDDE144BFB}" type="presParOf" srcId="{D92A4A7E-C985-4DBD-BE3E-96A120BEC48C}" destId="{3E948EBC-E255-4859-B7A9-C78A668475D4}" srcOrd="6" destOrd="0" presId="urn:microsoft.com/office/officeart/2005/8/layout/hList1"/>
    <dgm:cxn modelId="{4A667A3E-6690-4991-A60D-499600873335}" type="presParOf" srcId="{3E948EBC-E255-4859-B7A9-C78A668475D4}" destId="{884E727B-F42D-4061-8A7D-7F40AE572689}" srcOrd="0" destOrd="0" presId="urn:microsoft.com/office/officeart/2005/8/layout/hList1"/>
    <dgm:cxn modelId="{517AE442-2F85-4398-AFB0-709F71C7E91D}" type="presParOf" srcId="{3E948EBC-E255-4859-B7A9-C78A668475D4}" destId="{A8A3D28F-835D-42C2-BCDB-F797C483A0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A5DF8-A047-4DCA-A827-7E0BA9E6333D}"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EF73638B-7D7E-4B19-A5B8-DC18D9318E07}">
      <dgm:prSet custT="1"/>
      <dgm:spPr/>
      <dgm:t>
        <a:bodyPr/>
        <a:lstStyle/>
        <a:p>
          <a:pPr>
            <a:lnSpc>
              <a:spcPct val="100000"/>
            </a:lnSpc>
          </a:pPr>
          <a:r>
            <a:rPr lang="en-GB" sz="2000" cap="none" dirty="0"/>
            <a:t>The costing analysis follows widely used guidelines in estimating the costs of interventions.</a:t>
          </a:r>
        </a:p>
        <a:p>
          <a:pPr>
            <a:lnSpc>
              <a:spcPct val="100000"/>
            </a:lnSpc>
          </a:pPr>
          <a:endParaRPr lang="en-GB" sz="2000" cap="none" dirty="0"/>
        </a:p>
        <a:p>
          <a:pPr>
            <a:lnSpc>
              <a:spcPct val="100000"/>
            </a:lnSpc>
          </a:pPr>
          <a:r>
            <a:rPr lang="en-GB" sz="2000" cap="none" dirty="0"/>
            <a:t>Uses an activity-based costing approach </a:t>
          </a:r>
        </a:p>
        <a:p>
          <a:pPr>
            <a:lnSpc>
              <a:spcPct val="100000"/>
            </a:lnSpc>
          </a:pPr>
          <a:endParaRPr lang="en-GB" sz="2000" cap="none" dirty="0"/>
        </a:p>
        <a:p>
          <a:pPr>
            <a:lnSpc>
              <a:spcPct val="100000"/>
            </a:lnSpc>
          </a:pPr>
          <a:r>
            <a:rPr lang="en-GB" sz="2000" cap="none" dirty="0"/>
            <a:t>However, the analysis does not include cost to the adolescents in assessing the interventions or the broader societal cost of the intervention. </a:t>
          </a:r>
        </a:p>
        <a:p>
          <a:pPr>
            <a:lnSpc>
              <a:spcPct val="100000"/>
            </a:lnSpc>
          </a:pPr>
          <a:endParaRPr lang="en-GB" sz="2000" cap="none" dirty="0"/>
        </a:p>
        <a:p>
          <a:pPr>
            <a:lnSpc>
              <a:spcPct val="100000"/>
            </a:lnSpc>
          </a:pPr>
          <a:r>
            <a:rPr lang="en-GB" sz="2000" cap="none" dirty="0"/>
            <a:t>All activities associated with the delivery of the interventions were identified and costed individually and aggregated using an excel-based tool developed specifically </a:t>
          </a:r>
          <a:r>
            <a:rPr lang="en-GB" sz="1400" cap="none" dirty="0"/>
            <a:t>for this purpose</a:t>
          </a:r>
          <a:endParaRPr lang="en-US" sz="1400" cap="none" dirty="0"/>
        </a:p>
      </dgm:t>
    </dgm:pt>
    <dgm:pt modelId="{8292472E-530F-44BA-967E-3E533CC09D2A}" type="parTrans" cxnId="{EA5DF16B-D53B-41EB-BC3B-9951ADA4D840}">
      <dgm:prSet/>
      <dgm:spPr/>
      <dgm:t>
        <a:bodyPr/>
        <a:lstStyle/>
        <a:p>
          <a:endParaRPr lang="en-US"/>
        </a:p>
      </dgm:t>
    </dgm:pt>
    <dgm:pt modelId="{DCB43AA1-7A2C-491F-BD7B-D92AEA90A66E}" type="sibTrans" cxnId="{EA5DF16B-D53B-41EB-BC3B-9951ADA4D840}">
      <dgm:prSet/>
      <dgm:spPr/>
      <dgm:t>
        <a:bodyPr/>
        <a:lstStyle/>
        <a:p>
          <a:pPr>
            <a:lnSpc>
              <a:spcPct val="100000"/>
            </a:lnSpc>
          </a:pPr>
          <a:endParaRPr lang="en-US"/>
        </a:p>
      </dgm:t>
    </dgm:pt>
    <dgm:pt modelId="{51D58915-4ABF-483C-8EC5-7FA79AD0C91E}">
      <dgm:prSet custT="1"/>
      <dgm:spPr/>
      <dgm:t>
        <a:bodyPr/>
        <a:lstStyle/>
        <a:p>
          <a:pPr>
            <a:lnSpc>
              <a:spcPct val="100000"/>
            </a:lnSpc>
          </a:pPr>
          <a:r>
            <a:rPr lang="en-GB" sz="2000" cap="none" dirty="0"/>
            <a:t>Data on inputs and assumptions were agreed upon by the study team. </a:t>
          </a:r>
        </a:p>
        <a:p>
          <a:pPr>
            <a:lnSpc>
              <a:spcPct val="100000"/>
            </a:lnSpc>
          </a:pPr>
          <a:r>
            <a:rPr lang="en-GB" sz="2000" cap="none" dirty="0"/>
            <a:t>Key informant interviews within the respective stakeholders were conducted for additional information, as needed, to inform the analysis. </a:t>
          </a:r>
        </a:p>
        <a:p>
          <a:pPr>
            <a:lnSpc>
              <a:spcPct val="100000"/>
            </a:lnSpc>
          </a:pPr>
          <a:endParaRPr lang="en-GB" sz="2000" cap="none" dirty="0"/>
        </a:p>
        <a:p>
          <a:pPr>
            <a:lnSpc>
              <a:spcPct val="100000"/>
            </a:lnSpc>
          </a:pPr>
          <a:r>
            <a:rPr lang="en-GB" sz="2000" cap="none" dirty="0"/>
            <a:t>Duration: September 2021 to June 2022. </a:t>
          </a:r>
        </a:p>
        <a:p>
          <a:pPr>
            <a:lnSpc>
              <a:spcPct val="100000"/>
            </a:lnSpc>
          </a:pPr>
          <a:endParaRPr lang="en-GB" sz="2000" cap="none" dirty="0"/>
        </a:p>
        <a:p>
          <a:pPr>
            <a:lnSpc>
              <a:spcPct val="100000"/>
            </a:lnSpc>
          </a:pPr>
          <a:r>
            <a:rPr lang="en-GB" sz="2000" cap="none" dirty="0"/>
            <a:t>The analysis estimates costs for a seven-year time frame (2015–2021). </a:t>
          </a:r>
          <a:endParaRPr lang="en-US" sz="2000" cap="none" dirty="0"/>
        </a:p>
      </dgm:t>
    </dgm:pt>
    <dgm:pt modelId="{7C765B05-88D1-41B5-A0AC-6E9C6BF46950}" type="parTrans" cxnId="{5E57726F-F0FF-42C1-8658-D974EFC56BBC}">
      <dgm:prSet/>
      <dgm:spPr/>
      <dgm:t>
        <a:bodyPr/>
        <a:lstStyle/>
        <a:p>
          <a:endParaRPr lang="en-US"/>
        </a:p>
      </dgm:t>
    </dgm:pt>
    <dgm:pt modelId="{4402EEDE-7FBF-4436-8F19-F07C50B1EF46}" type="sibTrans" cxnId="{5E57726F-F0FF-42C1-8658-D974EFC56BBC}">
      <dgm:prSet/>
      <dgm:spPr/>
      <dgm:t>
        <a:bodyPr/>
        <a:lstStyle/>
        <a:p>
          <a:endParaRPr lang="en-US"/>
        </a:p>
      </dgm:t>
    </dgm:pt>
    <dgm:pt modelId="{729BDE1D-2EDA-4614-919A-CC6AC0AB4BCE}" type="pres">
      <dgm:prSet presAssocID="{B5BA5DF8-A047-4DCA-A827-7E0BA9E6333D}" presName="root" presStyleCnt="0">
        <dgm:presLayoutVars>
          <dgm:dir/>
          <dgm:resizeHandles val="exact"/>
        </dgm:presLayoutVars>
      </dgm:prSet>
      <dgm:spPr/>
    </dgm:pt>
    <dgm:pt modelId="{4044EFA8-8011-45B2-B825-4DA09EB9AFEA}" type="pres">
      <dgm:prSet presAssocID="{B5BA5DF8-A047-4DCA-A827-7E0BA9E6333D}" presName="container" presStyleCnt="0">
        <dgm:presLayoutVars>
          <dgm:dir/>
          <dgm:resizeHandles val="exact"/>
        </dgm:presLayoutVars>
      </dgm:prSet>
      <dgm:spPr/>
    </dgm:pt>
    <dgm:pt modelId="{B17211C5-25EA-4463-8344-16C27D0567D2}" type="pres">
      <dgm:prSet presAssocID="{EF73638B-7D7E-4B19-A5B8-DC18D9318E07}" presName="compNode" presStyleCnt="0"/>
      <dgm:spPr/>
    </dgm:pt>
    <dgm:pt modelId="{B864649A-F33A-4D21-B15A-CDC54456CC6A}" type="pres">
      <dgm:prSet presAssocID="{EF73638B-7D7E-4B19-A5B8-DC18D9318E07}" presName="iconBgRect" presStyleLbl="bgShp" presStyleIdx="0" presStyleCnt="2"/>
      <dgm:spPr/>
    </dgm:pt>
    <dgm:pt modelId="{1B37A9F1-ABA3-4541-B236-2458B3565DBD}" type="pres">
      <dgm:prSet presAssocID="{EF73638B-7D7E-4B19-A5B8-DC18D9318E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EBDBF063-0E48-4C4C-9C9D-10F789B1027A}" type="pres">
      <dgm:prSet presAssocID="{EF73638B-7D7E-4B19-A5B8-DC18D9318E07}" presName="spaceRect" presStyleCnt="0"/>
      <dgm:spPr/>
    </dgm:pt>
    <dgm:pt modelId="{A9300B6B-0091-4ADA-AFE1-7E9BD91521EE}" type="pres">
      <dgm:prSet presAssocID="{EF73638B-7D7E-4B19-A5B8-DC18D9318E07}" presName="textRect" presStyleLbl="revTx" presStyleIdx="0" presStyleCnt="2" custScaleX="125797">
        <dgm:presLayoutVars>
          <dgm:chMax val="1"/>
          <dgm:chPref val="1"/>
        </dgm:presLayoutVars>
      </dgm:prSet>
      <dgm:spPr/>
    </dgm:pt>
    <dgm:pt modelId="{427018D4-8A67-4D60-B123-8F47DDF3466E}" type="pres">
      <dgm:prSet presAssocID="{DCB43AA1-7A2C-491F-BD7B-D92AEA90A66E}" presName="sibTrans" presStyleLbl="sibTrans2D1" presStyleIdx="0" presStyleCnt="0"/>
      <dgm:spPr/>
    </dgm:pt>
    <dgm:pt modelId="{58B888A8-E8D4-4F5B-84CC-8A3FF96D7565}" type="pres">
      <dgm:prSet presAssocID="{51D58915-4ABF-483C-8EC5-7FA79AD0C91E}" presName="compNode" presStyleCnt="0"/>
      <dgm:spPr/>
    </dgm:pt>
    <dgm:pt modelId="{02DDD794-37B0-4250-BAB2-FC017D8D9EAB}" type="pres">
      <dgm:prSet presAssocID="{51D58915-4ABF-483C-8EC5-7FA79AD0C91E}" presName="iconBgRect" presStyleLbl="bgShp" presStyleIdx="1" presStyleCnt="2"/>
      <dgm:spPr/>
    </dgm:pt>
    <dgm:pt modelId="{879D7247-75C1-4DD6-82EC-345142B677D2}" type="pres">
      <dgm:prSet presAssocID="{51D58915-4ABF-483C-8EC5-7FA79AD0C9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2826D325-9206-4A7A-B43B-D85021B1CE54}" type="pres">
      <dgm:prSet presAssocID="{51D58915-4ABF-483C-8EC5-7FA79AD0C91E}" presName="spaceRect" presStyleCnt="0"/>
      <dgm:spPr/>
    </dgm:pt>
    <dgm:pt modelId="{FA86A8E1-0667-4940-8B95-824722A79A96}" type="pres">
      <dgm:prSet presAssocID="{51D58915-4ABF-483C-8EC5-7FA79AD0C91E}" presName="textRect" presStyleLbl="revTx" presStyleIdx="1" presStyleCnt="2">
        <dgm:presLayoutVars>
          <dgm:chMax val="1"/>
          <dgm:chPref val="1"/>
        </dgm:presLayoutVars>
      </dgm:prSet>
      <dgm:spPr/>
    </dgm:pt>
  </dgm:ptLst>
  <dgm:cxnLst>
    <dgm:cxn modelId="{C4EDE72F-83FF-654B-B6FF-67F3B681A69C}" type="presOf" srcId="{EF73638B-7D7E-4B19-A5B8-DC18D9318E07}" destId="{A9300B6B-0091-4ADA-AFE1-7E9BD91521EE}" srcOrd="0" destOrd="0" presId="urn:microsoft.com/office/officeart/2018/2/layout/IconCircleList"/>
    <dgm:cxn modelId="{EA5DF16B-D53B-41EB-BC3B-9951ADA4D840}" srcId="{B5BA5DF8-A047-4DCA-A827-7E0BA9E6333D}" destId="{EF73638B-7D7E-4B19-A5B8-DC18D9318E07}" srcOrd="0" destOrd="0" parTransId="{8292472E-530F-44BA-967E-3E533CC09D2A}" sibTransId="{DCB43AA1-7A2C-491F-BD7B-D92AEA90A66E}"/>
    <dgm:cxn modelId="{5E57726F-F0FF-42C1-8658-D974EFC56BBC}" srcId="{B5BA5DF8-A047-4DCA-A827-7E0BA9E6333D}" destId="{51D58915-4ABF-483C-8EC5-7FA79AD0C91E}" srcOrd="1" destOrd="0" parTransId="{7C765B05-88D1-41B5-A0AC-6E9C6BF46950}" sibTransId="{4402EEDE-7FBF-4436-8F19-F07C50B1EF46}"/>
    <dgm:cxn modelId="{02B9BCC0-6E14-4640-AD04-877A409947BE}" type="presOf" srcId="{B5BA5DF8-A047-4DCA-A827-7E0BA9E6333D}" destId="{729BDE1D-2EDA-4614-919A-CC6AC0AB4BCE}" srcOrd="0" destOrd="0" presId="urn:microsoft.com/office/officeart/2018/2/layout/IconCircleList"/>
    <dgm:cxn modelId="{886B22C4-FD37-DD45-BBF8-CF8932268943}" type="presOf" srcId="{51D58915-4ABF-483C-8EC5-7FA79AD0C91E}" destId="{FA86A8E1-0667-4940-8B95-824722A79A96}" srcOrd="0" destOrd="0" presId="urn:microsoft.com/office/officeart/2018/2/layout/IconCircleList"/>
    <dgm:cxn modelId="{66D698C6-CC3B-5441-83EA-A919767A0CD2}" type="presOf" srcId="{DCB43AA1-7A2C-491F-BD7B-D92AEA90A66E}" destId="{427018D4-8A67-4D60-B123-8F47DDF3466E}" srcOrd="0" destOrd="0" presId="urn:microsoft.com/office/officeart/2018/2/layout/IconCircleList"/>
    <dgm:cxn modelId="{E9861A88-229F-274C-B2BD-779A0A1FBB26}" type="presParOf" srcId="{729BDE1D-2EDA-4614-919A-CC6AC0AB4BCE}" destId="{4044EFA8-8011-45B2-B825-4DA09EB9AFEA}" srcOrd="0" destOrd="0" presId="urn:microsoft.com/office/officeart/2018/2/layout/IconCircleList"/>
    <dgm:cxn modelId="{5702F2C5-44EE-9B4B-B721-583034975E4C}" type="presParOf" srcId="{4044EFA8-8011-45B2-B825-4DA09EB9AFEA}" destId="{B17211C5-25EA-4463-8344-16C27D0567D2}" srcOrd="0" destOrd="0" presId="urn:microsoft.com/office/officeart/2018/2/layout/IconCircleList"/>
    <dgm:cxn modelId="{E08AFD94-303E-AE44-8D58-17D6D5D14425}" type="presParOf" srcId="{B17211C5-25EA-4463-8344-16C27D0567D2}" destId="{B864649A-F33A-4D21-B15A-CDC54456CC6A}" srcOrd="0" destOrd="0" presId="urn:microsoft.com/office/officeart/2018/2/layout/IconCircleList"/>
    <dgm:cxn modelId="{72A53B2D-6FFD-624D-956E-A12F307EF56B}" type="presParOf" srcId="{B17211C5-25EA-4463-8344-16C27D0567D2}" destId="{1B37A9F1-ABA3-4541-B236-2458B3565DBD}" srcOrd="1" destOrd="0" presId="urn:microsoft.com/office/officeart/2018/2/layout/IconCircleList"/>
    <dgm:cxn modelId="{9A564611-1EE0-2043-B47B-037B78C5EE25}" type="presParOf" srcId="{B17211C5-25EA-4463-8344-16C27D0567D2}" destId="{EBDBF063-0E48-4C4C-9C9D-10F789B1027A}" srcOrd="2" destOrd="0" presId="urn:microsoft.com/office/officeart/2018/2/layout/IconCircleList"/>
    <dgm:cxn modelId="{AC41FF9E-2DDD-FA49-8EED-7E02E58092D8}" type="presParOf" srcId="{B17211C5-25EA-4463-8344-16C27D0567D2}" destId="{A9300B6B-0091-4ADA-AFE1-7E9BD91521EE}" srcOrd="3" destOrd="0" presId="urn:microsoft.com/office/officeart/2018/2/layout/IconCircleList"/>
    <dgm:cxn modelId="{DBBE63DF-B7DD-D44A-AE27-B5729022E8D2}" type="presParOf" srcId="{4044EFA8-8011-45B2-B825-4DA09EB9AFEA}" destId="{427018D4-8A67-4D60-B123-8F47DDF3466E}" srcOrd="1" destOrd="0" presId="urn:microsoft.com/office/officeart/2018/2/layout/IconCircleList"/>
    <dgm:cxn modelId="{112EFEE0-24D5-154E-981E-F5C44BD1C5D7}" type="presParOf" srcId="{4044EFA8-8011-45B2-B825-4DA09EB9AFEA}" destId="{58B888A8-E8D4-4F5B-84CC-8A3FF96D7565}" srcOrd="2" destOrd="0" presId="urn:microsoft.com/office/officeart/2018/2/layout/IconCircleList"/>
    <dgm:cxn modelId="{3CE2B17F-84CE-3945-9ABA-847E6D842464}" type="presParOf" srcId="{58B888A8-E8D4-4F5B-84CC-8A3FF96D7565}" destId="{02DDD794-37B0-4250-BAB2-FC017D8D9EAB}" srcOrd="0" destOrd="0" presId="urn:microsoft.com/office/officeart/2018/2/layout/IconCircleList"/>
    <dgm:cxn modelId="{44A81F44-E95F-7649-92A7-315B37B6B679}" type="presParOf" srcId="{58B888A8-E8D4-4F5B-84CC-8A3FF96D7565}" destId="{879D7247-75C1-4DD6-82EC-345142B677D2}" srcOrd="1" destOrd="0" presId="urn:microsoft.com/office/officeart/2018/2/layout/IconCircleList"/>
    <dgm:cxn modelId="{64A16CD3-76F6-DB49-BABF-594F92E35755}" type="presParOf" srcId="{58B888A8-E8D4-4F5B-84CC-8A3FF96D7565}" destId="{2826D325-9206-4A7A-B43B-D85021B1CE54}" srcOrd="2" destOrd="0" presId="urn:microsoft.com/office/officeart/2018/2/layout/IconCircleList"/>
    <dgm:cxn modelId="{F81EDCEC-3E0A-4D44-8925-6BA2319EA68F}" type="presParOf" srcId="{58B888A8-E8D4-4F5B-84CC-8A3FF96D7565}" destId="{FA86A8E1-0667-4940-8B95-824722A79A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1B50F-1E58-4951-A206-8B8183A677F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89EF4F1-6FEC-431C-905D-468AB26287AA}">
      <dgm:prSet/>
      <dgm:spPr/>
      <dgm:t>
        <a:bodyPr/>
        <a:lstStyle/>
        <a:p>
          <a:r>
            <a:rPr lang="en-GB"/>
            <a:t>To estimate the cost of the priority interventions identified, we developed an excel based instrumented to collect data.</a:t>
          </a:r>
          <a:endParaRPr lang="en-US"/>
        </a:p>
      </dgm:t>
    </dgm:pt>
    <dgm:pt modelId="{ABA28ED6-2A8C-4DA0-AD2C-E158D7F12A4C}" type="parTrans" cxnId="{22D3361C-3704-4F51-985C-62F5837D01D3}">
      <dgm:prSet/>
      <dgm:spPr/>
      <dgm:t>
        <a:bodyPr/>
        <a:lstStyle/>
        <a:p>
          <a:endParaRPr lang="en-US"/>
        </a:p>
      </dgm:t>
    </dgm:pt>
    <dgm:pt modelId="{D4A1A36C-DBF7-4FD2-B386-34601E071FA5}" type="sibTrans" cxnId="{22D3361C-3704-4F51-985C-62F5837D01D3}">
      <dgm:prSet/>
      <dgm:spPr/>
      <dgm:t>
        <a:bodyPr/>
        <a:lstStyle/>
        <a:p>
          <a:endParaRPr lang="en-US"/>
        </a:p>
      </dgm:t>
    </dgm:pt>
    <dgm:pt modelId="{178E0398-D979-4413-AD32-BBF7001AB0C1}">
      <dgm:prSet/>
      <dgm:spPr/>
      <dgm:t>
        <a:bodyPr/>
        <a:lstStyle/>
        <a:p>
          <a:r>
            <a:rPr lang="en-GB"/>
            <a:t>This involved a critical analysis of each intervention and the potential cost components or centres underpinning the intervention. </a:t>
          </a:r>
          <a:endParaRPr lang="en-US"/>
        </a:p>
      </dgm:t>
    </dgm:pt>
    <dgm:pt modelId="{817DE225-27E1-4158-A978-CDE804DE7713}" type="parTrans" cxnId="{F93CA322-0322-491D-97B7-7B786ECDF5BD}">
      <dgm:prSet/>
      <dgm:spPr/>
      <dgm:t>
        <a:bodyPr/>
        <a:lstStyle/>
        <a:p>
          <a:endParaRPr lang="en-US"/>
        </a:p>
      </dgm:t>
    </dgm:pt>
    <dgm:pt modelId="{9574B0B1-71DC-462F-9115-652DD12E514F}" type="sibTrans" cxnId="{F93CA322-0322-491D-97B7-7B786ECDF5BD}">
      <dgm:prSet/>
      <dgm:spPr/>
      <dgm:t>
        <a:bodyPr/>
        <a:lstStyle/>
        <a:p>
          <a:endParaRPr lang="en-US"/>
        </a:p>
      </dgm:t>
    </dgm:pt>
    <dgm:pt modelId="{3E9CDB41-087D-40EC-B642-B1ACAAD4B220}">
      <dgm:prSet/>
      <dgm:spPr/>
      <dgm:t>
        <a:bodyPr/>
        <a:lstStyle/>
        <a:p>
          <a:r>
            <a:rPr lang="en-GB" dirty="0"/>
            <a:t>The micro activities cost components were then further classified into major cost categories or centres consistent with activity costing practice and procedures. </a:t>
          </a:r>
          <a:endParaRPr lang="en-US" dirty="0"/>
        </a:p>
      </dgm:t>
    </dgm:pt>
    <dgm:pt modelId="{D4142644-AB9E-46E8-9C43-37BD3A8F6382}" type="parTrans" cxnId="{7A6BE13F-82A6-4919-B89A-1231CE73D40A}">
      <dgm:prSet/>
      <dgm:spPr/>
      <dgm:t>
        <a:bodyPr/>
        <a:lstStyle/>
        <a:p>
          <a:endParaRPr lang="en-US"/>
        </a:p>
      </dgm:t>
    </dgm:pt>
    <dgm:pt modelId="{68FF7133-5DE0-40F5-A9BA-0182A9B14527}" type="sibTrans" cxnId="{7A6BE13F-82A6-4919-B89A-1231CE73D40A}">
      <dgm:prSet/>
      <dgm:spPr/>
      <dgm:t>
        <a:bodyPr/>
        <a:lstStyle/>
        <a:p>
          <a:endParaRPr lang="en-US"/>
        </a:p>
      </dgm:t>
    </dgm:pt>
    <dgm:pt modelId="{E929620E-D103-4111-8FFD-5480092252CC}">
      <dgm:prSet/>
      <dgm:spPr/>
      <dgm:t>
        <a:bodyPr/>
        <a:lstStyle/>
        <a:p>
          <a:r>
            <a:rPr lang="en-GB" dirty="0"/>
            <a:t>The tool was shared widely with the wider research team and stakeholders for inputs and validation for the data collection. </a:t>
          </a:r>
          <a:endParaRPr lang="en-US" dirty="0"/>
        </a:p>
      </dgm:t>
    </dgm:pt>
    <dgm:pt modelId="{E97F614E-62D4-4EBD-B20E-5FC9BD383FD7}" type="parTrans" cxnId="{96321359-EAB8-47CF-807F-EBA71AFAA344}">
      <dgm:prSet/>
      <dgm:spPr/>
      <dgm:t>
        <a:bodyPr/>
        <a:lstStyle/>
        <a:p>
          <a:endParaRPr lang="en-US"/>
        </a:p>
      </dgm:t>
    </dgm:pt>
    <dgm:pt modelId="{CE93DD1A-06EA-4245-B374-563D2284B3CA}" type="sibTrans" cxnId="{96321359-EAB8-47CF-807F-EBA71AFAA344}">
      <dgm:prSet/>
      <dgm:spPr/>
      <dgm:t>
        <a:bodyPr/>
        <a:lstStyle/>
        <a:p>
          <a:endParaRPr lang="en-US"/>
        </a:p>
      </dgm:t>
    </dgm:pt>
    <dgm:pt modelId="{D208D49B-5B0F-1F41-975C-C3E2D8C4F353}" type="pres">
      <dgm:prSet presAssocID="{21B1B50F-1E58-4951-A206-8B8183A677FE}" presName="vert0" presStyleCnt="0">
        <dgm:presLayoutVars>
          <dgm:dir/>
          <dgm:animOne val="branch"/>
          <dgm:animLvl val="lvl"/>
        </dgm:presLayoutVars>
      </dgm:prSet>
      <dgm:spPr/>
    </dgm:pt>
    <dgm:pt modelId="{878507F7-58F0-174C-A020-08D7A86C310C}" type="pres">
      <dgm:prSet presAssocID="{C89EF4F1-6FEC-431C-905D-468AB26287AA}" presName="thickLine" presStyleLbl="alignNode1" presStyleIdx="0" presStyleCnt="4"/>
      <dgm:spPr/>
    </dgm:pt>
    <dgm:pt modelId="{07122C1E-4F9E-1440-8AB9-B92377711F3D}" type="pres">
      <dgm:prSet presAssocID="{C89EF4F1-6FEC-431C-905D-468AB26287AA}" presName="horz1" presStyleCnt="0"/>
      <dgm:spPr/>
    </dgm:pt>
    <dgm:pt modelId="{76F00B97-C3CE-7F48-B5A6-3B63BCE1B408}" type="pres">
      <dgm:prSet presAssocID="{C89EF4F1-6FEC-431C-905D-468AB26287AA}" presName="tx1" presStyleLbl="revTx" presStyleIdx="0" presStyleCnt="4"/>
      <dgm:spPr/>
    </dgm:pt>
    <dgm:pt modelId="{BD2AA6EA-BA23-3845-9229-6151CD12841C}" type="pres">
      <dgm:prSet presAssocID="{C89EF4F1-6FEC-431C-905D-468AB26287AA}" presName="vert1" presStyleCnt="0"/>
      <dgm:spPr/>
    </dgm:pt>
    <dgm:pt modelId="{58A3E9C8-1E53-D747-9E83-F7730B01A297}" type="pres">
      <dgm:prSet presAssocID="{178E0398-D979-4413-AD32-BBF7001AB0C1}" presName="thickLine" presStyleLbl="alignNode1" presStyleIdx="1" presStyleCnt="4"/>
      <dgm:spPr/>
    </dgm:pt>
    <dgm:pt modelId="{140AF444-E7E2-CA44-974B-9CF1EF4AA601}" type="pres">
      <dgm:prSet presAssocID="{178E0398-D979-4413-AD32-BBF7001AB0C1}" presName="horz1" presStyleCnt="0"/>
      <dgm:spPr/>
    </dgm:pt>
    <dgm:pt modelId="{6659E6D7-D59A-9F42-BCEB-5482E74BC60F}" type="pres">
      <dgm:prSet presAssocID="{178E0398-D979-4413-AD32-BBF7001AB0C1}" presName="tx1" presStyleLbl="revTx" presStyleIdx="1" presStyleCnt="4"/>
      <dgm:spPr/>
    </dgm:pt>
    <dgm:pt modelId="{6EFCCF69-FB53-F543-9625-DDAA43E33F6C}" type="pres">
      <dgm:prSet presAssocID="{178E0398-D979-4413-AD32-BBF7001AB0C1}" presName="vert1" presStyleCnt="0"/>
      <dgm:spPr/>
    </dgm:pt>
    <dgm:pt modelId="{573AC19B-20BF-CD49-8205-2F2527882EE1}" type="pres">
      <dgm:prSet presAssocID="{3E9CDB41-087D-40EC-B642-B1ACAAD4B220}" presName="thickLine" presStyleLbl="alignNode1" presStyleIdx="2" presStyleCnt="4"/>
      <dgm:spPr/>
    </dgm:pt>
    <dgm:pt modelId="{1CD4470D-5B92-9A4B-8B44-5365C8090CE9}" type="pres">
      <dgm:prSet presAssocID="{3E9CDB41-087D-40EC-B642-B1ACAAD4B220}" presName="horz1" presStyleCnt="0"/>
      <dgm:spPr/>
    </dgm:pt>
    <dgm:pt modelId="{19182A02-EDEB-244B-92F2-86677F32CC55}" type="pres">
      <dgm:prSet presAssocID="{3E9CDB41-087D-40EC-B642-B1ACAAD4B220}" presName="tx1" presStyleLbl="revTx" presStyleIdx="2" presStyleCnt="4"/>
      <dgm:spPr/>
    </dgm:pt>
    <dgm:pt modelId="{3F15B037-4E89-9B40-A6D5-18FC2A087886}" type="pres">
      <dgm:prSet presAssocID="{3E9CDB41-087D-40EC-B642-B1ACAAD4B220}" presName="vert1" presStyleCnt="0"/>
      <dgm:spPr/>
    </dgm:pt>
    <dgm:pt modelId="{A5D800F9-EB9D-E749-B109-444C9F53E057}" type="pres">
      <dgm:prSet presAssocID="{E929620E-D103-4111-8FFD-5480092252CC}" presName="thickLine" presStyleLbl="alignNode1" presStyleIdx="3" presStyleCnt="4"/>
      <dgm:spPr/>
    </dgm:pt>
    <dgm:pt modelId="{36368DDA-2235-F44A-A111-DE1CC14D2E91}" type="pres">
      <dgm:prSet presAssocID="{E929620E-D103-4111-8FFD-5480092252CC}" presName="horz1" presStyleCnt="0"/>
      <dgm:spPr/>
    </dgm:pt>
    <dgm:pt modelId="{FCA1835C-336E-3244-940B-8D4A6933F5D3}" type="pres">
      <dgm:prSet presAssocID="{E929620E-D103-4111-8FFD-5480092252CC}" presName="tx1" presStyleLbl="revTx" presStyleIdx="3" presStyleCnt="4"/>
      <dgm:spPr/>
    </dgm:pt>
    <dgm:pt modelId="{5CCBCB45-2EEF-D046-951F-ACD6F322FCDD}" type="pres">
      <dgm:prSet presAssocID="{E929620E-D103-4111-8FFD-5480092252CC}" presName="vert1" presStyleCnt="0"/>
      <dgm:spPr/>
    </dgm:pt>
  </dgm:ptLst>
  <dgm:cxnLst>
    <dgm:cxn modelId="{22D3361C-3704-4F51-985C-62F5837D01D3}" srcId="{21B1B50F-1E58-4951-A206-8B8183A677FE}" destId="{C89EF4F1-6FEC-431C-905D-468AB26287AA}" srcOrd="0" destOrd="0" parTransId="{ABA28ED6-2A8C-4DA0-AD2C-E158D7F12A4C}" sibTransId="{D4A1A36C-DBF7-4FD2-B386-34601E071FA5}"/>
    <dgm:cxn modelId="{F93CA322-0322-491D-97B7-7B786ECDF5BD}" srcId="{21B1B50F-1E58-4951-A206-8B8183A677FE}" destId="{178E0398-D979-4413-AD32-BBF7001AB0C1}" srcOrd="1" destOrd="0" parTransId="{817DE225-27E1-4158-A978-CDE804DE7713}" sibTransId="{9574B0B1-71DC-462F-9115-652DD12E514F}"/>
    <dgm:cxn modelId="{7A6BE13F-82A6-4919-B89A-1231CE73D40A}" srcId="{21B1B50F-1E58-4951-A206-8B8183A677FE}" destId="{3E9CDB41-087D-40EC-B642-B1ACAAD4B220}" srcOrd="2" destOrd="0" parTransId="{D4142644-AB9E-46E8-9C43-37BD3A8F6382}" sibTransId="{68FF7133-5DE0-40F5-A9BA-0182A9B14527}"/>
    <dgm:cxn modelId="{96321359-EAB8-47CF-807F-EBA71AFAA344}" srcId="{21B1B50F-1E58-4951-A206-8B8183A677FE}" destId="{E929620E-D103-4111-8FFD-5480092252CC}" srcOrd="3" destOrd="0" parTransId="{E97F614E-62D4-4EBD-B20E-5FC9BD383FD7}" sibTransId="{CE93DD1A-06EA-4245-B374-563D2284B3CA}"/>
    <dgm:cxn modelId="{60045670-25ED-CE44-93BC-57B26C7ACE32}" type="presOf" srcId="{C89EF4F1-6FEC-431C-905D-468AB26287AA}" destId="{76F00B97-C3CE-7F48-B5A6-3B63BCE1B408}" srcOrd="0" destOrd="0" presId="urn:microsoft.com/office/officeart/2008/layout/LinedList"/>
    <dgm:cxn modelId="{4FBF4186-D90D-F644-90BC-19E929C06293}" type="presOf" srcId="{178E0398-D979-4413-AD32-BBF7001AB0C1}" destId="{6659E6D7-D59A-9F42-BCEB-5482E74BC60F}" srcOrd="0" destOrd="0" presId="urn:microsoft.com/office/officeart/2008/layout/LinedList"/>
    <dgm:cxn modelId="{4CE75995-3562-6846-8FCE-0303932349BE}" type="presOf" srcId="{3E9CDB41-087D-40EC-B642-B1ACAAD4B220}" destId="{19182A02-EDEB-244B-92F2-86677F32CC55}" srcOrd="0" destOrd="0" presId="urn:microsoft.com/office/officeart/2008/layout/LinedList"/>
    <dgm:cxn modelId="{4A2B4DD0-455B-3545-B897-5C1D507CDCE2}" type="presOf" srcId="{21B1B50F-1E58-4951-A206-8B8183A677FE}" destId="{D208D49B-5B0F-1F41-975C-C3E2D8C4F353}" srcOrd="0" destOrd="0" presId="urn:microsoft.com/office/officeart/2008/layout/LinedList"/>
    <dgm:cxn modelId="{98F1BCE5-C59D-3E46-9266-6EEAF4F5CCCA}" type="presOf" srcId="{E929620E-D103-4111-8FFD-5480092252CC}" destId="{FCA1835C-336E-3244-940B-8D4A6933F5D3}" srcOrd="0" destOrd="0" presId="urn:microsoft.com/office/officeart/2008/layout/LinedList"/>
    <dgm:cxn modelId="{883C49F3-78FC-C148-8C5C-BE308B14265C}" type="presParOf" srcId="{D208D49B-5B0F-1F41-975C-C3E2D8C4F353}" destId="{878507F7-58F0-174C-A020-08D7A86C310C}" srcOrd="0" destOrd="0" presId="urn:microsoft.com/office/officeart/2008/layout/LinedList"/>
    <dgm:cxn modelId="{FED45259-8A42-3244-924A-A355ABA87E59}" type="presParOf" srcId="{D208D49B-5B0F-1F41-975C-C3E2D8C4F353}" destId="{07122C1E-4F9E-1440-8AB9-B92377711F3D}" srcOrd="1" destOrd="0" presId="urn:microsoft.com/office/officeart/2008/layout/LinedList"/>
    <dgm:cxn modelId="{3D8A024D-91EE-3C4D-A35A-E112F7BA6DB6}" type="presParOf" srcId="{07122C1E-4F9E-1440-8AB9-B92377711F3D}" destId="{76F00B97-C3CE-7F48-B5A6-3B63BCE1B408}" srcOrd="0" destOrd="0" presId="urn:microsoft.com/office/officeart/2008/layout/LinedList"/>
    <dgm:cxn modelId="{0AE1FA63-53C4-3745-A22B-892D6CB6D437}" type="presParOf" srcId="{07122C1E-4F9E-1440-8AB9-B92377711F3D}" destId="{BD2AA6EA-BA23-3845-9229-6151CD12841C}" srcOrd="1" destOrd="0" presId="urn:microsoft.com/office/officeart/2008/layout/LinedList"/>
    <dgm:cxn modelId="{5FE173CA-8D3F-0C4D-96FF-64CA14A433BD}" type="presParOf" srcId="{D208D49B-5B0F-1F41-975C-C3E2D8C4F353}" destId="{58A3E9C8-1E53-D747-9E83-F7730B01A297}" srcOrd="2" destOrd="0" presId="urn:microsoft.com/office/officeart/2008/layout/LinedList"/>
    <dgm:cxn modelId="{E0FEC0C5-3DE3-4340-A6AD-BFF69D051E85}" type="presParOf" srcId="{D208D49B-5B0F-1F41-975C-C3E2D8C4F353}" destId="{140AF444-E7E2-CA44-974B-9CF1EF4AA601}" srcOrd="3" destOrd="0" presId="urn:microsoft.com/office/officeart/2008/layout/LinedList"/>
    <dgm:cxn modelId="{30E0BC88-25CE-8F41-B350-E7CB53C6DFC7}" type="presParOf" srcId="{140AF444-E7E2-CA44-974B-9CF1EF4AA601}" destId="{6659E6D7-D59A-9F42-BCEB-5482E74BC60F}" srcOrd="0" destOrd="0" presId="urn:microsoft.com/office/officeart/2008/layout/LinedList"/>
    <dgm:cxn modelId="{078E0541-AEB2-A64C-B9C6-3F495E56820D}" type="presParOf" srcId="{140AF444-E7E2-CA44-974B-9CF1EF4AA601}" destId="{6EFCCF69-FB53-F543-9625-DDAA43E33F6C}" srcOrd="1" destOrd="0" presId="urn:microsoft.com/office/officeart/2008/layout/LinedList"/>
    <dgm:cxn modelId="{4CE23C44-589C-7B44-8E29-B3D359F903A0}" type="presParOf" srcId="{D208D49B-5B0F-1F41-975C-C3E2D8C4F353}" destId="{573AC19B-20BF-CD49-8205-2F2527882EE1}" srcOrd="4" destOrd="0" presId="urn:microsoft.com/office/officeart/2008/layout/LinedList"/>
    <dgm:cxn modelId="{D80AC4DB-F126-084C-B69D-2A3B020C49C8}" type="presParOf" srcId="{D208D49B-5B0F-1F41-975C-C3E2D8C4F353}" destId="{1CD4470D-5B92-9A4B-8B44-5365C8090CE9}" srcOrd="5" destOrd="0" presId="urn:microsoft.com/office/officeart/2008/layout/LinedList"/>
    <dgm:cxn modelId="{52751622-639D-F348-9CE2-0587BE50647E}" type="presParOf" srcId="{1CD4470D-5B92-9A4B-8B44-5365C8090CE9}" destId="{19182A02-EDEB-244B-92F2-86677F32CC55}" srcOrd="0" destOrd="0" presId="urn:microsoft.com/office/officeart/2008/layout/LinedList"/>
    <dgm:cxn modelId="{53DDEA17-3F17-8540-95DF-9154385F2401}" type="presParOf" srcId="{1CD4470D-5B92-9A4B-8B44-5365C8090CE9}" destId="{3F15B037-4E89-9B40-A6D5-18FC2A087886}" srcOrd="1" destOrd="0" presId="urn:microsoft.com/office/officeart/2008/layout/LinedList"/>
    <dgm:cxn modelId="{AC576EB0-3CF7-8F4A-8529-D0EA7DB3D52E}" type="presParOf" srcId="{D208D49B-5B0F-1F41-975C-C3E2D8C4F353}" destId="{A5D800F9-EB9D-E749-B109-444C9F53E057}" srcOrd="6" destOrd="0" presId="urn:microsoft.com/office/officeart/2008/layout/LinedList"/>
    <dgm:cxn modelId="{F09B6965-600C-3B4F-A0A0-51CD10E10BBA}" type="presParOf" srcId="{D208D49B-5B0F-1F41-975C-C3E2D8C4F353}" destId="{36368DDA-2235-F44A-A111-DE1CC14D2E91}" srcOrd="7" destOrd="0" presId="urn:microsoft.com/office/officeart/2008/layout/LinedList"/>
    <dgm:cxn modelId="{6D5136B6-9059-A840-B73E-A9F917A611D6}" type="presParOf" srcId="{36368DDA-2235-F44A-A111-DE1CC14D2E91}" destId="{FCA1835C-336E-3244-940B-8D4A6933F5D3}" srcOrd="0" destOrd="0" presId="urn:microsoft.com/office/officeart/2008/layout/LinedList"/>
    <dgm:cxn modelId="{D46DA238-BC05-EF44-8576-A105808A3ED5}" type="presParOf" srcId="{36368DDA-2235-F44A-A111-DE1CC14D2E91}" destId="{5CCBCB45-2EEF-D046-951F-ACD6F322FC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4025C-15AA-4CE6-B7AE-A06E7ECE86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4CE5E72-BD7B-4365-86AE-AF35DB5F59AC}">
      <dgm:prSet/>
      <dgm:spPr/>
      <dgm:t>
        <a:bodyPr/>
        <a:lstStyle/>
        <a:p>
          <a:pPr>
            <a:lnSpc>
              <a:spcPct val="100000"/>
            </a:lnSpc>
          </a:pPr>
          <a:r>
            <a:rPr lang="en-US"/>
            <a:t>Identify resource needs</a:t>
          </a:r>
        </a:p>
      </dgm:t>
    </dgm:pt>
    <dgm:pt modelId="{2F75809B-233D-49EA-8D66-119C0988D5AB}" type="parTrans" cxnId="{69D02A8B-3634-4270-A10F-FCC489ECF3FC}">
      <dgm:prSet/>
      <dgm:spPr/>
      <dgm:t>
        <a:bodyPr/>
        <a:lstStyle/>
        <a:p>
          <a:endParaRPr lang="en-US"/>
        </a:p>
      </dgm:t>
    </dgm:pt>
    <dgm:pt modelId="{5398444C-6AD0-407E-A3B0-1B2A29164C12}" type="sibTrans" cxnId="{69D02A8B-3634-4270-A10F-FCC489ECF3FC}">
      <dgm:prSet/>
      <dgm:spPr/>
      <dgm:t>
        <a:bodyPr/>
        <a:lstStyle/>
        <a:p>
          <a:endParaRPr lang="en-US"/>
        </a:p>
      </dgm:t>
    </dgm:pt>
    <dgm:pt modelId="{ED6EC528-61F7-4DE0-A63D-8139AA32A1F9}">
      <dgm:prSet/>
      <dgm:spPr/>
      <dgm:t>
        <a:bodyPr/>
        <a:lstStyle/>
        <a:p>
          <a:pPr>
            <a:lnSpc>
              <a:spcPct val="100000"/>
            </a:lnSpc>
          </a:pPr>
          <a:r>
            <a:rPr lang="en-US"/>
            <a:t>Identify funding gaps</a:t>
          </a:r>
        </a:p>
      </dgm:t>
    </dgm:pt>
    <dgm:pt modelId="{BBFA58B5-884B-4AD6-8EE5-6E1131F19A0F}" type="parTrans" cxnId="{0153F2CD-4AAC-4069-AB39-BB838DF64C41}">
      <dgm:prSet/>
      <dgm:spPr/>
      <dgm:t>
        <a:bodyPr/>
        <a:lstStyle/>
        <a:p>
          <a:endParaRPr lang="en-US"/>
        </a:p>
      </dgm:t>
    </dgm:pt>
    <dgm:pt modelId="{4B0871AC-001F-4A77-B32C-BF1A12BCAAFB}" type="sibTrans" cxnId="{0153F2CD-4AAC-4069-AB39-BB838DF64C41}">
      <dgm:prSet/>
      <dgm:spPr/>
      <dgm:t>
        <a:bodyPr/>
        <a:lstStyle/>
        <a:p>
          <a:endParaRPr lang="en-US"/>
        </a:p>
      </dgm:t>
    </dgm:pt>
    <dgm:pt modelId="{4AFD6F33-3DE4-4C9B-8A3B-E7CD4D2952B1}">
      <dgm:prSet/>
      <dgm:spPr/>
      <dgm:t>
        <a:bodyPr/>
        <a:lstStyle/>
        <a:p>
          <a:pPr>
            <a:lnSpc>
              <a:spcPct val="100000"/>
            </a:lnSpc>
          </a:pPr>
          <a:r>
            <a:rPr lang="en-US"/>
            <a:t>Develop funding strategies</a:t>
          </a:r>
        </a:p>
      </dgm:t>
    </dgm:pt>
    <dgm:pt modelId="{5475FBA6-1013-4061-92A5-4BCE16CF3CD3}" type="parTrans" cxnId="{28BDABA8-5DC6-4DB2-8CD8-83F6D84D5B41}">
      <dgm:prSet/>
      <dgm:spPr/>
      <dgm:t>
        <a:bodyPr/>
        <a:lstStyle/>
        <a:p>
          <a:endParaRPr lang="en-US"/>
        </a:p>
      </dgm:t>
    </dgm:pt>
    <dgm:pt modelId="{167E16EB-6039-4D5B-947A-377448A630EE}" type="sibTrans" cxnId="{28BDABA8-5DC6-4DB2-8CD8-83F6D84D5B41}">
      <dgm:prSet/>
      <dgm:spPr/>
      <dgm:t>
        <a:bodyPr/>
        <a:lstStyle/>
        <a:p>
          <a:endParaRPr lang="en-US"/>
        </a:p>
      </dgm:t>
    </dgm:pt>
    <dgm:pt modelId="{47D08ED1-1293-4BA7-9269-022C082790EB}" type="pres">
      <dgm:prSet presAssocID="{AA44025C-15AA-4CE6-B7AE-A06E7ECE8689}" presName="root" presStyleCnt="0">
        <dgm:presLayoutVars>
          <dgm:dir/>
          <dgm:resizeHandles val="exact"/>
        </dgm:presLayoutVars>
      </dgm:prSet>
      <dgm:spPr/>
    </dgm:pt>
    <dgm:pt modelId="{396E3678-6AAD-4D01-BE64-E4D51611B10F}" type="pres">
      <dgm:prSet presAssocID="{14CE5E72-BD7B-4365-86AE-AF35DB5F59AC}" presName="compNode" presStyleCnt="0"/>
      <dgm:spPr/>
    </dgm:pt>
    <dgm:pt modelId="{5671639F-E8FF-4473-B237-6E64B3159168}" type="pres">
      <dgm:prSet presAssocID="{14CE5E72-BD7B-4365-86AE-AF35DB5F59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FEF0FF06-7EC7-4450-BFE4-2F7B821E9B25}" type="pres">
      <dgm:prSet presAssocID="{14CE5E72-BD7B-4365-86AE-AF35DB5F59AC}" presName="spaceRect" presStyleCnt="0"/>
      <dgm:spPr/>
    </dgm:pt>
    <dgm:pt modelId="{14B8628E-BAF8-4F0F-9F64-5B2562B19BB5}" type="pres">
      <dgm:prSet presAssocID="{14CE5E72-BD7B-4365-86AE-AF35DB5F59AC}" presName="textRect" presStyleLbl="revTx" presStyleIdx="0" presStyleCnt="3">
        <dgm:presLayoutVars>
          <dgm:chMax val="1"/>
          <dgm:chPref val="1"/>
        </dgm:presLayoutVars>
      </dgm:prSet>
      <dgm:spPr/>
    </dgm:pt>
    <dgm:pt modelId="{C09A0413-78A3-46D7-B65A-DEEECEBD3519}" type="pres">
      <dgm:prSet presAssocID="{5398444C-6AD0-407E-A3B0-1B2A29164C12}" presName="sibTrans" presStyleCnt="0"/>
      <dgm:spPr/>
    </dgm:pt>
    <dgm:pt modelId="{002F348A-2322-455E-BB76-3325EC9C2382}" type="pres">
      <dgm:prSet presAssocID="{ED6EC528-61F7-4DE0-A63D-8139AA32A1F9}" presName="compNode" presStyleCnt="0"/>
      <dgm:spPr/>
    </dgm:pt>
    <dgm:pt modelId="{2F8774F1-AB1A-42B1-B5E9-4F05624D800D}" type="pres">
      <dgm:prSet presAssocID="{ED6EC528-61F7-4DE0-A63D-8139AA32A1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B04B949E-12AC-49EC-A2C7-49E57840F7E6}" type="pres">
      <dgm:prSet presAssocID="{ED6EC528-61F7-4DE0-A63D-8139AA32A1F9}" presName="spaceRect" presStyleCnt="0"/>
      <dgm:spPr/>
    </dgm:pt>
    <dgm:pt modelId="{7A80D095-29E4-4400-8A02-A33D9DFB284E}" type="pres">
      <dgm:prSet presAssocID="{ED6EC528-61F7-4DE0-A63D-8139AA32A1F9}" presName="textRect" presStyleLbl="revTx" presStyleIdx="1" presStyleCnt="3">
        <dgm:presLayoutVars>
          <dgm:chMax val="1"/>
          <dgm:chPref val="1"/>
        </dgm:presLayoutVars>
      </dgm:prSet>
      <dgm:spPr/>
    </dgm:pt>
    <dgm:pt modelId="{26CF9089-A516-46B2-898A-275D716A175C}" type="pres">
      <dgm:prSet presAssocID="{4B0871AC-001F-4A77-B32C-BF1A12BCAAFB}" presName="sibTrans" presStyleCnt="0"/>
      <dgm:spPr/>
    </dgm:pt>
    <dgm:pt modelId="{A1715250-C9AB-4FAA-87B0-908BFFB9BDF6}" type="pres">
      <dgm:prSet presAssocID="{4AFD6F33-3DE4-4C9B-8A3B-E7CD4D2952B1}" presName="compNode" presStyleCnt="0"/>
      <dgm:spPr/>
    </dgm:pt>
    <dgm:pt modelId="{FFA54B5E-D390-4F82-9D2E-C90DA2A59A1C}" type="pres">
      <dgm:prSet presAssocID="{4AFD6F33-3DE4-4C9B-8A3B-E7CD4D2952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91948DDB-4283-45FA-8E37-33370FFDCC50}" type="pres">
      <dgm:prSet presAssocID="{4AFD6F33-3DE4-4C9B-8A3B-E7CD4D2952B1}" presName="spaceRect" presStyleCnt="0"/>
      <dgm:spPr/>
    </dgm:pt>
    <dgm:pt modelId="{BEB021AF-9ABE-4B1C-B741-9F9B91268ED5}" type="pres">
      <dgm:prSet presAssocID="{4AFD6F33-3DE4-4C9B-8A3B-E7CD4D2952B1}" presName="textRect" presStyleLbl="revTx" presStyleIdx="2" presStyleCnt="3">
        <dgm:presLayoutVars>
          <dgm:chMax val="1"/>
          <dgm:chPref val="1"/>
        </dgm:presLayoutVars>
      </dgm:prSet>
      <dgm:spPr/>
    </dgm:pt>
  </dgm:ptLst>
  <dgm:cxnLst>
    <dgm:cxn modelId="{CDCB326E-C9F5-4936-924F-E3AC1A4E367B}" type="presOf" srcId="{AA44025C-15AA-4CE6-B7AE-A06E7ECE8689}" destId="{47D08ED1-1293-4BA7-9269-022C082790EB}" srcOrd="0" destOrd="0" presId="urn:microsoft.com/office/officeart/2018/2/layout/IconLabelList"/>
    <dgm:cxn modelId="{40974A7F-AEEE-43C3-8A11-2D88F7639560}" type="presOf" srcId="{ED6EC528-61F7-4DE0-A63D-8139AA32A1F9}" destId="{7A80D095-29E4-4400-8A02-A33D9DFB284E}" srcOrd="0" destOrd="0" presId="urn:microsoft.com/office/officeart/2018/2/layout/IconLabelList"/>
    <dgm:cxn modelId="{69D02A8B-3634-4270-A10F-FCC489ECF3FC}" srcId="{AA44025C-15AA-4CE6-B7AE-A06E7ECE8689}" destId="{14CE5E72-BD7B-4365-86AE-AF35DB5F59AC}" srcOrd="0" destOrd="0" parTransId="{2F75809B-233D-49EA-8D66-119C0988D5AB}" sibTransId="{5398444C-6AD0-407E-A3B0-1B2A29164C12}"/>
    <dgm:cxn modelId="{5C84B9A0-8E4E-4A09-8D68-E5DFC06B1CB2}" type="presOf" srcId="{4AFD6F33-3DE4-4C9B-8A3B-E7CD4D2952B1}" destId="{BEB021AF-9ABE-4B1C-B741-9F9B91268ED5}" srcOrd="0" destOrd="0" presId="urn:microsoft.com/office/officeart/2018/2/layout/IconLabelList"/>
    <dgm:cxn modelId="{28BDABA8-5DC6-4DB2-8CD8-83F6D84D5B41}" srcId="{AA44025C-15AA-4CE6-B7AE-A06E7ECE8689}" destId="{4AFD6F33-3DE4-4C9B-8A3B-E7CD4D2952B1}" srcOrd="2" destOrd="0" parTransId="{5475FBA6-1013-4061-92A5-4BCE16CF3CD3}" sibTransId="{167E16EB-6039-4D5B-947A-377448A630EE}"/>
    <dgm:cxn modelId="{0153F2CD-4AAC-4069-AB39-BB838DF64C41}" srcId="{AA44025C-15AA-4CE6-B7AE-A06E7ECE8689}" destId="{ED6EC528-61F7-4DE0-A63D-8139AA32A1F9}" srcOrd="1" destOrd="0" parTransId="{BBFA58B5-884B-4AD6-8EE5-6E1131F19A0F}" sibTransId="{4B0871AC-001F-4A77-B32C-BF1A12BCAAFB}"/>
    <dgm:cxn modelId="{F27A79D8-A21A-4832-B40B-B54F41E4B817}" type="presOf" srcId="{14CE5E72-BD7B-4365-86AE-AF35DB5F59AC}" destId="{14B8628E-BAF8-4F0F-9F64-5B2562B19BB5}" srcOrd="0" destOrd="0" presId="urn:microsoft.com/office/officeart/2018/2/layout/IconLabelList"/>
    <dgm:cxn modelId="{8D0878AB-532A-4660-A0E1-660434D58333}" type="presParOf" srcId="{47D08ED1-1293-4BA7-9269-022C082790EB}" destId="{396E3678-6AAD-4D01-BE64-E4D51611B10F}" srcOrd="0" destOrd="0" presId="urn:microsoft.com/office/officeart/2018/2/layout/IconLabelList"/>
    <dgm:cxn modelId="{B5E98B3D-FAF5-4F44-A121-A91F5F10EFAE}" type="presParOf" srcId="{396E3678-6AAD-4D01-BE64-E4D51611B10F}" destId="{5671639F-E8FF-4473-B237-6E64B3159168}" srcOrd="0" destOrd="0" presId="urn:microsoft.com/office/officeart/2018/2/layout/IconLabelList"/>
    <dgm:cxn modelId="{3CC139E1-3D76-46A1-8A23-C13829DDF474}" type="presParOf" srcId="{396E3678-6AAD-4D01-BE64-E4D51611B10F}" destId="{FEF0FF06-7EC7-4450-BFE4-2F7B821E9B25}" srcOrd="1" destOrd="0" presId="urn:microsoft.com/office/officeart/2018/2/layout/IconLabelList"/>
    <dgm:cxn modelId="{2E2B57CC-F08A-4DA7-A6BD-17B8A72D984A}" type="presParOf" srcId="{396E3678-6AAD-4D01-BE64-E4D51611B10F}" destId="{14B8628E-BAF8-4F0F-9F64-5B2562B19BB5}" srcOrd="2" destOrd="0" presId="urn:microsoft.com/office/officeart/2018/2/layout/IconLabelList"/>
    <dgm:cxn modelId="{D73E5474-7CD2-4C80-9692-B6C487F7E6D9}" type="presParOf" srcId="{47D08ED1-1293-4BA7-9269-022C082790EB}" destId="{C09A0413-78A3-46D7-B65A-DEEECEBD3519}" srcOrd="1" destOrd="0" presId="urn:microsoft.com/office/officeart/2018/2/layout/IconLabelList"/>
    <dgm:cxn modelId="{914D6249-799B-4A82-8AFC-F1EDBAD5D0C2}" type="presParOf" srcId="{47D08ED1-1293-4BA7-9269-022C082790EB}" destId="{002F348A-2322-455E-BB76-3325EC9C2382}" srcOrd="2" destOrd="0" presId="urn:microsoft.com/office/officeart/2018/2/layout/IconLabelList"/>
    <dgm:cxn modelId="{A8AED5FD-7E61-4886-91E8-93B02AFB55C5}" type="presParOf" srcId="{002F348A-2322-455E-BB76-3325EC9C2382}" destId="{2F8774F1-AB1A-42B1-B5E9-4F05624D800D}" srcOrd="0" destOrd="0" presId="urn:microsoft.com/office/officeart/2018/2/layout/IconLabelList"/>
    <dgm:cxn modelId="{975A8063-9289-44DC-9BE8-F88FE5D24637}" type="presParOf" srcId="{002F348A-2322-455E-BB76-3325EC9C2382}" destId="{B04B949E-12AC-49EC-A2C7-49E57840F7E6}" srcOrd="1" destOrd="0" presId="urn:microsoft.com/office/officeart/2018/2/layout/IconLabelList"/>
    <dgm:cxn modelId="{026F391C-FC62-46CF-A06D-5FAB5DD335B9}" type="presParOf" srcId="{002F348A-2322-455E-BB76-3325EC9C2382}" destId="{7A80D095-29E4-4400-8A02-A33D9DFB284E}" srcOrd="2" destOrd="0" presId="urn:microsoft.com/office/officeart/2018/2/layout/IconLabelList"/>
    <dgm:cxn modelId="{91624282-E704-40DB-A403-6274F91343D7}" type="presParOf" srcId="{47D08ED1-1293-4BA7-9269-022C082790EB}" destId="{26CF9089-A516-46B2-898A-275D716A175C}" srcOrd="3" destOrd="0" presId="urn:microsoft.com/office/officeart/2018/2/layout/IconLabelList"/>
    <dgm:cxn modelId="{E04F60FA-BC82-4FEF-BCF7-DA7D8F761F50}" type="presParOf" srcId="{47D08ED1-1293-4BA7-9269-022C082790EB}" destId="{A1715250-C9AB-4FAA-87B0-908BFFB9BDF6}" srcOrd="4" destOrd="0" presId="urn:microsoft.com/office/officeart/2018/2/layout/IconLabelList"/>
    <dgm:cxn modelId="{042BBB01-8660-4D2A-88DB-2218C3A5AD39}" type="presParOf" srcId="{A1715250-C9AB-4FAA-87B0-908BFFB9BDF6}" destId="{FFA54B5E-D390-4F82-9D2E-C90DA2A59A1C}" srcOrd="0" destOrd="0" presId="urn:microsoft.com/office/officeart/2018/2/layout/IconLabelList"/>
    <dgm:cxn modelId="{6037B779-BD9A-4C49-A744-F995D397B8D4}" type="presParOf" srcId="{A1715250-C9AB-4FAA-87B0-908BFFB9BDF6}" destId="{91948DDB-4283-45FA-8E37-33370FFDCC50}" srcOrd="1" destOrd="0" presId="urn:microsoft.com/office/officeart/2018/2/layout/IconLabelList"/>
    <dgm:cxn modelId="{5436B113-A19E-437E-BFA4-4A3382C8FEB8}" type="presParOf" srcId="{A1715250-C9AB-4FAA-87B0-908BFFB9BDF6}" destId="{BEB021AF-9ABE-4B1C-B741-9F9B91268ED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3D69A-4FFC-4C81-917B-2AA208E555A4}"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DA8B5D36-F419-4018-9E72-4295A58D28E1}">
      <dgm:prSet custT="1"/>
      <dgm:spPr/>
      <dgm:t>
        <a:bodyPr/>
        <a:lstStyle/>
        <a:p>
          <a:pPr rtl="0"/>
          <a:endParaRPr lang="en-US" sz="3600" dirty="0"/>
        </a:p>
      </dgm:t>
    </dgm:pt>
    <dgm:pt modelId="{ACA0D81B-B409-433B-9872-071ADB8C2216}" type="parTrans" cxnId="{54FD0503-C7D8-4C6D-99A2-592D492E12F5}">
      <dgm:prSet/>
      <dgm:spPr/>
      <dgm:t>
        <a:bodyPr/>
        <a:lstStyle/>
        <a:p>
          <a:endParaRPr lang="en-US"/>
        </a:p>
      </dgm:t>
    </dgm:pt>
    <dgm:pt modelId="{00E9956E-5B3E-44AC-BCB5-7E7C92DB68BA}" type="sibTrans" cxnId="{54FD0503-C7D8-4C6D-99A2-592D492E12F5}">
      <dgm:prSet/>
      <dgm:spPr/>
      <dgm:t>
        <a:bodyPr/>
        <a:lstStyle/>
        <a:p>
          <a:endParaRPr lang="en-US"/>
        </a:p>
      </dgm:t>
    </dgm:pt>
    <dgm:pt modelId="{484AE53C-60BA-4B72-8104-CEB067A3A454}">
      <dgm:prSet custT="1"/>
      <dgm:spPr/>
      <dgm:t>
        <a:bodyPr/>
        <a:lstStyle/>
        <a:p>
          <a:r>
            <a:rPr lang="en-GB" sz="2800" b="0" i="0" dirty="0"/>
            <a:t>Developing a long-term national financing strategy for ASRH</a:t>
          </a:r>
          <a:endParaRPr lang="en-US" sz="2800" dirty="0"/>
        </a:p>
      </dgm:t>
    </dgm:pt>
    <dgm:pt modelId="{F2C1EB52-C078-4A59-8778-5F4AF50B4265}" type="parTrans" cxnId="{2C53B48E-E91C-4725-89D7-F45F0FC84ACC}">
      <dgm:prSet/>
      <dgm:spPr/>
      <dgm:t>
        <a:bodyPr/>
        <a:lstStyle/>
        <a:p>
          <a:endParaRPr lang="en-US"/>
        </a:p>
      </dgm:t>
    </dgm:pt>
    <dgm:pt modelId="{44CE1B2C-AB36-494B-8B6F-189E87761080}" type="sibTrans" cxnId="{2C53B48E-E91C-4725-89D7-F45F0FC84ACC}">
      <dgm:prSet/>
      <dgm:spPr/>
      <dgm:t>
        <a:bodyPr/>
        <a:lstStyle/>
        <a:p>
          <a:endParaRPr lang="en-US"/>
        </a:p>
      </dgm:t>
    </dgm:pt>
    <dgm:pt modelId="{5765BF23-EC63-4CE1-BA22-0EF51BF1772E}">
      <dgm:prSet custT="1"/>
      <dgm:spPr/>
      <dgm:t>
        <a:bodyPr/>
        <a:lstStyle/>
        <a:p>
          <a:r>
            <a:rPr lang="en-GB" sz="2800" dirty="0"/>
            <a:t>C</a:t>
          </a:r>
          <a:r>
            <a:rPr lang="en-GB" sz="2800" b="0" i="0" dirty="0"/>
            <a:t>o-creating interventions with beneficiaries to reduce costs and increase ownership</a:t>
          </a:r>
          <a:endParaRPr lang="en-US" sz="2800" dirty="0"/>
        </a:p>
      </dgm:t>
    </dgm:pt>
    <dgm:pt modelId="{8CE3C9A6-70BA-408D-9E20-3E18DCCFE1BB}" type="parTrans" cxnId="{075303E8-9F6C-439B-9EC6-ADD09F2116AE}">
      <dgm:prSet/>
      <dgm:spPr/>
      <dgm:t>
        <a:bodyPr/>
        <a:lstStyle/>
        <a:p>
          <a:endParaRPr lang="en-US"/>
        </a:p>
      </dgm:t>
    </dgm:pt>
    <dgm:pt modelId="{896B1ED9-7C93-4487-84D8-BCFA2F302750}" type="sibTrans" cxnId="{075303E8-9F6C-439B-9EC6-ADD09F2116AE}">
      <dgm:prSet/>
      <dgm:spPr/>
      <dgm:t>
        <a:bodyPr/>
        <a:lstStyle/>
        <a:p>
          <a:endParaRPr lang="en-US"/>
        </a:p>
      </dgm:t>
    </dgm:pt>
    <dgm:pt modelId="{9471D734-9C36-42B1-B903-0B7B6359BC5F}">
      <dgm:prSet custT="1"/>
      <dgm:spPr/>
      <dgm:t>
        <a:bodyPr/>
        <a:lstStyle/>
        <a:p>
          <a:r>
            <a:rPr lang="en-GB" sz="2800" dirty="0"/>
            <a:t>C</a:t>
          </a:r>
          <a:r>
            <a:rPr lang="en-GB" sz="2800" b="0" i="0" dirty="0"/>
            <a:t>onducting comprehensive cost-benefit evaluations to attract investment</a:t>
          </a:r>
          <a:endParaRPr lang="en-US" sz="2800" dirty="0"/>
        </a:p>
      </dgm:t>
    </dgm:pt>
    <dgm:pt modelId="{886FDBE5-0E8F-478F-B7DE-8308C52837A5}" type="parTrans" cxnId="{77948F8E-C00F-4E4A-9FFE-E1AB601FE8C4}">
      <dgm:prSet/>
      <dgm:spPr/>
      <dgm:t>
        <a:bodyPr/>
        <a:lstStyle/>
        <a:p>
          <a:endParaRPr lang="en-US"/>
        </a:p>
      </dgm:t>
    </dgm:pt>
    <dgm:pt modelId="{49582772-9466-42FB-A5F6-DC1E407A1A08}" type="sibTrans" cxnId="{77948F8E-C00F-4E4A-9FFE-E1AB601FE8C4}">
      <dgm:prSet/>
      <dgm:spPr/>
      <dgm:t>
        <a:bodyPr/>
        <a:lstStyle/>
        <a:p>
          <a:endParaRPr lang="en-US"/>
        </a:p>
      </dgm:t>
    </dgm:pt>
    <dgm:pt modelId="{4DC3F281-454D-4D36-B04C-5A95973E282C}">
      <dgm:prSet custT="1"/>
      <dgm:spPr/>
      <dgm:t>
        <a:bodyPr/>
        <a:lstStyle/>
        <a:p>
          <a:r>
            <a:rPr lang="en-GB" sz="2800" dirty="0"/>
            <a:t>F</a:t>
          </a:r>
          <a:r>
            <a:rPr lang="en-GB" sz="2800" b="0" i="0" dirty="0"/>
            <a:t>ocusing on preventive interventions delivered digitally to bridge the funding gap. </a:t>
          </a:r>
          <a:endParaRPr lang="en-US" sz="2800" dirty="0"/>
        </a:p>
      </dgm:t>
    </dgm:pt>
    <dgm:pt modelId="{4310CEB5-EF82-405B-B3B7-1EE4CA9260AD}" type="parTrans" cxnId="{C567A21D-0529-4E18-ACC2-2A349A3A5ADB}">
      <dgm:prSet/>
      <dgm:spPr/>
      <dgm:t>
        <a:bodyPr/>
        <a:lstStyle/>
        <a:p>
          <a:endParaRPr lang="en-US"/>
        </a:p>
      </dgm:t>
    </dgm:pt>
    <dgm:pt modelId="{208E1FBA-2272-4EFF-80CD-8FEBC8699224}" type="sibTrans" cxnId="{C567A21D-0529-4E18-ACC2-2A349A3A5ADB}">
      <dgm:prSet/>
      <dgm:spPr/>
      <dgm:t>
        <a:bodyPr/>
        <a:lstStyle/>
        <a:p>
          <a:endParaRPr lang="en-US"/>
        </a:p>
      </dgm:t>
    </dgm:pt>
    <dgm:pt modelId="{19F9C329-F342-5A4F-BBCF-94E422F543FE}" type="pres">
      <dgm:prSet presAssocID="{77C3D69A-4FFC-4C81-917B-2AA208E555A4}" presName="Name0" presStyleCnt="0">
        <dgm:presLayoutVars>
          <dgm:dir/>
          <dgm:animLvl val="lvl"/>
          <dgm:resizeHandles val="exact"/>
        </dgm:presLayoutVars>
      </dgm:prSet>
      <dgm:spPr/>
    </dgm:pt>
    <dgm:pt modelId="{330AEC25-435C-654B-87A5-A47201DC6FDC}" type="pres">
      <dgm:prSet presAssocID="{DA8B5D36-F419-4018-9E72-4295A58D28E1}" presName="boxAndChildren" presStyleCnt="0"/>
      <dgm:spPr/>
    </dgm:pt>
    <dgm:pt modelId="{8D395717-38CF-9744-8304-883B1A60C5E4}" type="pres">
      <dgm:prSet presAssocID="{DA8B5D36-F419-4018-9E72-4295A58D28E1}" presName="parentTextBox" presStyleLbl="node1" presStyleIdx="0" presStyleCnt="1"/>
      <dgm:spPr/>
    </dgm:pt>
    <dgm:pt modelId="{C1035D7B-A808-8044-9C49-D412EECB10A9}" type="pres">
      <dgm:prSet presAssocID="{DA8B5D36-F419-4018-9E72-4295A58D28E1}" presName="entireBox" presStyleLbl="node1" presStyleIdx="0" presStyleCnt="1"/>
      <dgm:spPr/>
    </dgm:pt>
    <dgm:pt modelId="{6D53F29C-9891-8143-A4A8-5D3536E64E94}" type="pres">
      <dgm:prSet presAssocID="{DA8B5D36-F419-4018-9E72-4295A58D28E1}" presName="descendantBox" presStyleCnt="0"/>
      <dgm:spPr/>
    </dgm:pt>
    <dgm:pt modelId="{47F98240-DA66-1B41-9797-695015A37CC8}" type="pres">
      <dgm:prSet presAssocID="{484AE53C-60BA-4B72-8104-CEB067A3A454}" presName="childTextBox" presStyleLbl="fgAccFollowNode1" presStyleIdx="0" presStyleCnt="4">
        <dgm:presLayoutVars>
          <dgm:bulletEnabled val="1"/>
        </dgm:presLayoutVars>
      </dgm:prSet>
      <dgm:spPr/>
    </dgm:pt>
    <dgm:pt modelId="{6FCDE8C6-2C57-8843-B021-C9D28BF6E47F}" type="pres">
      <dgm:prSet presAssocID="{5765BF23-EC63-4CE1-BA22-0EF51BF1772E}" presName="childTextBox" presStyleLbl="fgAccFollowNode1" presStyleIdx="1" presStyleCnt="4">
        <dgm:presLayoutVars>
          <dgm:bulletEnabled val="1"/>
        </dgm:presLayoutVars>
      </dgm:prSet>
      <dgm:spPr/>
    </dgm:pt>
    <dgm:pt modelId="{58F3AE01-55B6-624D-A90F-D02620EE9B96}" type="pres">
      <dgm:prSet presAssocID="{9471D734-9C36-42B1-B903-0B7B6359BC5F}" presName="childTextBox" presStyleLbl="fgAccFollowNode1" presStyleIdx="2" presStyleCnt="4">
        <dgm:presLayoutVars>
          <dgm:bulletEnabled val="1"/>
        </dgm:presLayoutVars>
      </dgm:prSet>
      <dgm:spPr/>
    </dgm:pt>
    <dgm:pt modelId="{92F01A3E-8D45-CD49-8A77-92325EF56E51}" type="pres">
      <dgm:prSet presAssocID="{4DC3F281-454D-4D36-B04C-5A95973E282C}" presName="childTextBox" presStyleLbl="fgAccFollowNode1" presStyleIdx="3" presStyleCnt="4">
        <dgm:presLayoutVars>
          <dgm:bulletEnabled val="1"/>
        </dgm:presLayoutVars>
      </dgm:prSet>
      <dgm:spPr/>
    </dgm:pt>
  </dgm:ptLst>
  <dgm:cxnLst>
    <dgm:cxn modelId="{54FD0503-C7D8-4C6D-99A2-592D492E12F5}" srcId="{77C3D69A-4FFC-4C81-917B-2AA208E555A4}" destId="{DA8B5D36-F419-4018-9E72-4295A58D28E1}" srcOrd="0" destOrd="0" parTransId="{ACA0D81B-B409-433B-9872-071ADB8C2216}" sibTransId="{00E9956E-5B3E-44AC-BCB5-7E7C92DB68BA}"/>
    <dgm:cxn modelId="{C567A21D-0529-4E18-ACC2-2A349A3A5ADB}" srcId="{DA8B5D36-F419-4018-9E72-4295A58D28E1}" destId="{4DC3F281-454D-4D36-B04C-5A95973E282C}" srcOrd="3" destOrd="0" parTransId="{4310CEB5-EF82-405B-B3B7-1EE4CA9260AD}" sibTransId="{208E1FBA-2272-4EFF-80CD-8FEBC8699224}"/>
    <dgm:cxn modelId="{FFB95221-45E0-FE40-B785-4B0220AA04AB}" type="presOf" srcId="{77C3D69A-4FFC-4C81-917B-2AA208E555A4}" destId="{19F9C329-F342-5A4F-BBCF-94E422F543FE}" srcOrd="0" destOrd="0" presId="urn:microsoft.com/office/officeart/2005/8/layout/process4"/>
    <dgm:cxn modelId="{075E644B-6AD7-D548-AB6D-2C4BFFAC952E}" type="presOf" srcId="{484AE53C-60BA-4B72-8104-CEB067A3A454}" destId="{47F98240-DA66-1B41-9797-695015A37CC8}" srcOrd="0" destOrd="0" presId="urn:microsoft.com/office/officeart/2005/8/layout/process4"/>
    <dgm:cxn modelId="{2AE63065-CF14-DD43-82D1-4175CFA27711}" type="presOf" srcId="{DA8B5D36-F419-4018-9E72-4295A58D28E1}" destId="{C1035D7B-A808-8044-9C49-D412EECB10A9}" srcOrd="1" destOrd="0" presId="urn:microsoft.com/office/officeart/2005/8/layout/process4"/>
    <dgm:cxn modelId="{FDE37F72-CC3B-8D44-8ECE-B8DAAE2BB829}" type="presOf" srcId="{4DC3F281-454D-4D36-B04C-5A95973E282C}" destId="{92F01A3E-8D45-CD49-8A77-92325EF56E51}" srcOrd="0" destOrd="0" presId="urn:microsoft.com/office/officeart/2005/8/layout/process4"/>
    <dgm:cxn modelId="{392FC57D-797F-FA47-AE49-7FD692237F1F}" type="presOf" srcId="{DA8B5D36-F419-4018-9E72-4295A58D28E1}" destId="{8D395717-38CF-9744-8304-883B1A60C5E4}" srcOrd="0" destOrd="0" presId="urn:microsoft.com/office/officeart/2005/8/layout/process4"/>
    <dgm:cxn modelId="{77948F8E-C00F-4E4A-9FFE-E1AB601FE8C4}" srcId="{DA8B5D36-F419-4018-9E72-4295A58D28E1}" destId="{9471D734-9C36-42B1-B903-0B7B6359BC5F}" srcOrd="2" destOrd="0" parTransId="{886FDBE5-0E8F-478F-B7DE-8308C52837A5}" sibTransId="{49582772-9466-42FB-A5F6-DC1E407A1A08}"/>
    <dgm:cxn modelId="{2C53B48E-E91C-4725-89D7-F45F0FC84ACC}" srcId="{DA8B5D36-F419-4018-9E72-4295A58D28E1}" destId="{484AE53C-60BA-4B72-8104-CEB067A3A454}" srcOrd="0" destOrd="0" parTransId="{F2C1EB52-C078-4A59-8778-5F4AF50B4265}" sibTransId="{44CE1B2C-AB36-494B-8B6F-189E87761080}"/>
    <dgm:cxn modelId="{481AC0B5-A625-DA4D-BEBB-E16D0622AAA1}" type="presOf" srcId="{5765BF23-EC63-4CE1-BA22-0EF51BF1772E}" destId="{6FCDE8C6-2C57-8843-B021-C9D28BF6E47F}" srcOrd="0" destOrd="0" presId="urn:microsoft.com/office/officeart/2005/8/layout/process4"/>
    <dgm:cxn modelId="{1B07E9C1-4DD5-2A42-8B95-248F20242957}" type="presOf" srcId="{9471D734-9C36-42B1-B903-0B7B6359BC5F}" destId="{58F3AE01-55B6-624D-A90F-D02620EE9B96}" srcOrd="0" destOrd="0" presId="urn:microsoft.com/office/officeart/2005/8/layout/process4"/>
    <dgm:cxn modelId="{075303E8-9F6C-439B-9EC6-ADD09F2116AE}" srcId="{DA8B5D36-F419-4018-9E72-4295A58D28E1}" destId="{5765BF23-EC63-4CE1-BA22-0EF51BF1772E}" srcOrd="1" destOrd="0" parTransId="{8CE3C9A6-70BA-408D-9E20-3E18DCCFE1BB}" sibTransId="{896B1ED9-7C93-4487-84D8-BCFA2F302750}"/>
    <dgm:cxn modelId="{BB10EEC0-BE18-E84E-A178-3B9CA7838C33}" type="presParOf" srcId="{19F9C329-F342-5A4F-BBCF-94E422F543FE}" destId="{330AEC25-435C-654B-87A5-A47201DC6FDC}" srcOrd="0" destOrd="0" presId="urn:microsoft.com/office/officeart/2005/8/layout/process4"/>
    <dgm:cxn modelId="{FB5F548B-CB78-B14E-BB51-84B046A8ACE1}" type="presParOf" srcId="{330AEC25-435C-654B-87A5-A47201DC6FDC}" destId="{8D395717-38CF-9744-8304-883B1A60C5E4}" srcOrd="0" destOrd="0" presId="urn:microsoft.com/office/officeart/2005/8/layout/process4"/>
    <dgm:cxn modelId="{122D0AE7-24C2-6F41-8F48-4ED7574347FB}" type="presParOf" srcId="{330AEC25-435C-654B-87A5-A47201DC6FDC}" destId="{C1035D7B-A808-8044-9C49-D412EECB10A9}" srcOrd="1" destOrd="0" presId="urn:microsoft.com/office/officeart/2005/8/layout/process4"/>
    <dgm:cxn modelId="{962BFA6A-7416-0B4C-9EFA-DC4BCA84AE1D}" type="presParOf" srcId="{330AEC25-435C-654B-87A5-A47201DC6FDC}" destId="{6D53F29C-9891-8143-A4A8-5D3536E64E94}" srcOrd="2" destOrd="0" presId="urn:microsoft.com/office/officeart/2005/8/layout/process4"/>
    <dgm:cxn modelId="{0FACAF0A-F287-6D4C-9E1B-45EDB413FCA4}" type="presParOf" srcId="{6D53F29C-9891-8143-A4A8-5D3536E64E94}" destId="{47F98240-DA66-1B41-9797-695015A37CC8}" srcOrd="0" destOrd="0" presId="urn:microsoft.com/office/officeart/2005/8/layout/process4"/>
    <dgm:cxn modelId="{BDBC6D0E-656B-284B-8118-DF1E155759BC}" type="presParOf" srcId="{6D53F29C-9891-8143-A4A8-5D3536E64E94}" destId="{6FCDE8C6-2C57-8843-B021-C9D28BF6E47F}" srcOrd="1" destOrd="0" presId="urn:microsoft.com/office/officeart/2005/8/layout/process4"/>
    <dgm:cxn modelId="{71B18067-FB0A-E34B-BE01-2C1667B0F893}" type="presParOf" srcId="{6D53F29C-9891-8143-A4A8-5D3536E64E94}" destId="{58F3AE01-55B6-624D-A90F-D02620EE9B96}" srcOrd="2" destOrd="0" presId="urn:microsoft.com/office/officeart/2005/8/layout/process4"/>
    <dgm:cxn modelId="{5A2EA2FB-C520-674F-8866-04E435445F90}" type="presParOf" srcId="{6D53F29C-9891-8143-A4A8-5D3536E64E94}" destId="{92F01A3E-8D45-CD49-8A77-92325EF56E51}"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FE002-9658-4118-B136-46662DE51FB5}">
      <dsp:nvSpPr>
        <dsp:cNvPr id="0" name=""/>
        <dsp:cNvSpPr/>
      </dsp:nvSpPr>
      <dsp:spPr>
        <a:xfrm>
          <a:off x="1272" y="15315"/>
          <a:ext cx="3320530" cy="259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1</a:t>
          </a:r>
        </a:p>
      </dsp:txBody>
      <dsp:txXfrm>
        <a:off x="1272" y="15315"/>
        <a:ext cx="3320530" cy="259200"/>
      </dsp:txXfrm>
    </dsp:sp>
    <dsp:sp modelId="{46B2A294-8DEB-431F-A450-EACABC99463C}">
      <dsp:nvSpPr>
        <dsp:cNvPr id="0" name=""/>
        <dsp:cNvSpPr/>
      </dsp:nvSpPr>
      <dsp:spPr>
        <a:xfrm>
          <a:off x="20201" y="274515"/>
          <a:ext cx="3282671" cy="18775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kern="1200" dirty="0">
              <a:latin typeface="MS Reference Sans Serif" panose="020B0604030504040204" pitchFamily="34" charset="0"/>
              <a:ea typeface="Times New Roman" panose="02020603050405020304" pitchFamily="18" charset="0"/>
              <a:cs typeface="Courier New" panose="02070309020205020404" pitchFamily="49" charset="0"/>
            </a:rPr>
            <a:t>Target the overall country response </a:t>
          </a:r>
          <a:endParaRPr lang="en-US" sz="1600" b="0" kern="1200" dirty="0"/>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r>
            <a:rPr lang="en-CA" sz="1600" b="0" kern="1200" dirty="0">
              <a:latin typeface="MS Reference Sans Serif" panose="020B0604030504040204" pitchFamily="34" charset="0"/>
              <a:ea typeface="Times New Roman" panose="02020603050405020304" pitchFamily="18" charset="0"/>
              <a:cs typeface="Times New Roman" panose="02020603050405020304" pitchFamily="18" charset="0"/>
            </a:rPr>
            <a:t>Clear a</a:t>
          </a:r>
          <a:r>
            <a:rPr lang="en-CA" sz="1600" b="0" kern="1200" dirty="0">
              <a:latin typeface="MS Reference Sans Serif" panose="020B0604030504040204" pitchFamily="34" charset="0"/>
              <a:ea typeface="Times New Roman" panose="02020603050405020304" pitchFamily="18" charset="0"/>
              <a:cs typeface="Courier New" panose="02070309020205020404" pitchFamily="49" charset="0"/>
            </a:rPr>
            <a:t>lignment of interventions on the needs and priorities of adolescents</a:t>
          </a:r>
          <a:endParaRPr lang="en-US" sz="1600" b="0" kern="1200" dirty="0"/>
        </a:p>
      </dsp:txBody>
      <dsp:txXfrm>
        <a:off x="20201" y="274515"/>
        <a:ext cx="3282671" cy="1877579"/>
      </dsp:txXfrm>
    </dsp:sp>
    <dsp:sp modelId="{0D5F96D4-2B0B-4C2D-ABED-EDA5CED113CE}">
      <dsp:nvSpPr>
        <dsp:cNvPr id="0" name=""/>
        <dsp:cNvSpPr/>
      </dsp:nvSpPr>
      <dsp:spPr>
        <a:xfrm>
          <a:off x="3742458" y="15315"/>
          <a:ext cx="3004678" cy="259200"/>
        </a:xfrm>
        <a:prstGeom prst="rect">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2</a:t>
          </a:r>
        </a:p>
      </dsp:txBody>
      <dsp:txXfrm>
        <a:off x="3742458" y="15315"/>
        <a:ext cx="3004678" cy="259200"/>
      </dsp:txXfrm>
    </dsp:sp>
    <dsp:sp modelId="{54365AD5-0B54-4735-8768-2F760476BB04}">
      <dsp:nvSpPr>
        <dsp:cNvPr id="0" name=""/>
        <dsp:cNvSpPr/>
      </dsp:nvSpPr>
      <dsp:spPr>
        <a:xfrm>
          <a:off x="3742458" y="274515"/>
          <a:ext cx="3004678" cy="1877579"/>
        </a:xfrm>
        <a:prstGeom prst="rect">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kern="1200" dirty="0">
              <a:latin typeface="MS Reference Sans Serif" panose="020B0604030504040204" pitchFamily="34" charset="0"/>
              <a:ea typeface="Times New Roman" panose="02020603050405020304" pitchFamily="18" charset="0"/>
              <a:cs typeface="Courier New" panose="02070309020205020404" pitchFamily="49" charset="0"/>
            </a:rPr>
            <a:t>Coordinate with other  stakeholders and embrace a multidisciplinary approach</a:t>
          </a:r>
          <a:endParaRPr lang="en-US" sz="1600" b="0" kern="1200" dirty="0"/>
        </a:p>
      </dsp:txBody>
      <dsp:txXfrm>
        <a:off x="3742458" y="274515"/>
        <a:ext cx="3004678" cy="1877579"/>
      </dsp:txXfrm>
    </dsp:sp>
    <dsp:sp modelId="{9421DCFF-7251-432F-A1B7-D6E2B5B967DB}">
      <dsp:nvSpPr>
        <dsp:cNvPr id="0" name=""/>
        <dsp:cNvSpPr/>
      </dsp:nvSpPr>
      <dsp:spPr>
        <a:xfrm>
          <a:off x="7167791" y="15315"/>
          <a:ext cx="3004678" cy="259200"/>
        </a:xfrm>
        <a:prstGeom prst="rect">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3</a:t>
          </a:r>
        </a:p>
      </dsp:txBody>
      <dsp:txXfrm>
        <a:off x="7167791" y="15315"/>
        <a:ext cx="3004678" cy="259200"/>
      </dsp:txXfrm>
    </dsp:sp>
    <dsp:sp modelId="{9B8553EE-9DC1-48D0-B043-A202F042D30C}">
      <dsp:nvSpPr>
        <dsp:cNvPr id="0" name=""/>
        <dsp:cNvSpPr/>
      </dsp:nvSpPr>
      <dsp:spPr>
        <a:xfrm>
          <a:off x="7167791" y="274515"/>
          <a:ext cx="3004678" cy="1877579"/>
        </a:xfrm>
        <a:prstGeom prst="rect">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latin typeface="MS Reference Sans Serif" panose="020B0604030504040204" pitchFamily="34" charset="0"/>
              <a:ea typeface="Times New Roman" panose="02020603050405020304" pitchFamily="18" charset="0"/>
              <a:cs typeface="Courier New" panose="02070309020205020404" pitchFamily="49" charset="0"/>
            </a:rPr>
            <a:t>Sustainability of the priority interventions must be clearly stated including funding mechanism to ensure continuity of program or intervention</a:t>
          </a:r>
          <a:endParaRPr lang="en-US" sz="1600" kern="1200" dirty="0"/>
        </a:p>
      </dsp:txBody>
      <dsp:txXfrm>
        <a:off x="7167791" y="274515"/>
        <a:ext cx="3004678" cy="1877579"/>
      </dsp:txXfrm>
    </dsp:sp>
    <dsp:sp modelId="{884E727B-F42D-4061-8A7D-7F40AE572689}">
      <dsp:nvSpPr>
        <dsp:cNvPr id="0" name=""/>
        <dsp:cNvSpPr/>
      </dsp:nvSpPr>
      <dsp:spPr>
        <a:xfrm>
          <a:off x="10593125" y="15315"/>
          <a:ext cx="3004678" cy="2592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4</a:t>
          </a:r>
        </a:p>
      </dsp:txBody>
      <dsp:txXfrm>
        <a:off x="10593125" y="15315"/>
        <a:ext cx="3004678" cy="259200"/>
      </dsp:txXfrm>
    </dsp:sp>
    <dsp:sp modelId="{A8A3D28F-835D-42C2-BCDB-F797C483A08B}">
      <dsp:nvSpPr>
        <dsp:cNvPr id="0" name=""/>
        <dsp:cNvSpPr/>
      </dsp:nvSpPr>
      <dsp:spPr>
        <a:xfrm>
          <a:off x="10593125" y="274515"/>
          <a:ext cx="3004678" cy="1877579"/>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latin typeface="MS Reference Sans Serif" panose="020B0604030504040204" pitchFamily="34" charset="0"/>
              <a:ea typeface="Times New Roman" panose="02020603050405020304" pitchFamily="18" charset="0"/>
              <a:cs typeface="Courier New" panose="02070309020205020404" pitchFamily="49" charset="0"/>
            </a:rPr>
            <a:t>Measures to provide disaggregated data on adolescents and young people to ensure proper monitoring of progress and impact evaluation </a:t>
          </a:r>
          <a:endParaRPr lang="en-US" sz="1600" kern="1200" dirty="0"/>
        </a:p>
      </dsp:txBody>
      <dsp:txXfrm>
        <a:off x="10593125" y="274515"/>
        <a:ext cx="3004678" cy="1877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4649A-F33A-4D21-B15A-CDC54456CC6A}">
      <dsp:nvSpPr>
        <dsp:cNvPr id="0" name=""/>
        <dsp:cNvSpPr/>
      </dsp:nvSpPr>
      <dsp:spPr>
        <a:xfrm>
          <a:off x="35932" y="2679275"/>
          <a:ext cx="1350857" cy="13508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7A9F1-ABA3-4541-B236-2458B3565DBD}">
      <dsp:nvSpPr>
        <dsp:cNvPr id="0" name=""/>
        <dsp:cNvSpPr/>
      </dsp:nvSpPr>
      <dsp:spPr>
        <a:xfrm>
          <a:off x="319612" y="2962955"/>
          <a:ext cx="783497" cy="783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300B6B-0091-4ADA-AFE1-7E9BD91521EE}">
      <dsp:nvSpPr>
        <dsp:cNvPr id="0" name=""/>
        <dsp:cNvSpPr/>
      </dsp:nvSpPr>
      <dsp:spPr>
        <a:xfrm>
          <a:off x="1265550" y="2679275"/>
          <a:ext cx="4005583" cy="1350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cap="none" dirty="0"/>
            <a:t>The costing analysis follows widely used guidelines in estimating the costs of interventions.</a:t>
          </a:r>
        </a:p>
        <a:p>
          <a:pPr marL="0" lvl="0" indent="0" algn="l" defTabSz="889000">
            <a:lnSpc>
              <a:spcPct val="100000"/>
            </a:lnSpc>
            <a:spcBef>
              <a:spcPct val="0"/>
            </a:spcBef>
            <a:spcAft>
              <a:spcPct val="35000"/>
            </a:spcAft>
            <a:buNone/>
          </a:pPr>
          <a:endParaRPr lang="en-GB" sz="2000" kern="1200" cap="none" dirty="0"/>
        </a:p>
        <a:p>
          <a:pPr marL="0" lvl="0" indent="0" algn="l" defTabSz="889000">
            <a:lnSpc>
              <a:spcPct val="100000"/>
            </a:lnSpc>
            <a:spcBef>
              <a:spcPct val="0"/>
            </a:spcBef>
            <a:spcAft>
              <a:spcPct val="35000"/>
            </a:spcAft>
            <a:buNone/>
          </a:pPr>
          <a:r>
            <a:rPr lang="en-GB" sz="2000" kern="1200" cap="none" dirty="0"/>
            <a:t>Uses an activity-based costing approach </a:t>
          </a:r>
        </a:p>
        <a:p>
          <a:pPr marL="0" lvl="0" indent="0" algn="l" defTabSz="889000">
            <a:lnSpc>
              <a:spcPct val="100000"/>
            </a:lnSpc>
            <a:spcBef>
              <a:spcPct val="0"/>
            </a:spcBef>
            <a:spcAft>
              <a:spcPct val="35000"/>
            </a:spcAft>
            <a:buNone/>
          </a:pPr>
          <a:endParaRPr lang="en-GB" sz="2000" kern="1200" cap="none" dirty="0"/>
        </a:p>
        <a:p>
          <a:pPr marL="0" lvl="0" indent="0" algn="l" defTabSz="889000">
            <a:lnSpc>
              <a:spcPct val="100000"/>
            </a:lnSpc>
            <a:spcBef>
              <a:spcPct val="0"/>
            </a:spcBef>
            <a:spcAft>
              <a:spcPct val="35000"/>
            </a:spcAft>
            <a:buNone/>
          </a:pPr>
          <a:r>
            <a:rPr lang="en-GB" sz="2000" kern="1200" cap="none" dirty="0"/>
            <a:t>However, the analysis does not include cost to the adolescents in assessing the interventions or the broader societal cost of the intervention. </a:t>
          </a:r>
        </a:p>
        <a:p>
          <a:pPr marL="0" lvl="0" indent="0" algn="l" defTabSz="889000">
            <a:lnSpc>
              <a:spcPct val="100000"/>
            </a:lnSpc>
            <a:spcBef>
              <a:spcPct val="0"/>
            </a:spcBef>
            <a:spcAft>
              <a:spcPct val="35000"/>
            </a:spcAft>
            <a:buNone/>
          </a:pPr>
          <a:endParaRPr lang="en-GB" sz="2000" kern="1200" cap="none" dirty="0"/>
        </a:p>
        <a:p>
          <a:pPr marL="0" lvl="0" indent="0" algn="l" defTabSz="889000">
            <a:lnSpc>
              <a:spcPct val="100000"/>
            </a:lnSpc>
            <a:spcBef>
              <a:spcPct val="0"/>
            </a:spcBef>
            <a:spcAft>
              <a:spcPct val="35000"/>
            </a:spcAft>
            <a:buNone/>
          </a:pPr>
          <a:r>
            <a:rPr lang="en-GB" sz="2000" kern="1200" cap="none" dirty="0"/>
            <a:t>All activities associated with the delivery of the interventions were identified and costed individually and aggregated using an excel-based tool developed specifically </a:t>
          </a:r>
          <a:r>
            <a:rPr lang="en-GB" sz="1400" kern="1200" cap="none" dirty="0"/>
            <a:t>for this purpose</a:t>
          </a:r>
          <a:endParaRPr lang="en-US" sz="1400" kern="1200" cap="none" dirty="0"/>
        </a:p>
      </dsp:txBody>
      <dsp:txXfrm>
        <a:off x="1265550" y="2679275"/>
        <a:ext cx="4005583" cy="1350857"/>
      </dsp:txXfrm>
    </dsp:sp>
    <dsp:sp modelId="{02DDD794-37B0-4250-BAB2-FC017D8D9EAB}">
      <dsp:nvSpPr>
        <dsp:cNvPr id="0" name=""/>
        <dsp:cNvSpPr/>
      </dsp:nvSpPr>
      <dsp:spPr>
        <a:xfrm>
          <a:off x="5825950" y="2679275"/>
          <a:ext cx="1350857" cy="13508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D7247-75C1-4DD6-82EC-345142B677D2}">
      <dsp:nvSpPr>
        <dsp:cNvPr id="0" name=""/>
        <dsp:cNvSpPr/>
      </dsp:nvSpPr>
      <dsp:spPr>
        <a:xfrm>
          <a:off x="6109630" y="2962955"/>
          <a:ext cx="783497" cy="783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6A8E1-0667-4940-8B95-824722A79A96}">
      <dsp:nvSpPr>
        <dsp:cNvPr id="0" name=""/>
        <dsp:cNvSpPr/>
      </dsp:nvSpPr>
      <dsp:spPr>
        <a:xfrm>
          <a:off x="7466277" y="2679275"/>
          <a:ext cx="3184164" cy="1350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cap="none" dirty="0"/>
            <a:t>Data on inputs and assumptions were agreed upon by the study team. </a:t>
          </a:r>
        </a:p>
        <a:p>
          <a:pPr marL="0" lvl="0" indent="0" algn="l" defTabSz="889000">
            <a:lnSpc>
              <a:spcPct val="100000"/>
            </a:lnSpc>
            <a:spcBef>
              <a:spcPct val="0"/>
            </a:spcBef>
            <a:spcAft>
              <a:spcPct val="35000"/>
            </a:spcAft>
            <a:buNone/>
          </a:pPr>
          <a:r>
            <a:rPr lang="en-GB" sz="2000" kern="1200" cap="none" dirty="0"/>
            <a:t>Key informant interviews within the respective stakeholders were conducted for additional information, as needed, to inform the analysis. </a:t>
          </a:r>
        </a:p>
        <a:p>
          <a:pPr marL="0" lvl="0" indent="0" algn="l" defTabSz="889000">
            <a:lnSpc>
              <a:spcPct val="100000"/>
            </a:lnSpc>
            <a:spcBef>
              <a:spcPct val="0"/>
            </a:spcBef>
            <a:spcAft>
              <a:spcPct val="35000"/>
            </a:spcAft>
            <a:buNone/>
          </a:pPr>
          <a:endParaRPr lang="en-GB" sz="2000" kern="1200" cap="none" dirty="0"/>
        </a:p>
        <a:p>
          <a:pPr marL="0" lvl="0" indent="0" algn="l" defTabSz="889000">
            <a:lnSpc>
              <a:spcPct val="100000"/>
            </a:lnSpc>
            <a:spcBef>
              <a:spcPct val="0"/>
            </a:spcBef>
            <a:spcAft>
              <a:spcPct val="35000"/>
            </a:spcAft>
            <a:buNone/>
          </a:pPr>
          <a:r>
            <a:rPr lang="en-GB" sz="2000" kern="1200" cap="none" dirty="0"/>
            <a:t>Duration: September 2021 to June 2022. </a:t>
          </a:r>
        </a:p>
        <a:p>
          <a:pPr marL="0" lvl="0" indent="0" algn="l" defTabSz="889000">
            <a:lnSpc>
              <a:spcPct val="100000"/>
            </a:lnSpc>
            <a:spcBef>
              <a:spcPct val="0"/>
            </a:spcBef>
            <a:spcAft>
              <a:spcPct val="35000"/>
            </a:spcAft>
            <a:buNone/>
          </a:pPr>
          <a:endParaRPr lang="en-GB" sz="2000" kern="1200" cap="none" dirty="0"/>
        </a:p>
        <a:p>
          <a:pPr marL="0" lvl="0" indent="0" algn="l" defTabSz="889000">
            <a:lnSpc>
              <a:spcPct val="100000"/>
            </a:lnSpc>
            <a:spcBef>
              <a:spcPct val="0"/>
            </a:spcBef>
            <a:spcAft>
              <a:spcPct val="35000"/>
            </a:spcAft>
            <a:buNone/>
          </a:pPr>
          <a:r>
            <a:rPr lang="en-GB" sz="2000" kern="1200" cap="none" dirty="0"/>
            <a:t>The analysis estimates costs for a seven-year time frame (2015–2021). </a:t>
          </a:r>
          <a:endParaRPr lang="en-US" sz="2000" kern="1200" cap="none" dirty="0"/>
        </a:p>
      </dsp:txBody>
      <dsp:txXfrm>
        <a:off x="7466277" y="2679275"/>
        <a:ext cx="3184164" cy="1350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507F7-58F0-174C-A020-08D7A86C310C}">
      <dsp:nvSpPr>
        <dsp:cNvPr id="0" name=""/>
        <dsp:cNvSpPr/>
      </dsp:nvSpPr>
      <dsp:spPr>
        <a:xfrm>
          <a:off x="0" y="0"/>
          <a:ext cx="52542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00B97-C3CE-7F48-B5A6-3B63BCE1B408}">
      <dsp:nvSpPr>
        <dsp:cNvPr id="0" name=""/>
        <dsp:cNvSpPr/>
      </dsp:nvSpPr>
      <dsp:spPr>
        <a:xfrm>
          <a:off x="0" y="0"/>
          <a:ext cx="5254281" cy="1523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 estimate the cost of the priority interventions identified, we developed an excel based instrumented to collect data.</a:t>
          </a:r>
          <a:endParaRPr lang="en-US" sz="2300" kern="1200"/>
        </a:p>
      </dsp:txBody>
      <dsp:txXfrm>
        <a:off x="0" y="0"/>
        <a:ext cx="5254281" cy="1523493"/>
      </dsp:txXfrm>
    </dsp:sp>
    <dsp:sp modelId="{58A3E9C8-1E53-D747-9E83-F7730B01A297}">
      <dsp:nvSpPr>
        <dsp:cNvPr id="0" name=""/>
        <dsp:cNvSpPr/>
      </dsp:nvSpPr>
      <dsp:spPr>
        <a:xfrm>
          <a:off x="0" y="1523493"/>
          <a:ext cx="52542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9E6D7-D59A-9F42-BCEB-5482E74BC60F}">
      <dsp:nvSpPr>
        <dsp:cNvPr id="0" name=""/>
        <dsp:cNvSpPr/>
      </dsp:nvSpPr>
      <dsp:spPr>
        <a:xfrm>
          <a:off x="0" y="1523493"/>
          <a:ext cx="5254281" cy="1523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This involved a critical analysis of each intervention and the potential cost components or centres underpinning the intervention. </a:t>
          </a:r>
          <a:endParaRPr lang="en-US" sz="2300" kern="1200"/>
        </a:p>
      </dsp:txBody>
      <dsp:txXfrm>
        <a:off x="0" y="1523493"/>
        <a:ext cx="5254281" cy="1523493"/>
      </dsp:txXfrm>
    </dsp:sp>
    <dsp:sp modelId="{573AC19B-20BF-CD49-8205-2F2527882EE1}">
      <dsp:nvSpPr>
        <dsp:cNvPr id="0" name=""/>
        <dsp:cNvSpPr/>
      </dsp:nvSpPr>
      <dsp:spPr>
        <a:xfrm>
          <a:off x="0" y="3046987"/>
          <a:ext cx="52542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82A02-EDEB-244B-92F2-86677F32CC55}">
      <dsp:nvSpPr>
        <dsp:cNvPr id="0" name=""/>
        <dsp:cNvSpPr/>
      </dsp:nvSpPr>
      <dsp:spPr>
        <a:xfrm>
          <a:off x="0" y="3046987"/>
          <a:ext cx="5254281" cy="1523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The micro activities cost components were then further classified into major cost categories or centres consistent with activity costing practice and procedures. </a:t>
          </a:r>
          <a:endParaRPr lang="en-US" sz="2300" kern="1200" dirty="0"/>
        </a:p>
      </dsp:txBody>
      <dsp:txXfrm>
        <a:off x="0" y="3046987"/>
        <a:ext cx="5254281" cy="1523493"/>
      </dsp:txXfrm>
    </dsp:sp>
    <dsp:sp modelId="{A5D800F9-EB9D-E749-B109-444C9F53E057}">
      <dsp:nvSpPr>
        <dsp:cNvPr id="0" name=""/>
        <dsp:cNvSpPr/>
      </dsp:nvSpPr>
      <dsp:spPr>
        <a:xfrm>
          <a:off x="0" y="4570482"/>
          <a:ext cx="52542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1835C-336E-3244-940B-8D4A6933F5D3}">
      <dsp:nvSpPr>
        <dsp:cNvPr id="0" name=""/>
        <dsp:cNvSpPr/>
      </dsp:nvSpPr>
      <dsp:spPr>
        <a:xfrm>
          <a:off x="0" y="4570481"/>
          <a:ext cx="5254281" cy="1523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The tool was shared widely with the wider research team and stakeholders for inputs and validation for the data collection. </a:t>
          </a:r>
          <a:endParaRPr lang="en-US" sz="2300" kern="1200" dirty="0"/>
        </a:p>
      </dsp:txBody>
      <dsp:txXfrm>
        <a:off x="0" y="4570481"/>
        <a:ext cx="5254281" cy="1523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1639F-E8FF-4473-B237-6E64B3159168}">
      <dsp:nvSpPr>
        <dsp:cNvPr id="0" name=""/>
        <dsp:cNvSpPr/>
      </dsp:nvSpPr>
      <dsp:spPr>
        <a:xfrm>
          <a:off x="1266603" y="1434109"/>
          <a:ext cx="1835504" cy="18355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8628E-BAF8-4F0F-9F64-5B2562B19BB5}">
      <dsp:nvSpPr>
        <dsp:cNvPr id="0" name=""/>
        <dsp:cNvSpPr/>
      </dsp:nvSpPr>
      <dsp:spPr>
        <a:xfrm>
          <a:off x="144907" y="3720910"/>
          <a:ext cx="40788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kern="1200"/>
            <a:t>Identify resource needs</a:t>
          </a:r>
        </a:p>
      </dsp:txBody>
      <dsp:txXfrm>
        <a:off x="144907" y="3720910"/>
        <a:ext cx="4078897" cy="720000"/>
      </dsp:txXfrm>
    </dsp:sp>
    <dsp:sp modelId="{2F8774F1-AB1A-42B1-B5E9-4F05624D800D}">
      <dsp:nvSpPr>
        <dsp:cNvPr id="0" name=""/>
        <dsp:cNvSpPr/>
      </dsp:nvSpPr>
      <dsp:spPr>
        <a:xfrm>
          <a:off x="6059308" y="1434109"/>
          <a:ext cx="1835504" cy="18355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0D095-29E4-4400-8A02-A33D9DFB284E}">
      <dsp:nvSpPr>
        <dsp:cNvPr id="0" name=""/>
        <dsp:cNvSpPr/>
      </dsp:nvSpPr>
      <dsp:spPr>
        <a:xfrm>
          <a:off x="4937612" y="3720910"/>
          <a:ext cx="40788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kern="1200"/>
            <a:t>Identify funding gaps</a:t>
          </a:r>
        </a:p>
      </dsp:txBody>
      <dsp:txXfrm>
        <a:off x="4937612" y="3720910"/>
        <a:ext cx="4078897" cy="720000"/>
      </dsp:txXfrm>
    </dsp:sp>
    <dsp:sp modelId="{FFA54B5E-D390-4F82-9D2E-C90DA2A59A1C}">
      <dsp:nvSpPr>
        <dsp:cNvPr id="0" name=""/>
        <dsp:cNvSpPr/>
      </dsp:nvSpPr>
      <dsp:spPr>
        <a:xfrm>
          <a:off x="10852013" y="1434109"/>
          <a:ext cx="1835504" cy="18355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021AF-9ABE-4B1C-B741-9F9B91268ED5}">
      <dsp:nvSpPr>
        <dsp:cNvPr id="0" name=""/>
        <dsp:cNvSpPr/>
      </dsp:nvSpPr>
      <dsp:spPr>
        <a:xfrm>
          <a:off x="9730317" y="3720910"/>
          <a:ext cx="40788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kern="1200"/>
            <a:t>Develop funding strategies</a:t>
          </a:r>
        </a:p>
      </dsp:txBody>
      <dsp:txXfrm>
        <a:off x="9730317" y="3720910"/>
        <a:ext cx="4078897"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35D7B-A808-8044-9C49-D412EECB10A9}">
      <dsp:nvSpPr>
        <dsp:cNvPr id="0" name=""/>
        <dsp:cNvSpPr/>
      </dsp:nvSpPr>
      <dsp:spPr>
        <a:xfrm>
          <a:off x="0" y="0"/>
          <a:ext cx="12953180" cy="68410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en-US" sz="3600" kern="1200" dirty="0"/>
        </a:p>
      </dsp:txBody>
      <dsp:txXfrm>
        <a:off x="0" y="0"/>
        <a:ext cx="12953180" cy="3694167"/>
      </dsp:txXfrm>
    </dsp:sp>
    <dsp:sp modelId="{47F98240-DA66-1B41-9797-695015A37CC8}">
      <dsp:nvSpPr>
        <dsp:cNvPr id="0" name=""/>
        <dsp:cNvSpPr/>
      </dsp:nvSpPr>
      <dsp:spPr>
        <a:xfrm>
          <a:off x="0" y="3557345"/>
          <a:ext cx="3238294" cy="314688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b="0" i="0" kern="1200" dirty="0"/>
            <a:t>Developing a long-term national financing strategy for ASRH</a:t>
          </a:r>
          <a:endParaRPr lang="en-US" sz="2800" kern="1200" dirty="0"/>
        </a:p>
      </dsp:txBody>
      <dsp:txXfrm>
        <a:off x="0" y="3557345"/>
        <a:ext cx="3238294" cy="3146883"/>
      </dsp:txXfrm>
    </dsp:sp>
    <dsp:sp modelId="{6FCDE8C6-2C57-8843-B021-C9D28BF6E47F}">
      <dsp:nvSpPr>
        <dsp:cNvPr id="0" name=""/>
        <dsp:cNvSpPr/>
      </dsp:nvSpPr>
      <dsp:spPr>
        <a:xfrm>
          <a:off x="3238295" y="3557345"/>
          <a:ext cx="3238294" cy="314688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dirty="0"/>
            <a:t>C</a:t>
          </a:r>
          <a:r>
            <a:rPr lang="en-GB" sz="2800" b="0" i="0" kern="1200" dirty="0"/>
            <a:t>o-creating interventions with beneficiaries to reduce costs and increase ownership</a:t>
          </a:r>
          <a:endParaRPr lang="en-US" sz="2800" kern="1200" dirty="0"/>
        </a:p>
      </dsp:txBody>
      <dsp:txXfrm>
        <a:off x="3238295" y="3557345"/>
        <a:ext cx="3238294" cy="3146883"/>
      </dsp:txXfrm>
    </dsp:sp>
    <dsp:sp modelId="{58F3AE01-55B6-624D-A90F-D02620EE9B96}">
      <dsp:nvSpPr>
        <dsp:cNvPr id="0" name=""/>
        <dsp:cNvSpPr/>
      </dsp:nvSpPr>
      <dsp:spPr>
        <a:xfrm>
          <a:off x="6476590" y="3557345"/>
          <a:ext cx="3238294" cy="314688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dirty="0"/>
            <a:t>C</a:t>
          </a:r>
          <a:r>
            <a:rPr lang="en-GB" sz="2800" b="0" i="0" kern="1200" dirty="0"/>
            <a:t>onducting comprehensive cost-benefit evaluations to attract investment</a:t>
          </a:r>
          <a:endParaRPr lang="en-US" sz="2800" kern="1200" dirty="0"/>
        </a:p>
      </dsp:txBody>
      <dsp:txXfrm>
        <a:off x="6476590" y="3557345"/>
        <a:ext cx="3238294" cy="3146883"/>
      </dsp:txXfrm>
    </dsp:sp>
    <dsp:sp modelId="{92F01A3E-8D45-CD49-8A77-92325EF56E51}">
      <dsp:nvSpPr>
        <dsp:cNvPr id="0" name=""/>
        <dsp:cNvSpPr/>
      </dsp:nvSpPr>
      <dsp:spPr>
        <a:xfrm>
          <a:off x="9714884" y="3557345"/>
          <a:ext cx="3238294" cy="314688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a:t>
          </a:r>
          <a:r>
            <a:rPr lang="en-GB" sz="2800" b="0" i="0" kern="1200" dirty="0"/>
            <a:t>ocusing on preventive interventions delivered digitally to bridge the funding gap. </a:t>
          </a:r>
          <a:endParaRPr lang="en-US" sz="2800" kern="1200" dirty="0"/>
        </a:p>
      </dsp:txBody>
      <dsp:txXfrm>
        <a:off x="9714884" y="3557345"/>
        <a:ext cx="3238294" cy="31468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56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GH" dirty="0"/>
          </a:p>
        </p:txBody>
      </p:sp>
    </p:spTree>
    <p:extLst>
      <p:ext uri="{BB962C8B-B14F-4D97-AF65-F5344CB8AC3E}">
        <p14:creationId xmlns:p14="http://schemas.microsoft.com/office/powerpoint/2010/main" val="105011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GH" dirty="0"/>
          </a:p>
        </p:txBody>
      </p:sp>
    </p:spTree>
    <p:extLst>
      <p:ext uri="{BB962C8B-B14F-4D97-AF65-F5344CB8AC3E}">
        <p14:creationId xmlns:p14="http://schemas.microsoft.com/office/powerpoint/2010/main" val="289918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GH" dirty="0"/>
          </a:p>
        </p:txBody>
      </p:sp>
    </p:spTree>
    <p:extLst>
      <p:ext uri="{BB962C8B-B14F-4D97-AF65-F5344CB8AC3E}">
        <p14:creationId xmlns:p14="http://schemas.microsoft.com/office/powerpoint/2010/main" val="201409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GH" dirty="0"/>
          </a:p>
        </p:txBody>
      </p:sp>
    </p:spTree>
    <p:extLst>
      <p:ext uri="{BB962C8B-B14F-4D97-AF65-F5344CB8AC3E}">
        <p14:creationId xmlns:p14="http://schemas.microsoft.com/office/powerpoint/2010/main" val="80022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GH" dirty="0"/>
          </a:p>
        </p:txBody>
      </p:sp>
    </p:spTree>
    <p:extLst>
      <p:ext uri="{BB962C8B-B14F-4D97-AF65-F5344CB8AC3E}">
        <p14:creationId xmlns:p14="http://schemas.microsoft.com/office/powerpoint/2010/main" val="417267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35" dirty="0">
                <a:solidFill>
                  <a:srgbClr val="E5E0DF"/>
                </a:solidFill>
                <a:latin typeface="Inter" pitchFamily="34" charset="0"/>
                <a:ea typeface="Inter" pitchFamily="34" charset="-122"/>
                <a:cs typeface="Inter" pitchFamily="34" charset="-120"/>
              </a:rPr>
              <a:t>Join us in exploring the latest research on adolescent sexual and reproductive health in Ghana. Learn about funding gaps and resource mobilisation strategies for interventions, as well as innovative approaches to improving health outcomes for young people.</a:t>
            </a: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224434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GH" dirty="0"/>
          </a:p>
        </p:txBody>
      </p:sp>
    </p:spTree>
    <p:extLst>
      <p:ext uri="{BB962C8B-B14F-4D97-AF65-F5344CB8AC3E}">
        <p14:creationId xmlns:p14="http://schemas.microsoft.com/office/powerpoint/2010/main" val="99458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p:cNvSpPr>
            <a:spLocks noGrp="1"/>
          </p:cNvSpPr>
          <p:nvPr>
            <p:ph type="dt" sz="half" idx="10"/>
          </p:nvPr>
        </p:nvSpPr>
        <p:spPr/>
        <p:txBody>
          <a:bodyPr/>
          <a:lstStyle/>
          <a:p>
            <a:fld id="{28B9908E-AB4B-4719-9AFF-0A95DEA359BD}" type="datetimeFigureOut">
              <a:rPr lang="en-US" smtClean="0"/>
              <a:t>9/6/23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6149-1942-49E8-A7F0-1F458CA3EB64}" type="slidenum">
              <a:rPr lang="en-US" smtClean="0"/>
              <a:t>‹#›</a:t>
            </a:fld>
            <a:endParaRPr lang="en-US"/>
          </a:p>
        </p:txBody>
      </p:sp>
    </p:spTree>
    <p:extLst>
      <p:ext uri="{BB962C8B-B14F-4D97-AF65-F5344CB8AC3E}">
        <p14:creationId xmlns:p14="http://schemas.microsoft.com/office/powerpoint/2010/main" val="419823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A5123-2699-44D9-91A7-A36A86549A78}"/>
              </a:ext>
            </a:extLst>
          </p:cNvPr>
          <p:cNvGraphicFramePr>
            <a:graphicFrameLocks noChangeAspect="1"/>
          </p:cNvGraphicFramePr>
          <p:nvPr userDrawn="1">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4128" name="think-cell Slide" r:id="rId4" imgW="378" imgH="377" progId="TCLayout.ActiveDocument.1">
                  <p:embed/>
                </p:oleObj>
              </mc:Choice>
              <mc:Fallback>
                <p:oleObj name="think-cell Slide" r:id="rId4" imgW="378" imgH="377" progId="TCLayout.ActiveDocument.1">
                  <p:embed/>
                  <p:pic>
                    <p:nvPicPr>
                      <p:cNvPr id="8" name="Object 7" hidden="1">
                        <a:extLst>
                          <a:ext uri="{FF2B5EF4-FFF2-40B4-BE49-F238E27FC236}">
                            <a16:creationId xmlns:a16="http://schemas.microsoft.com/office/drawing/2014/main" id="{A34A5123-2699-44D9-91A7-A36A86549A78}"/>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2" name="Title 1"/>
          <p:cNvSpPr>
            <a:spLocks noGrp="1"/>
          </p:cNvSpPr>
          <p:nvPr>
            <p:ph type="title"/>
          </p:nvPr>
        </p:nvSpPr>
        <p:spPr>
          <a:xfrm>
            <a:off x="360045" y="702945"/>
            <a:ext cx="13954122" cy="729614"/>
          </a:xfrm>
          <a:prstGeom prst="rect">
            <a:avLst/>
          </a:prstGeom>
        </p:spPr>
        <p:txBody>
          <a:bodyPr vert="horz"/>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0045" y="1565910"/>
            <a:ext cx="13954122" cy="58750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1097280">
              <a:defRPr/>
            </a:pPr>
            <a:fld id="{5FF77A7F-CD4B-4CF1-9820-FDB02CCB5FCE}" type="datetime1">
              <a:rPr lang="en-US" sz="1440" smtClean="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5" name="Footer Placeholder 4"/>
          <p:cNvSpPr>
            <a:spLocks noGrp="1"/>
          </p:cNvSpPr>
          <p:nvPr>
            <p:ph type="ftr" sz="quarter" idx="11"/>
          </p:nvPr>
        </p:nvSpPr>
        <p:spPr/>
        <p:txBody>
          <a:bodyPr/>
          <a:lstStyle/>
          <a:p>
            <a:pPr algn="ctr" defTabSz="1097280">
              <a:defRPr/>
            </a:pPr>
            <a:endParaRPr lang="en-US" sz="1440">
              <a:solidFill>
                <a:prstClr val="black">
                  <a:tint val="75000"/>
                </a:prstClr>
              </a:solidFill>
              <a:latin typeface="Arial" panose="020B0604020202020204"/>
            </a:endParaRPr>
          </a:p>
        </p:txBody>
      </p:sp>
      <p:sp>
        <p:nvSpPr>
          <p:cNvPr id="6" name="Slide Number Placeholder 5"/>
          <p:cNvSpPr>
            <a:spLocks noGrp="1"/>
          </p:cNvSpPr>
          <p:nvPr>
            <p:ph type="sldNum" sz="quarter" idx="12"/>
          </p:nvPr>
        </p:nvSpPr>
        <p:spPr/>
        <p:txBody>
          <a:bodyPr/>
          <a:lstStyle/>
          <a:p>
            <a:pPr algn="r" defTabSz="1097280">
              <a:defRPr/>
            </a:pPr>
            <a:fld id="{1DB6C988-4D17-4769-AFD6-9FA8E95C5F4D}" type="slidenum">
              <a:rPr lang="en-US" sz="1440" smtClean="0">
                <a:solidFill>
                  <a:prstClr val="black">
                    <a:tint val="75000"/>
                  </a:prstClr>
                </a:solidFill>
                <a:latin typeface="Arial" panose="020B0604020202020204"/>
              </a:rPr>
              <a:pPr algn="r" defTabSz="1097280">
                <a:defRPr/>
              </a:pPr>
              <a:t>‹#›</a:t>
            </a:fld>
            <a:endParaRPr lang="en-US" sz="1440">
              <a:solidFill>
                <a:prstClr val="black">
                  <a:tint val="75000"/>
                </a:prstClr>
              </a:solidFill>
              <a:latin typeface="Arial" panose="020B0604020202020204"/>
            </a:endParaRPr>
          </a:p>
        </p:txBody>
      </p:sp>
    </p:spTree>
    <p:extLst>
      <p:ext uri="{BB962C8B-B14F-4D97-AF65-F5344CB8AC3E}">
        <p14:creationId xmlns:p14="http://schemas.microsoft.com/office/powerpoint/2010/main" val="8567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97280">
              <a:defRPr/>
            </a:pPr>
            <a:fld id="{FFA915CC-8CD6-41FC-8E94-7DE00D48C25A}" type="datetime1">
              <a:rPr lang="en-US" sz="1440" smtClean="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3" name="Footer Placeholder 2"/>
          <p:cNvSpPr>
            <a:spLocks noGrp="1"/>
          </p:cNvSpPr>
          <p:nvPr>
            <p:ph type="ftr" sz="quarter" idx="11"/>
          </p:nvPr>
        </p:nvSpPr>
        <p:spPr/>
        <p:txBody>
          <a:bodyPr/>
          <a:lstStyle/>
          <a:p>
            <a:pPr algn="ctr" defTabSz="1097280">
              <a:defRPr/>
            </a:pPr>
            <a:endParaRPr lang="en-US" sz="1440">
              <a:solidFill>
                <a:prstClr val="black">
                  <a:tint val="75000"/>
                </a:prstClr>
              </a:solidFill>
              <a:latin typeface="Arial" panose="020B0604020202020204"/>
            </a:endParaRPr>
          </a:p>
        </p:txBody>
      </p:sp>
      <p:sp>
        <p:nvSpPr>
          <p:cNvPr id="4" name="Slide Number Placeholder 3"/>
          <p:cNvSpPr>
            <a:spLocks noGrp="1"/>
          </p:cNvSpPr>
          <p:nvPr>
            <p:ph type="sldNum" sz="quarter" idx="12"/>
          </p:nvPr>
        </p:nvSpPr>
        <p:spPr/>
        <p:txBody>
          <a:bodyPr/>
          <a:lstStyle/>
          <a:p>
            <a:pPr algn="r" defTabSz="1097280">
              <a:defRPr/>
            </a:pPr>
            <a:fld id="{1DB6C988-4D17-4769-AFD6-9FA8E95C5F4D}" type="slidenum">
              <a:rPr lang="en-US" sz="1440" smtClean="0">
                <a:solidFill>
                  <a:prstClr val="black">
                    <a:tint val="75000"/>
                  </a:prstClr>
                </a:solidFill>
                <a:latin typeface="Arial" panose="020B0604020202020204"/>
              </a:rPr>
              <a:pPr algn="r" defTabSz="1097280">
                <a:defRPr/>
              </a:pPr>
              <a:t>‹#›</a:t>
            </a:fld>
            <a:endParaRPr lang="en-US" sz="1440">
              <a:solidFill>
                <a:prstClr val="black">
                  <a:tint val="75000"/>
                </a:prstClr>
              </a:solidFill>
              <a:latin typeface="Arial" panose="020B0604020202020204"/>
            </a:endParaRPr>
          </a:p>
        </p:txBody>
      </p:sp>
    </p:spTree>
    <p:extLst>
      <p:ext uri="{BB962C8B-B14F-4D97-AF65-F5344CB8AC3E}">
        <p14:creationId xmlns:p14="http://schemas.microsoft.com/office/powerpoint/2010/main" val="3010476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apps.who.int/nha/database/ViewData/Indicators/en"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6B8CAE-2B63-4B32-A187-8D8141D53918}"/>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3104"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286B8CAE-2B63-4B32-A187-8D8141D53918}"/>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3" name="Subtitle 2"/>
          <p:cNvSpPr>
            <a:spLocks noGrp="1"/>
          </p:cNvSpPr>
          <p:nvPr>
            <p:ph type="subTitle" idx="1"/>
          </p:nvPr>
        </p:nvSpPr>
        <p:spPr>
          <a:xfrm>
            <a:off x="611598" y="2068643"/>
            <a:ext cx="13702570" cy="5488834"/>
          </a:xfrm>
          <a:prstGeom prst="foldedCorner">
            <a:avLst/>
          </a:prstGeom>
          <a:solidFill>
            <a:srgbClr val="006587">
              <a:alpha val="72000"/>
            </a:srgbClr>
          </a:solidFill>
        </p:spPr>
        <p:txBody>
          <a:bodyPr lIns="172800" tIns="475200" bIns="0" anchor="ctr">
            <a:noAutofit/>
          </a:bodyPr>
          <a:lstStyle/>
          <a:p>
            <a:pPr algn="l">
              <a:lnSpc>
                <a:spcPct val="100000"/>
              </a:lnSpc>
            </a:pPr>
            <a:r>
              <a:rPr lang="en-US" sz="3360" b="1" dirty="0">
                <a:solidFill>
                  <a:schemeClr val="bg1"/>
                </a:solidFill>
                <a:effectLst>
                  <a:outerShdw blurRad="63500" dist="50800" dir="5400000" sx="0" sy="0">
                    <a:srgbClr val="000000">
                      <a:alpha val="50000"/>
                    </a:srgbClr>
                  </a:outerShdw>
                </a:effectLst>
                <a:latin typeface="Arial" panose="020B0604020202020204" pitchFamily="34" charset="0"/>
                <a:cs typeface="Arial" panose="020B0604020202020204" pitchFamily="34" charset="0"/>
              </a:rPr>
              <a:t>Economics of Adolescent Sexual and Reproductive Health Interventions in Ghana and Senegal (</a:t>
            </a:r>
            <a:r>
              <a:rPr lang="en-US" sz="3360" b="1" dirty="0" err="1">
                <a:solidFill>
                  <a:schemeClr val="bg1"/>
                </a:solidFill>
                <a:effectLst>
                  <a:outerShdw blurRad="63500" dist="50800" dir="5400000" sx="0" sy="0">
                    <a:srgbClr val="000000">
                      <a:alpha val="50000"/>
                    </a:srgbClr>
                  </a:outerShdw>
                </a:effectLst>
                <a:latin typeface="Arial" panose="020B0604020202020204" pitchFamily="34" charset="0"/>
                <a:cs typeface="Arial" panose="020B0604020202020204" pitchFamily="34" charset="0"/>
              </a:rPr>
              <a:t>Ecasarh</a:t>
            </a:r>
            <a:r>
              <a:rPr lang="en-US" sz="3360" b="1" dirty="0">
                <a:solidFill>
                  <a:schemeClr val="bg1"/>
                </a:solidFill>
                <a:effectLst>
                  <a:outerShdw blurRad="63500" dist="50800" dir="5400000" sx="0" sy="0">
                    <a:srgbClr val="000000">
                      <a:alpha val="50000"/>
                    </a:srgbClr>
                  </a:outerShdw>
                </a:effectLst>
                <a:latin typeface="Arial" panose="020B0604020202020204" pitchFamily="34" charset="0"/>
                <a:cs typeface="Arial" panose="020B0604020202020204" pitchFamily="34" charset="0"/>
              </a:rPr>
              <a:t>)</a:t>
            </a:r>
          </a:p>
          <a:p>
            <a:pPr algn="l">
              <a:lnSpc>
                <a:spcPct val="100000"/>
              </a:lnSpc>
            </a:pPr>
            <a:endParaRPr lang="en-US" sz="3360" b="1" dirty="0">
              <a:solidFill>
                <a:schemeClr val="bg1"/>
              </a:solidFill>
              <a:effectLst>
                <a:outerShdw blurRad="63500" dist="50800" dir="5400000" sx="0" sy="0">
                  <a:srgbClr val="000000">
                    <a:alpha val="50000"/>
                  </a:srgbClr>
                </a:outerShdw>
              </a:effectLst>
              <a:latin typeface="Arial" panose="020B0604020202020204" pitchFamily="34" charset="0"/>
              <a:cs typeface="Arial" panose="020B0604020202020204" pitchFamily="34" charset="0"/>
            </a:endParaRPr>
          </a:p>
          <a:p>
            <a:r>
              <a:rPr lang="en-GB" b="1" dirty="0"/>
              <a:t>Webinar: International Health Economic Association (IHEA)- Economics of Children’s Health and Wellbeing SIG</a:t>
            </a:r>
          </a:p>
          <a:p>
            <a:endParaRPr lang="en-GB" b="1" dirty="0"/>
          </a:p>
          <a:p>
            <a:r>
              <a:rPr lang="en-GB" b="1" dirty="0">
                <a:solidFill>
                  <a:srgbClr val="D30000"/>
                </a:solidFill>
              </a:rPr>
              <a:t>7</a:t>
            </a:r>
            <a:r>
              <a:rPr lang="en-GB" b="1" baseline="30000" dirty="0">
                <a:solidFill>
                  <a:srgbClr val="D30000"/>
                </a:solidFill>
              </a:rPr>
              <a:t>th</a:t>
            </a:r>
            <a:r>
              <a:rPr lang="en-GB" b="1" dirty="0">
                <a:solidFill>
                  <a:srgbClr val="D30000"/>
                </a:solidFill>
              </a:rPr>
              <a:t> September, 2023</a:t>
            </a:r>
            <a:endParaRPr lang="en-GH" dirty="0">
              <a:solidFill>
                <a:srgbClr val="D30000"/>
              </a:solidFill>
            </a:endParaRPr>
          </a:p>
          <a:p>
            <a:pPr>
              <a:lnSpc>
                <a:spcPct val="100000"/>
              </a:lnSpc>
            </a:pPr>
            <a:endParaRPr lang="en-US" sz="2400" b="1" dirty="0">
              <a:solidFill>
                <a:schemeClr val="bg1"/>
              </a:solidFill>
              <a:effectLst>
                <a:outerShdw blurRad="63500" dist="50800" dir="5400000" sx="0" sy="0">
                  <a:srgbClr val="000000">
                    <a:alpha val="50000"/>
                  </a:srgb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987AA98-A14C-4517-8436-2F869887F1A0}"/>
              </a:ext>
            </a:extLst>
          </p:cNvPr>
          <p:cNvSpPr/>
          <p:nvPr/>
        </p:nvSpPr>
        <p:spPr>
          <a:xfrm>
            <a:off x="10519299" y="612434"/>
            <a:ext cx="3434461" cy="54864"/>
          </a:xfrm>
          <a:prstGeom prst="rect">
            <a:avLst/>
          </a:pr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5" name="Rectangle 14">
            <a:extLst>
              <a:ext uri="{FF2B5EF4-FFF2-40B4-BE49-F238E27FC236}">
                <a16:creationId xmlns:a16="http://schemas.microsoft.com/office/drawing/2014/main" id="{5CF55388-8AF3-468B-B6A0-B2C634706B55}"/>
              </a:ext>
            </a:extLst>
          </p:cNvPr>
          <p:cNvSpPr/>
          <p:nvPr/>
        </p:nvSpPr>
        <p:spPr>
          <a:xfrm>
            <a:off x="10519299" y="7677970"/>
            <a:ext cx="3434461" cy="54864"/>
          </a:xfrm>
          <a:prstGeom prst="rect">
            <a:avLst/>
          </a:pr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Date Placeholder 17">
            <a:extLst>
              <a:ext uri="{FF2B5EF4-FFF2-40B4-BE49-F238E27FC236}">
                <a16:creationId xmlns:a16="http://schemas.microsoft.com/office/drawing/2014/main" id="{F696DAB0-434B-42A2-8BCF-DD0241058741}"/>
              </a:ext>
            </a:extLst>
          </p:cNvPr>
          <p:cNvSpPr>
            <a:spLocks noGrp="1"/>
          </p:cNvSpPr>
          <p:nvPr>
            <p:ph type="dt" sz="half" idx="10"/>
          </p:nvPr>
        </p:nvSpPr>
        <p:spPr/>
        <p:txBody>
          <a:bodyPr/>
          <a:lstStyle/>
          <a:p>
            <a:fld id="{35259E55-6BC2-4353-8288-7FE560ACCAE4}" type="datetime1">
              <a:rPr lang="en-US" smtClean="0"/>
              <a:t>9/6/23</a:t>
            </a:fld>
            <a:endParaRPr lang="en-US"/>
          </a:p>
        </p:txBody>
      </p:sp>
      <p:sp>
        <p:nvSpPr>
          <p:cNvPr id="19" name="Slide Number Placeholder 18">
            <a:extLst>
              <a:ext uri="{FF2B5EF4-FFF2-40B4-BE49-F238E27FC236}">
                <a16:creationId xmlns:a16="http://schemas.microsoft.com/office/drawing/2014/main" id="{6574A901-1515-4515-8207-B4E1B6FD61D7}"/>
              </a:ext>
            </a:extLst>
          </p:cNvPr>
          <p:cNvSpPr>
            <a:spLocks noGrp="1"/>
          </p:cNvSpPr>
          <p:nvPr>
            <p:ph type="sldNum" sz="quarter" idx="12"/>
          </p:nvPr>
        </p:nvSpPr>
        <p:spPr/>
        <p:txBody>
          <a:bodyPr/>
          <a:lstStyle/>
          <a:p>
            <a:fld id="{1DB6C988-4D17-4769-AFD6-9FA8E95C5F4D}" type="slidenum">
              <a:rPr lang="en-US" smtClean="0"/>
              <a:t>1</a:t>
            </a:fld>
            <a:endParaRPr lang="en-US"/>
          </a:p>
        </p:txBody>
      </p:sp>
      <p:pic>
        <p:nvPicPr>
          <p:cNvPr id="8" name="Picture 7">
            <a:extLst>
              <a:ext uri="{FF2B5EF4-FFF2-40B4-BE49-F238E27FC236}">
                <a16:creationId xmlns:a16="http://schemas.microsoft.com/office/drawing/2014/main" id="{F455D52D-7B19-42C9-884C-41AD7CA13C51}"/>
              </a:ext>
            </a:extLst>
          </p:cNvPr>
          <p:cNvPicPr/>
          <p:nvPr/>
        </p:nvPicPr>
        <p:blipFill rotWithShape="1">
          <a:blip r:embed="rId6"/>
          <a:srcRect l="5983" t="12015" r="6271" b="70258"/>
          <a:stretch/>
        </p:blipFill>
        <p:spPr bwMode="auto">
          <a:xfrm>
            <a:off x="611599" y="276674"/>
            <a:ext cx="13702568" cy="1766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139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097280">
              <a:defRPr/>
            </a:pPr>
            <a:fld id="{5FF77A7F-CD4B-4CF1-9820-FDB02CCB5FCE}"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5" name="Slide Number Placeholder 4"/>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10</a:t>
            </a:fld>
            <a:endParaRPr lang="en-US" sz="1440">
              <a:solidFill>
                <a:prstClr val="black">
                  <a:tint val="75000"/>
                </a:prstClr>
              </a:solidFill>
              <a:latin typeface="Arial" panose="020B0604020202020204"/>
            </a:endParaRPr>
          </a:p>
        </p:txBody>
      </p:sp>
      <p:graphicFrame>
        <p:nvGraphicFramePr>
          <p:cNvPr id="6" name="Diagram 5"/>
          <p:cNvGraphicFramePr/>
          <p:nvPr>
            <p:extLst>
              <p:ext uri="{D42A27DB-BD31-4B8C-83A1-F6EECF244321}">
                <p14:modId xmlns:p14="http://schemas.microsoft.com/office/powerpoint/2010/main" val="919097426"/>
              </p:ext>
            </p:extLst>
          </p:nvPr>
        </p:nvGraphicFramePr>
        <p:xfrm>
          <a:off x="718339" y="2079468"/>
          <a:ext cx="13599077" cy="2167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71381" y="1125221"/>
            <a:ext cx="3309828" cy="452175"/>
          </a:xfrm>
          <a:prstGeom prst="rect">
            <a:avLst/>
          </a:prstGeom>
        </p:spPr>
        <p:txBody>
          <a:bodyPr wrap="square">
            <a:spAutoFit/>
          </a:bodyPr>
          <a:lstStyle/>
          <a:p>
            <a:pPr>
              <a:lnSpc>
                <a:spcPct val="115000"/>
              </a:lnSpc>
            </a:pPr>
            <a:r>
              <a:rPr lang="en-US" sz="2160" b="1" dirty="0">
                <a:solidFill>
                  <a:srgbClr val="231F20"/>
                </a:solidFill>
                <a:latin typeface="Calibri" panose="020F0502020204030204" pitchFamily="34" charset="0"/>
                <a:ea typeface="Calibri" panose="020F0502020204030204" pitchFamily="34" charset="0"/>
                <a:cs typeface="Calibri" panose="020F0502020204030204" pitchFamily="34" charset="0"/>
              </a:rPr>
              <a:t>CROSS-CUTTING CRITERIA</a:t>
            </a:r>
            <a:endParaRPr lang="en-US" sz="216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2675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398" cy="8228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300180"/>
            <a:ext cx="426237" cy="808152"/>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8102" y="2508682"/>
            <a:ext cx="5157216" cy="32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FAA58C-88C4-464C-99AA-C016249BEFCB}"/>
              </a:ext>
            </a:extLst>
          </p:cNvPr>
          <p:cNvSpPr>
            <a:spLocks noGrp="1"/>
          </p:cNvSpPr>
          <p:nvPr>
            <p:ph idx="1"/>
          </p:nvPr>
        </p:nvSpPr>
        <p:spPr>
          <a:xfrm>
            <a:off x="708862" y="2796606"/>
            <a:ext cx="5471310" cy="4775502"/>
          </a:xfrm>
        </p:spPr>
        <p:txBody>
          <a:bodyPr anchor="ctr">
            <a:normAutofit/>
          </a:bodyPr>
          <a:lstStyle/>
          <a:p>
            <a:pPr marL="0" indent="0">
              <a:buNone/>
            </a:pPr>
            <a:r>
              <a:rPr lang="en-GH" sz="5400" dirty="0"/>
              <a:t>Ghana</a:t>
            </a:r>
          </a:p>
          <a:p>
            <a:pPr marL="0" indent="0">
              <a:buNone/>
            </a:pPr>
            <a:r>
              <a:rPr lang="en-GH" sz="4000" dirty="0">
                <a:solidFill>
                  <a:schemeClr val="accent1">
                    <a:lumMod val="75000"/>
                  </a:schemeClr>
                </a:solidFill>
              </a:rPr>
              <a:t>7 interventions identified</a:t>
            </a:r>
          </a:p>
          <a:p>
            <a:pPr marL="0" indent="0">
              <a:buNone/>
            </a:pPr>
            <a:r>
              <a:rPr lang="en-GH" sz="4000" dirty="0">
                <a:solidFill>
                  <a:srgbClr val="C00000"/>
                </a:solidFill>
              </a:rPr>
              <a:t>4</a:t>
            </a:r>
            <a:r>
              <a:rPr lang="en-GH" sz="4000" dirty="0">
                <a:solidFill>
                  <a:schemeClr val="accent1">
                    <a:lumMod val="75000"/>
                  </a:schemeClr>
                </a:solidFill>
              </a:rPr>
              <a:t> prioritised for costing</a:t>
            </a: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37204" y="0"/>
            <a:ext cx="1793196" cy="822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2972" y="616623"/>
            <a:ext cx="7211239" cy="70014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ealth insurance in Ghana">
            <a:extLst>
              <a:ext uri="{FF2B5EF4-FFF2-40B4-BE49-F238E27FC236}">
                <a16:creationId xmlns:a16="http://schemas.microsoft.com/office/drawing/2014/main" id="{ADC2F485-B1C8-5547-A644-330A1268D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35" r="20787" b="2"/>
          <a:stretch/>
        </p:blipFill>
        <p:spPr bwMode="auto">
          <a:xfrm>
            <a:off x="7173345" y="959222"/>
            <a:ext cx="6510492" cy="631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86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097280">
              <a:defRPr/>
            </a:pPr>
            <a:fld id="{5FF77A7F-CD4B-4CF1-9820-FDB02CCB5FCE}"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5" name="Slide Number Placeholder 4"/>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12</a:t>
            </a:fld>
            <a:endParaRPr lang="en-US" sz="1440">
              <a:solidFill>
                <a:prstClr val="black">
                  <a:tint val="75000"/>
                </a:prstClr>
              </a:solidFill>
              <a:latin typeface="Arial" panose="020B0604020202020204"/>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213387291"/>
              </p:ext>
            </p:extLst>
          </p:nvPr>
        </p:nvGraphicFramePr>
        <p:xfrm>
          <a:off x="360046" y="322326"/>
          <a:ext cx="14084477" cy="7934872"/>
        </p:xfrm>
        <a:graphic>
          <a:graphicData uri="http://schemas.openxmlformats.org/drawingml/2006/table">
            <a:tbl>
              <a:tblPr firstRow="1" firstCol="1" bandRow="1">
                <a:tableStyleId>{5C22544A-7EE6-4342-B048-85BDC9FD1C3A}</a:tableStyleId>
              </a:tblPr>
              <a:tblGrid>
                <a:gridCol w="577369">
                  <a:extLst>
                    <a:ext uri="{9D8B030D-6E8A-4147-A177-3AD203B41FA5}">
                      <a16:colId xmlns:a16="http://schemas.microsoft.com/office/drawing/2014/main" val="998347822"/>
                    </a:ext>
                  </a:extLst>
                </a:gridCol>
                <a:gridCol w="1943066">
                  <a:extLst>
                    <a:ext uri="{9D8B030D-6E8A-4147-A177-3AD203B41FA5}">
                      <a16:colId xmlns:a16="http://schemas.microsoft.com/office/drawing/2014/main" val="517767274"/>
                    </a:ext>
                  </a:extLst>
                </a:gridCol>
                <a:gridCol w="2227315">
                  <a:extLst>
                    <a:ext uri="{9D8B030D-6E8A-4147-A177-3AD203B41FA5}">
                      <a16:colId xmlns:a16="http://schemas.microsoft.com/office/drawing/2014/main" val="3453063458"/>
                    </a:ext>
                  </a:extLst>
                </a:gridCol>
                <a:gridCol w="2497122">
                  <a:extLst>
                    <a:ext uri="{9D8B030D-6E8A-4147-A177-3AD203B41FA5}">
                      <a16:colId xmlns:a16="http://schemas.microsoft.com/office/drawing/2014/main" val="1421860930"/>
                    </a:ext>
                  </a:extLst>
                </a:gridCol>
                <a:gridCol w="1953062">
                  <a:extLst>
                    <a:ext uri="{9D8B030D-6E8A-4147-A177-3AD203B41FA5}">
                      <a16:colId xmlns:a16="http://schemas.microsoft.com/office/drawing/2014/main" val="3776144971"/>
                    </a:ext>
                  </a:extLst>
                </a:gridCol>
                <a:gridCol w="3233267">
                  <a:extLst>
                    <a:ext uri="{9D8B030D-6E8A-4147-A177-3AD203B41FA5}">
                      <a16:colId xmlns:a16="http://schemas.microsoft.com/office/drawing/2014/main" val="1696209524"/>
                    </a:ext>
                  </a:extLst>
                </a:gridCol>
                <a:gridCol w="1653276">
                  <a:extLst>
                    <a:ext uri="{9D8B030D-6E8A-4147-A177-3AD203B41FA5}">
                      <a16:colId xmlns:a16="http://schemas.microsoft.com/office/drawing/2014/main" val="741629028"/>
                    </a:ext>
                  </a:extLst>
                </a:gridCol>
              </a:tblGrid>
              <a:tr h="607619">
                <a:tc>
                  <a:txBody>
                    <a:bodyPr/>
                    <a:lstStyle/>
                    <a:p>
                      <a:pPr marL="0" marR="0">
                        <a:lnSpc>
                          <a:spcPct val="107000"/>
                        </a:lnSpc>
                        <a:spcBef>
                          <a:spcPts val="0"/>
                        </a:spcBef>
                        <a:spcAft>
                          <a:spcPts val="800"/>
                        </a:spcAft>
                      </a:pPr>
                      <a:br>
                        <a:rPr lang="en-CA" sz="1200" dirty="0">
                          <a:effectLst/>
                        </a:rPr>
                      </a:br>
                      <a:r>
                        <a:rPr lang="en-CA" sz="1200" dirty="0">
                          <a:effectLst/>
                        </a:rPr>
                        <a:t>No.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br>
                        <a:rPr lang="en-CA" sz="1200" dirty="0">
                          <a:effectLst/>
                        </a:rPr>
                      </a:br>
                      <a:r>
                        <a:rPr lang="en-CA" sz="1200" dirty="0">
                          <a:effectLst/>
                        </a:rPr>
                        <a:t>Intervention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Targeting social determinants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proximal social </a:t>
                      </a:r>
                    </a:p>
                    <a:p>
                      <a:pPr marL="0" marR="0">
                        <a:lnSpc>
                          <a:spcPct val="107000"/>
                        </a:lnSpc>
                        <a:spcBef>
                          <a:spcPts val="0"/>
                        </a:spcBef>
                        <a:spcAft>
                          <a:spcPts val="800"/>
                        </a:spcAft>
                      </a:pPr>
                      <a:r>
                        <a:rPr lang="en-US" sz="1200" dirty="0">
                          <a:effectLst/>
                        </a:rPr>
                        <a:t>determinants (community support)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knowledge, behaviour </a:t>
                      </a:r>
                    </a:p>
                    <a:p>
                      <a:pPr marL="0" marR="0">
                        <a:lnSpc>
                          <a:spcPct val="107000"/>
                        </a:lnSpc>
                        <a:spcBef>
                          <a:spcPts val="0"/>
                        </a:spcBef>
                        <a:spcAft>
                          <a:spcPts val="800"/>
                        </a:spcAft>
                      </a:pPr>
                      <a:r>
                        <a:rPr lang="en-US" sz="1200" dirty="0">
                          <a:effectLst/>
                        </a:rPr>
                        <a:t>and lifestyle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adolescents </a:t>
                      </a:r>
                    </a:p>
                    <a:p>
                      <a:pPr marL="0" marR="0">
                        <a:lnSpc>
                          <a:spcPct val="107000"/>
                        </a:lnSpc>
                        <a:spcBef>
                          <a:spcPts val="0"/>
                        </a:spcBef>
                        <a:spcAft>
                          <a:spcPts val="800"/>
                        </a:spcAft>
                      </a:pPr>
                      <a:r>
                        <a:rPr lang="en-US" sz="1200" dirty="0">
                          <a:effectLst/>
                        </a:rPr>
                        <a:t>and youth health problems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Key Implementers and Funding Agencies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4110451795"/>
                  </a:ext>
                </a:extLst>
              </a:tr>
              <a:tr h="1995672">
                <a:tc>
                  <a:txBody>
                    <a:bodyPr/>
                    <a:lstStyle/>
                    <a:p>
                      <a:pPr marL="0" marR="0">
                        <a:lnSpc>
                          <a:spcPct val="107000"/>
                        </a:lnSpc>
                        <a:spcBef>
                          <a:spcPts val="0"/>
                        </a:spcBef>
                        <a:spcAft>
                          <a:spcPts val="800"/>
                        </a:spcAft>
                      </a:pPr>
                      <a:r>
                        <a:rPr lang="en-CA"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2000" dirty="0">
                          <a:effectLst/>
                        </a:rPr>
                        <a:t>Adolescent Clubs</a:t>
                      </a:r>
                      <a:endParaRPr lang="en-US" sz="2000" dirty="0">
                        <a:effectLst/>
                      </a:endParaRPr>
                    </a:p>
                    <a:p>
                      <a:pPr marL="0" marR="0">
                        <a:lnSpc>
                          <a:spcPct val="107000"/>
                        </a:lnSpc>
                        <a:spcBef>
                          <a:spcPts val="0"/>
                        </a:spcBef>
                        <a:spcAft>
                          <a:spcPts val="800"/>
                        </a:spcAft>
                      </a:pPr>
                      <a:r>
                        <a:rPr lang="en-CA"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Peer education and mentorship</a:t>
                      </a:r>
                      <a:endParaRPr lang="en-US" sz="1400" dirty="0">
                        <a:effectLst/>
                      </a:endParaRPr>
                    </a:p>
                    <a:p>
                      <a:pPr marL="0" marR="0">
                        <a:lnSpc>
                          <a:spcPct val="107000"/>
                        </a:lnSpc>
                        <a:spcBef>
                          <a:spcPts val="0"/>
                        </a:spcBef>
                        <a:spcAft>
                          <a:spcPts val="800"/>
                        </a:spcAft>
                      </a:pPr>
                      <a:r>
                        <a:rPr lang="en-CA"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Program engages schools and the communities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Health promotion</a:t>
                      </a:r>
                      <a:endParaRPr lang="en-US" sz="1400" dirty="0">
                        <a:effectLst/>
                      </a:endParaRPr>
                    </a:p>
                    <a:p>
                      <a:pPr marL="0" marR="0">
                        <a:lnSpc>
                          <a:spcPct val="107000"/>
                        </a:lnSpc>
                        <a:spcBef>
                          <a:spcPts val="0"/>
                        </a:spcBef>
                        <a:spcAft>
                          <a:spcPts val="800"/>
                        </a:spcAft>
                      </a:pPr>
                      <a:r>
                        <a:rPr lang="en-CA" sz="1400" dirty="0">
                          <a:effectLst/>
                        </a:rPr>
                        <a:t>Youth empowerment through participation</a:t>
                      </a:r>
                      <a:endParaRPr lang="en-US" sz="1400" dirty="0">
                        <a:effectLst/>
                      </a:endParaRPr>
                    </a:p>
                    <a:p>
                      <a:pPr marL="0" marR="0">
                        <a:lnSpc>
                          <a:spcPct val="107000"/>
                        </a:lnSpc>
                        <a:spcBef>
                          <a:spcPts val="0"/>
                        </a:spcBef>
                        <a:spcAft>
                          <a:spcPts val="800"/>
                        </a:spcAft>
                      </a:pPr>
                      <a:r>
                        <a:rPr lang="en-CA" sz="1400" dirty="0">
                          <a:effectLst/>
                        </a:rPr>
                        <a:t>Positive peer pressure</a:t>
                      </a:r>
                      <a:endParaRPr lang="en-US" sz="1400" dirty="0">
                        <a:effectLst/>
                      </a:endParaRPr>
                    </a:p>
                    <a:p>
                      <a:pPr marL="0" marR="0">
                        <a:lnSpc>
                          <a:spcPct val="107000"/>
                        </a:lnSpc>
                        <a:spcBef>
                          <a:spcPts val="0"/>
                        </a:spcBef>
                        <a:spcAft>
                          <a:spcPts val="800"/>
                        </a:spcAft>
                      </a:pPr>
                      <a:r>
                        <a:rPr lang="en-CA"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Improved access and use of adolescent and youth-friendly health services </a:t>
                      </a:r>
                      <a:endParaRPr lang="en-US" sz="1400" dirty="0">
                        <a:effectLst/>
                      </a:endParaRPr>
                    </a:p>
                    <a:p>
                      <a:pPr marL="0" marR="0">
                        <a:lnSpc>
                          <a:spcPct val="107000"/>
                        </a:lnSpc>
                        <a:spcBef>
                          <a:spcPts val="0"/>
                        </a:spcBef>
                        <a:spcAft>
                          <a:spcPts val="800"/>
                        </a:spcAft>
                      </a:pPr>
                      <a:r>
                        <a:rPr lang="en-CA" sz="1400" dirty="0">
                          <a:effectLst/>
                        </a:rPr>
                        <a:t>Young people are trained and mentored by health service providers to be Health Ambassadors who promote health and development in their schools and communities using all available channels to engage their peers and other stakeholders.</a:t>
                      </a:r>
                      <a:endParaRPr lang="en-US" sz="1400" dirty="0">
                        <a:effectLst/>
                      </a:endParaRPr>
                    </a:p>
                    <a:p>
                      <a:pPr marL="0" marR="0">
                        <a:lnSpc>
                          <a:spcPct val="107000"/>
                        </a:lnSpc>
                        <a:spcBef>
                          <a:spcPts val="0"/>
                        </a:spcBef>
                        <a:spcAft>
                          <a:spcPts val="800"/>
                        </a:spcAft>
                      </a:pPr>
                      <a:r>
                        <a:rPr lang="en-CA" sz="1400" dirty="0">
                          <a:effectLst/>
                        </a:rPr>
                        <a:t>Roll out is across the country.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UNICEF, UNFPA Marie-Stopes International (MSI)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251082579"/>
                  </a:ext>
                </a:extLst>
              </a:tr>
              <a:tr h="2509110">
                <a:tc>
                  <a:txBody>
                    <a:bodyPr/>
                    <a:lstStyle/>
                    <a:p>
                      <a:pPr marL="0" marR="0">
                        <a:lnSpc>
                          <a:spcPct val="107000"/>
                        </a:lnSpc>
                        <a:spcBef>
                          <a:spcPts val="0"/>
                        </a:spcBef>
                        <a:spcAft>
                          <a:spcPts val="800"/>
                        </a:spcAft>
                      </a:pPr>
                      <a:r>
                        <a:rPr lang="en-CA"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2000" dirty="0">
                          <a:effectLst/>
                        </a:rPr>
                        <a:t>Safety Net program</a:t>
                      </a:r>
                      <a:endParaRPr lang="en-US" sz="2000" dirty="0">
                        <a:effectLst/>
                      </a:endParaRPr>
                    </a:p>
                    <a:p>
                      <a:pPr marL="0" marR="0">
                        <a:lnSpc>
                          <a:spcPct val="107000"/>
                        </a:lnSpc>
                        <a:spcBef>
                          <a:spcPts val="0"/>
                        </a:spcBef>
                        <a:spcAft>
                          <a:spcPts val="800"/>
                        </a:spcAft>
                      </a:pPr>
                      <a:r>
                        <a:rPr lang="en-CA"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Ensure universal education for girls so that pregnant adolescents return to school, and ensure that policies and legislation enable adolescent girls to give consent for tests and treatment.</a:t>
                      </a:r>
                      <a:endParaRPr lang="en-US" sz="1400" dirty="0">
                        <a:effectLst/>
                      </a:endParaRPr>
                    </a:p>
                  </a:txBody>
                  <a:tcPr marL="59908" marR="59908" marT="0" marB="0"/>
                </a:tc>
                <a:tc>
                  <a:txBody>
                    <a:bodyPr/>
                    <a:lstStyle/>
                    <a:p>
                      <a:pPr marL="0" marR="0">
                        <a:lnSpc>
                          <a:spcPct val="107000"/>
                        </a:lnSpc>
                        <a:spcBef>
                          <a:spcPts val="0"/>
                        </a:spcBef>
                        <a:spcAft>
                          <a:spcPts val="800"/>
                        </a:spcAft>
                      </a:pPr>
                      <a:r>
                        <a:rPr lang="en-CA" sz="1400" dirty="0">
                          <a:effectLst/>
                        </a:rPr>
                        <a:t>Provide social support for pregnant adolescents, especially those who are very young.</a:t>
                      </a:r>
                      <a:endParaRPr lang="en-US" sz="1400" dirty="0">
                        <a:effectLst/>
                      </a:endParaRPr>
                    </a:p>
                    <a:p>
                      <a:pPr marL="0" marR="0">
                        <a:lnSpc>
                          <a:spcPct val="107000"/>
                        </a:lnSpc>
                        <a:spcBef>
                          <a:spcPts val="0"/>
                        </a:spcBef>
                        <a:spcAft>
                          <a:spcPts val="800"/>
                        </a:spcAft>
                      </a:pPr>
                      <a:r>
                        <a:rPr lang="en-CA"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Provide information about rights and choices for adolescents, including sexuality education for all adolescents.</a:t>
                      </a:r>
                      <a:endParaRPr lang="en-US" sz="1400" dirty="0">
                        <a:effectLst/>
                      </a:endParaRPr>
                    </a:p>
                    <a:p>
                      <a:pPr marL="0" marR="0">
                        <a:lnSpc>
                          <a:spcPct val="107000"/>
                        </a:lnSpc>
                        <a:spcBef>
                          <a:spcPts val="0"/>
                        </a:spcBef>
                        <a:spcAft>
                          <a:spcPts val="800"/>
                        </a:spcAft>
                      </a:pPr>
                      <a:r>
                        <a:rPr lang="en-CA"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The GHS designed the “Safety net” programme to provide a comprehensive plan of care for adolescent pregnant girls and is being piloted in the </a:t>
                      </a:r>
                      <a:r>
                        <a:rPr lang="en-CA" sz="1400" dirty="0" err="1">
                          <a:effectLst/>
                        </a:rPr>
                        <a:t>Tolon</a:t>
                      </a:r>
                      <a:r>
                        <a:rPr lang="en-CA" sz="1400" dirty="0">
                          <a:effectLst/>
                        </a:rPr>
                        <a:t>, </a:t>
                      </a:r>
                      <a:r>
                        <a:rPr lang="en-CA" sz="1400" dirty="0" err="1">
                          <a:effectLst/>
                        </a:rPr>
                        <a:t>Kpandai</a:t>
                      </a:r>
                      <a:r>
                        <a:rPr lang="en-CA" sz="1400" dirty="0">
                          <a:effectLst/>
                        </a:rPr>
                        <a:t>, North Dayi, </a:t>
                      </a:r>
                      <a:r>
                        <a:rPr lang="en-CA" sz="1400" dirty="0" err="1">
                          <a:effectLst/>
                        </a:rPr>
                        <a:t>Krachi</a:t>
                      </a:r>
                      <a:r>
                        <a:rPr lang="en-CA" sz="1400" dirty="0">
                          <a:effectLst/>
                        </a:rPr>
                        <a:t> East and Ketu South districts.</a:t>
                      </a:r>
                      <a:endParaRPr lang="en-US" sz="1400" dirty="0">
                        <a:effectLst/>
                      </a:endParaRPr>
                    </a:p>
                    <a:p>
                      <a:pPr marL="0" marR="0">
                        <a:lnSpc>
                          <a:spcPct val="107000"/>
                        </a:lnSpc>
                        <a:spcBef>
                          <a:spcPts val="0"/>
                        </a:spcBef>
                        <a:spcAft>
                          <a:spcPts val="800"/>
                        </a:spcAft>
                      </a:pPr>
                      <a:r>
                        <a:rPr lang="en-CA" sz="1400" dirty="0">
                          <a:effectLst/>
                        </a:rPr>
                        <a:t>Make pregnancy, childbirth and post delivery services more accessible to adolescents and more responsive to their needs (adolescent friendly).</a:t>
                      </a:r>
                      <a:endParaRPr lang="en-US" sz="1400" dirty="0">
                        <a:effectLst/>
                      </a:endParaRPr>
                    </a:p>
                    <a:p>
                      <a:pPr marL="0" marR="0">
                        <a:lnSpc>
                          <a:spcPct val="107000"/>
                        </a:lnSpc>
                        <a:spcBef>
                          <a:spcPts val="0"/>
                        </a:spcBef>
                        <a:spcAft>
                          <a:spcPts val="800"/>
                        </a:spcAft>
                      </a:pPr>
                      <a:r>
                        <a:rPr lang="en-CA" sz="1400" dirty="0">
                          <a:effectLst/>
                        </a:rPr>
                        <a:t>Restricted to 8 districts in 2 regions</a:t>
                      </a:r>
                      <a:endParaRPr lang="en-US" sz="1400" dirty="0">
                        <a:effectLst/>
                      </a:endParaRPr>
                    </a:p>
                  </a:txBody>
                  <a:tcPr marL="59908" marR="59908" marT="0" marB="0"/>
                </a:tc>
                <a:tc>
                  <a:txBody>
                    <a:bodyPr/>
                    <a:lstStyle/>
                    <a:p>
                      <a:pPr marL="0" marR="0">
                        <a:lnSpc>
                          <a:spcPct val="107000"/>
                        </a:lnSpc>
                        <a:spcBef>
                          <a:spcPts val="0"/>
                        </a:spcBef>
                        <a:spcAft>
                          <a:spcPts val="800"/>
                        </a:spcAft>
                      </a:pPr>
                      <a:r>
                        <a:rPr lang="en-CA" sz="1400" dirty="0">
                          <a:effectLst/>
                        </a:rPr>
                        <a:t>UNICEF, UNFPA and others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2905124230"/>
                  </a:ext>
                </a:extLst>
              </a:tr>
              <a:tr h="2118208">
                <a:tc>
                  <a:txBody>
                    <a:bodyPr/>
                    <a:lstStyle/>
                    <a:p>
                      <a:pPr marL="0" marR="0">
                        <a:lnSpc>
                          <a:spcPct val="107000"/>
                        </a:lnSpc>
                        <a:spcBef>
                          <a:spcPts val="0"/>
                        </a:spcBef>
                        <a:spcAft>
                          <a:spcPts val="800"/>
                        </a:spcAft>
                      </a:pPr>
                      <a:r>
                        <a:rPr lang="en-CA"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2000" dirty="0">
                          <a:effectLst/>
                        </a:rPr>
                        <a:t>Ghana Adolescent Reproductive Health (ARH) Programme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To increase the number of girls who transition to senior secondary school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Program uses adolescent–parent dialogue meetings as an effective fora for mobilising communal action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To reduce the teenage pregnancy rate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To strengthen reproductive health in Ghana, with a focus on adolescents</a:t>
                      </a:r>
                      <a:endParaRPr lang="en-US" sz="1400" dirty="0">
                        <a:effectLst/>
                      </a:endParaRPr>
                    </a:p>
                    <a:p>
                      <a:pPr marL="0" marR="0">
                        <a:lnSpc>
                          <a:spcPct val="107000"/>
                        </a:lnSpc>
                        <a:spcBef>
                          <a:spcPts val="0"/>
                        </a:spcBef>
                        <a:spcAft>
                          <a:spcPts val="800"/>
                        </a:spcAft>
                      </a:pPr>
                      <a:r>
                        <a:rPr lang="en-CA" sz="1400" dirty="0">
                          <a:effectLst/>
                        </a:rPr>
                        <a:t>Increase uptake of postpartum family planning services among adolescent mothers</a:t>
                      </a:r>
                      <a:endParaRPr lang="en-US" sz="1400" dirty="0">
                        <a:effectLst/>
                      </a:endParaRPr>
                    </a:p>
                    <a:p>
                      <a:pPr marL="0" marR="0">
                        <a:lnSpc>
                          <a:spcPct val="107000"/>
                        </a:lnSpc>
                        <a:spcBef>
                          <a:spcPts val="0"/>
                        </a:spcBef>
                        <a:spcAft>
                          <a:spcPts val="800"/>
                        </a:spcAft>
                      </a:pPr>
                      <a:r>
                        <a:rPr lang="en-CA" sz="1400" dirty="0">
                          <a:effectLst/>
                        </a:rPr>
                        <a:t>Service delivery and operational research: this component delivers ASRH services in 27 districts of </a:t>
                      </a:r>
                      <a:r>
                        <a:rPr lang="en-CA" sz="1400" dirty="0" err="1">
                          <a:effectLst/>
                        </a:rPr>
                        <a:t>Brong</a:t>
                      </a:r>
                      <a:r>
                        <a:rPr lang="en-CA" sz="1400" dirty="0">
                          <a:effectLst/>
                        </a:rPr>
                        <a:t> Ahafo Region</a:t>
                      </a:r>
                      <a:endParaRPr lang="en-US" sz="1400" dirty="0">
                        <a:effectLst/>
                      </a:endParaRPr>
                    </a:p>
                  </a:txBody>
                  <a:tcPr marL="59908" marR="59908" marT="0" marB="0"/>
                </a:tc>
                <a:tc>
                  <a:txBody>
                    <a:bodyPr/>
                    <a:lstStyle/>
                    <a:p>
                      <a:pPr marL="0" marR="0">
                        <a:lnSpc>
                          <a:spcPct val="107000"/>
                        </a:lnSpc>
                        <a:spcBef>
                          <a:spcPts val="0"/>
                        </a:spcBef>
                        <a:spcAft>
                          <a:spcPts val="800"/>
                        </a:spcAft>
                      </a:pPr>
                      <a:r>
                        <a:rPr lang="en-CA" sz="1400" dirty="0">
                          <a:effectLst/>
                        </a:rPr>
                        <a:t>DFID with the implementing partners being NPC, GES and FHD of GHS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931758844"/>
                  </a:ext>
                </a:extLst>
              </a:tr>
            </a:tbl>
          </a:graphicData>
        </a:graphic>
      </p:graphicFrame>
    </p:spTree>
    <p:extLst>
      <p:ext uri="{BB962C8B-B14F-4D97-AF65-F5344CB8AC3E}">
        <p14:creationId xmlns:p14="http://schemas.microsoft.com/office/powerpoint/2010/main" val="242297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097280">
              <a:defRPr/>
            </a:pPr>
            <a:fld id="{5FF77A7F-CD4B-4CF1-9820-FDB02CCB5FCE}"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5" name="Slide Number Placeholder 4"/>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13</a:t>
            </a:fld>
            <a:endParaRPr lang="en-US" sz="1440">
              <a:solidFill>
                <a:prstClr val="black">
                  <a:tint val="75000"/>
                </a:prstClr>
              </a:solidFill>
              <a:latin typeface="Arial" panose="020B0604020202020204"/>
            </a:endParaRPr>
          </a:p>
        </p:txBody>
      </p:sp>
      <p:graphicFrame>
        <p:nvGraphicFramePr>
          <p:cNvPr id="8" name="Table 7"/>
          <p:cNvGraphicFramePr>
            <a:graphicFrameLocks noGrp="1"/>
          </p:cNvGraphicFramePr>
          <p:nvPr>
            <p:extLst>
              <p:ext uri="{D42A27DB-BD31-4B8C-83A1-F6EECF244321}">
                <p14:modId xmlns:p14="http://schemas.microsoft.com/office/powerpoint/2010/main" val="278821438"/>
              </p:ext>
            </p:extLst>
          </p:nvPr>
        </p:nvGraphicFramePr>
        <p:xfrm>
          <a:off x="292420" y="191368"/>
          <a:ext cx="14021749" cy="7418211"/>
        </p:xfrm>
        <a:graphic>
          <a:graphicData uri="http://schemas.openxmlformats.org/drawingml/2006/table">
            <a:tbl>
              <a:tblPr firstRow="1" firstCol="1" bandRow="1">
                <a:tableStyleId>{5C22544A-7EE6-4342-B048-85BDC9FD1C3A}</a:tableStyleId>
              </a:tblPr>
              <a:tblGrid>
                <a:gridCol w="574799">
                  <a:extLst>
                    <a:ext uri="{9D8B030D-6E8A-4147-A177-3AD203B41FA5}">
                      <a16:colId xmlns:a16="http://schemas.microsoft.com/office/drawing/2014/main" val="2516974555"/>
                    </a:ext>
                  </a:extLst>
                </a:gridCol>
                <a:gridCol w="2398495">
                  <a:extLst>
                    <a:ext uri="{9D8B030D-6E8A-4147-A177-3AD203B41FA5}">
                      <a16:colId xmlns:a16="http://schemas.microsoft.com/office/drawing/2014/main" val="3371851953"/>
                    </a:ext>
                  </a:extLst>
                </a:gridCol>
                <a:gridCol w="2139043">
                  <a:extLst>
                    <a:ext uri="{9D8B030D-6E8A-4147-A177-3AD203B41FA5}">
                      <a16:colId xmlns:a16="http://schemas.microsoft.com/office/drawing/2014/main" val="1008998951"/>
                    </a:ext>
                  </a:extLst>
                </a:gridCol>
                <a:gridCol w="2100269">
                  <a:extLst>
                    <a:ext uri="{9D8B030D-6E8A-4147-A177-3AD203B41FA5}">
                      <a16:colId xmlns:a16="http://schemas.microsoft.com/office/drawing/2014/main" val="2978566592"/>
                    </a:ext>
                  </a:extLst>
                </a:gridCol>
                <a:gridCol w="1753274">
                  <a:extLst>
                    <a:ext uri="{9D8B030D-6E8A-4147-A177-3AD203B41FA5}">
                      <a16:colId xmlns:a16="http://schemas.microsoft.com/office/drawing/2014/main" val="493752790"/>
                    </a:ext>
                  </a:extLst>
                </a:gridCol>
                <a:gridCol w="3167743">
                  <a:extLst>
                    <a:ext uri="{9D8B030D-6E8A-4147-A177-3AD203B41FA5}">
                      <a16:colId xmlns:a16="http://schemas.microsoft.com/office/drawing/2014/main" val="1323900198"/>
                    </a:ext>
                  </a:extLst>
                </a:gridCol>
                <a:gridCol w="1888126">
                  <a:extLst>
                    <a:ext uri="{9D8B030D-6E8A-4147-A177-3AD203B41FA5}">
                      <a16:colId xmlns:a16="http://schemas.microsoft.com/office/drawing/2014/main" val="1991921766"/>
                    </a:ext>
                  </a:extLst>
                </a:gridCol>
              </a:tblGrid>
              <a:tr h="905617">
                <a:tc>
                  <a:txBody>
                    <a:bodyPr/>
                    <a:lstStyle/>
                    <a:p>
                      <a:pPr marL="0" marR="0">
                        <a:lnSpc>
                          <a:spcPct val="107000"/>
                        </a:lnSpc>
                        <a:spcBef>
                          <a:spcPts val="0"/>
                        </a:spcBef>
                        <a:spcAft>
                          <a:spcPts val="800"/>
                        </a:spcAft>
                      </a:pPr>
                      <a:br>
                        <a:rPr lang="en-CA" sz="1200" dirty="0">
                          <a:effectLst/>
                        </a:rPr>
                      </a:br>
                      <a:r>
                        <a:rPr lang="en-CA" sz="1200" dirty="0">
                          <a:effectLst/>
                        </a:rPr>
                        <a:t>No.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br>
                        <a:rPr lang="en-CA" sz="1200" dirty="0">
                          <a:effectLst/>
                        </a:rPr>
                      </a:br>
                      <a:r>
                        <a:rPr lang="en-CA" sz="1200" dirty="0">
                          <a:effectLst/>
                        </a:rPr>
                        <a:t>Intervention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Targeting social determinants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proximal social </a:t>
                      </a:r>
                    </a:p>
                    <a:p>
                      <a:pPr marL="0" marR="0">
                        <a:lnSpc>
                          <a:spcPct val="107000"/>
                        </a:lnSpc>
                        <a:spcBef>
                          <a:spcPts val="0"/>
                        </a:spcBef>
                        <a:spcAft>
                          <a:spcPts val="800"/>
                        </a:spcAft>
                      </a:pPr>
                      <a:r>
                        <a:rPr lang="en-US" sz="1200" dirty="0">
                          <a:effectLst/>
                        </a:rPr>
                        <a:t>determinants (community support)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knowledge, behaviour </a:t>
                      </a:r>
                    </a:p>
                    <a:p>
                      <a:pPr marL="0" marR="0">
                        <a:lnSpc>
                          <a:spcPct val="107000"/>
                        </a:lnSpc>
                        <a:spcBef>
                          <a:spcPts val="0"/>
                        </a:spcBef>
                        <a:spcAft>
                          <a:spcPts val="800"/>
                        </a:spcAft>
                      </a:pPr>
                      <a:r>
                        <a:rPr lang="en-US" sz="1200" dirty="0">
                          <a:effectLst/>
                        </a:rPr>
                        <a:t>and lifestyle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adolescents </a:t>
                      </a:r>
                    </a:p>
                    <a:p>
                      <a:pPr marL="0" marR="0">
                        <a:lnSpc>
                          <a:spcPct val="107000"/>
                        </a:lnSpc>
                        <a:spcBef>
                          <a:spcPts val="0"/>
                        </a:spcBef>
                        <a:spcAft>
                          <a:spcPts val="800"/>
                        </a:spcAft>
                      </a:pPr>
                      <a:r>
                        <a:rPr lang="en-US" sz="1200" dirty="0">
                          <a:effectLst/>
                        </a:rPr>
                        <a:t>and youth health problems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Key Implementers and Funding Agencies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3759048826"/>
                  </a:ext>
                </a:extLst>
              </a:tr>
              <a:tr h="1656165">
                <a:tc>
                  <a:txBody>
                    <a:bodyPr/>
                    <a:lstStyle/>
                    <a:p>
                      <a:pPr marL="0" marR="0">
                        <a:lnSpc>
                          <a:spcPct val="107000"/>
                        </a:lnSpc>
                        <a:spcBef>
                          <a:spcPts val="0"/>
                        </a:spcBef>
                        <a:spcAft>
                          <a:spcPts val="800"/>
                        </a:spcAft>
                      </a:pPr>
                      <a:r>
                        <a:rPr lang="en-CA"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800" dirty="0">
                          <a:effectLst/>
                        </a:rPr>
                        <a:t>Nutrition Program – Girls’ Iron-Folate Tablet Supplementation programme (GIFTS)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To provide adolescent girls with weekly iron and folic acid tablets free of charge to help prevent anaemia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Program engages actively with parents, family and community members, teachers and health workers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Improve knowledge of adolescent girls and women on the causes and prevention of anaemia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All adolescent girls in Junior High School (JHS) and Senior High (SHS) School, Technical Vocational Education and Training (TVET) Institutions</a:t>
                      </a:r>
                      <a:endParaRPr lang="en-US" sz="1400" dirty="0">
                        <a:effectLst/>
                      </a:endParaRPr>
                    </a:p>
                    <a:p>
                      <a:pPr marL="0" marR="0">
                        <a:lnSpc>
                          <a:spcPct val="107000"/>
                        </a:lnSpc>
                        <a:spcBef>
                          <a:spcPts val="0"/>
                        </a:spcBef>
                        <a:spcAft>
                          <a:spcPts val="800"/>
                        </a:spcAft>
                      </a:pPr>
                      <a:r>
                        <a:rPr lang="en-CA" sz="1400" dirty="0">
                          <a:effectLst/>
                        </a:rPr>
                        <a:t>Out-of-school adolescent girls 10 to 19 years</a:t>
                      </a:r>
                      <a:endParaRPr lang="en-US" sz="1400" dirty="0">
                        <a:effectLst/>
                      </a:endParaRPr>
                    </a:p>
                    <a:p>
                      <a:pPr marL="0" marR="0">
                        <a:lnSpc>
                          <a:spcPct val="107000"/>
                        </a:lnSpc>
                        <a:spcBef>
                          <a:spcPts val="0"/>
                        </a:spcBef>
                        <a:spcAft>
                          <a:spcPts val="800"/>
                        </a:spcAft>
                      </a:pPr>
                      <a:r>
                        <a:rPr lang="en-CA" sz="1400" dirty="0">
                          <a:effectLst/>
                        </a:rPr>
                        <a:t>Micronutrient supplementation for children, adolescent girls and women of child-bearing age*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Ghana Health Service and Ghana Education Service with funding and technical support from UNICEF and KOICA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extLst>
                  <a:ext uri="{0D108BD9-81ED-4DB2-BD59-A6C34878D82A}">
                    <a16:rowId xmlns:a16="http://schemas.microsoft.com/office/drawing/2014/main" val="659103877"/>
                  </a:ext>
                </a:extLst>
              </a:tr>
              <a:tr h="2200308">
                <a:tc>
                  <a:txBody>
                    <a:bodyPr/>
                    <a:lstStyle/>
                    <a:p>
                      <a:pPr marL="0" marR="0">
                        <a:lnSpc>
                          <a:spcPct val="107000"/>
                        </a:lnSpc>
                        <a:spcBef>
                          <a:spcPts val="0"/>
                        </a:spcBef>
                        <a:spcAft>
                          <a:spcPts val="800"/>
                        </a:spcAft>
                      </a:pPr>
                      <a:r>
                        <a:rPr lang="en-CA"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800" dirty="0">
                          <a:effectLst/>
                        </a:rPr>
                        <a:t>Strengthened national capacity in delivering high-quality integrated family planning and comprehensive maternal health services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US" sz="1400" dirty="0">
                          <a:effectLst/>
                        </a:rPr>
                        <a:t>Program engages with</a:t>
                      </a:r>
                    </a:p>
                    <a:p>
                      <a:pPr marL="0" marR="0">
                        <a:lnSpc>
                          <a:spcPct val="115000"/>
                        </a:lnSpc>
                        <a:spcBef>
                          <a:spcPts val="0"/>
                        </a:spcBef>
                        <a:spcAft>
                          <a:spcPts val="0"/>
                        </a:spcAft>
                      </a:pPr>
                      <a:r>
                        <a:rPr lang="en-US" sz="1400" dirty="0">
                          <a:effectLst/>
                        </a:rPr>
                        <a:t>adolescents and</a:t>
                      </a:r>
                    </a:p>
                    <a:p>
                      <a:pPr marL="0" marR="0">
                        <a:lnSpc>
                          <a:spcPct val="115000"/>
                        </a:lnSpc>
                        <a:spcBef>
                          <a:spcPts val="0"/>
                        </a:spcBef>
                        <a:spcAft>
                          <a:spcPts val="0"/>
                        </a:spcAft>
                      </a:pPr>
                      <a:r>
                        <a:rPr lang="en-US" sz="1400" dirty="0">
                          <a:effectLst/>
                        </a:rPr>
                        <a:t>youth-centered NGOs,</a:t>
                      </a:r>
                    </a:p>
                    <a:p>
                      <a:pPr marL="0" marR="0">
                        <a:lnSpc>
                          <a:spcPct val="115000"/>
                        </a:lnSpc>
                        <a:spcBef>
                          <a:spcPts val="0"/>
                        </a:spcBef>
                        <a:spcAft>
                          <a:spcPts val="0"/>
                        </a:spcAft>
                      </a:pPr>
                      <a:r>
                        <a:rPr lang="en-US" sz="1400" dirty="0">
                          <a:effectLst/>
                        </a:rPr>
                        <a:t>CSOs, the private sector,</a:t>
                      </a:r>
                    </a:p>
                    <a:p>
                      <a:pPr marL="0" marR="0">
                        <a:lnSpc>
                          <a:spcPct val="115000"/>
                        </a:lnSpc>
                        <a:spcBef>
                          <a:spcPts val="0"/>
                        </a:spcBef>
                        <a:spcAft>
                          <a:spcPts val="0"/>
                        </a:spcAft>
                      </a:pPr>
                      <a:r>
                        <a:rPr lang="en-US" sz="1400" dirty="0">
                          <a:effectLst/>
                        </a:rPr>
                        <a:t>Faith-Based Organizations</a:t>
                      </a:r>
                    </a:p>
                    <a:p>
                      <a:pPr marL="0" marR="0">
                        <a:lnSpc>
                          <a:spcPct val="115000"/>
                        </a:lnSpc>
                        <a:spcBef>
                          <a:spcPts val="0"/>
                        </a:spcBef>
                        <a:spcAft>
                          <a:spcPts val="0"/>
                        </a:spcAft>
                      </a:pPr>
                      <a:r>
                        <a:rPr lang="en-US" sz="1400" dirty="0">
                          <a:effectLst/>
                        </a:rPr>
                        <a:t>(FBOs) </a:t>
                      </a:r>
                    </a:p>
                    <a:p>
                      <a:pPr marL="0" marR="0">
                        <a:lnSpc>
                          <a:spcPct val="107000"/>
                        </a:lnSpc>
                        <a:spcBef>
                          <a:spcPts val="0"/>
                        </a:spcBef>
                        <a:spcAft>
                          <a:spcPts val="800"/>
                        </a:spcAft>
                      </a:pPr>
                      <a:r>
                        <a:rPr lang="en-CA"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Improving access to family planning and contraceptives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For adolescents and youth, including in humanitarian settings</a:t>
                      </a:r>
                      <a:endParaRPr lang="en-US" sz="1400" dirty="0">
                        <a:effectLst/>
                      </a:endParaRPr>
                    </a:p>
                    <a:p>
                      <a:pPr marL="0" marR="0">
                        <a:lnSpc>
                          <a:spcPct val="107000"/>
                        </a:lnSpc>
                        <a:spcBef>
                          <a:spcPts val="0"/>
                        </a:spcBef>
                        <a:spcAft>
                          <a:spcPts val="800"/>
                        </a:spcAft>
                      </a:pPr>
                      <a:r>
                        <a:rPr lang="en-CA" sz="1400" dirty="0">
                          <a:effectLst/>
                        </a:rPr>
                        <a:t>Programming in the following areas: Maternal Health (Emergency maternal and Newborn Care (</a:t>
                      </a:r>
                      <a:r>
                        <a:rPr lang="en-CA" sz="1400" dirty="0" err="1">
                          <a:effectLst/>
                        </a:rPr>
                        <a:t>EmONC</a:t>
                      </a:r>
                      <a:r>
                        <a:rPr lang="en-CA" sz="1400" dirty="0">
                          <a:effectLst/>
                        </a:rPr>
                        <a:t>), Midwifery, Family Planning and Obstetric Fistula contribute to achieving this output.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UNFPA, PPAG, Marie-Stopes International (MSI)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extLst>
                  <a:ext uri="{0D108BD9-81ED-4DB2-BD59-A6C34878D82A}">
                    <a16:rowId xmlns:a16="http://schemas.microsoft.com/office/drawing/2014/main" val="4281295977"/>
                  </a:ext>
                </a:extLst>
              </a:tr>
              <a:tr h="1255719">
                <a:tc>
                  <a:txBody>
                    <a:bodyPr/>
                    <a:lstStyle/>
                    <a:p>
                      <a:pPr marL="0" marR="0">
                        <a:lnSpc>
                          <a:spcPct val="107000"/>
                        </a:lnSpc>
                        <a:spcBef>
                          <a:spcPts val="0"/>
                        </a:spcBef>
                        <a:spcAft>
                          <a:spcPts val="800"/>
                        </a:spcAft>
                      </a:pPr>
                      <a:r>
                        <a:rPr lang="en-CA"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US" sz="1800" dirty="0">
                          <a:effectLst/>
                        </a:rPr>
                        <a:t>Empowering</a:t>
                      </a:r>
                    </a:p>
                    <a:p>
                      <a:pPr marL="0" marR="0">
                        <a:lnSpc>
                          <a:spcPct val="115000"/>
                        </a:lnSpc>
                        <a:spcBef>
                          <a:spcPts val="0"/>
                        </a:spcBef>
                        <a:spcAft>
                          <a:spcPts val="0"/>
                        </a:spcAft>
                      </a:pPr>
                      <a:r>
                        <a:rPr lang="en-US" sz="1800" dirty="0">
                          <a:effectLst/>
                        </a:rPr>
                        <a:t>Adolescent Girls</a:t>
                      </a:r>
                    </a:p>
                    <a:p>
                      <a:pPr marL="0" marR="0">
                        <a:lnSpc>
                          <a:spcPct val="115000"/>
                        </a:lnSpc>
                        <a:spcBef>
                          <a:spcPts val="0"/>
                        </a:spcBef>
                        <a:spcAft>
                          <a:spcPts val="0"/>
                        </a:spcAft>
                      </a:pPr>
                      <a:r>
                        <a:rPr lang="en-US" sz="1800" dirty="0">
                          <a:effectLst/>
                        </a:rPr>
                        <a:t>Through</a:t>
                      </a:r>
                    </a:p>
                    <a:p>
                      <a:pPr marL="0" marR="0">
                        <a:lnSpc>
                          <a:spcPct val="115000"/>
                        </a:lnSpc>
                        <a:spcBef>
                          <a:spcPts val="0"/>
                        </a:spcBef>
                        <a:spcAft>
                          <a:spcPts val="0"/>
                        </a:spcAft>
                      </a:pPr>
                      <a:r>
                        <a:rPr lang="en-US" sz="1800" dirty="0">
                          <a:effectLst/>
                        </a:rPr>
                        <a:t>Comprehensive</a:t>
                      </a:r>
                    </a:p>
                    <a:p>
                      <a:pPr marL="0" marR="0">
                        <a:lnSpc>
                          <a:spcPct val="115000"/>
                        </a:lnSpc>
                        <a:spcBef>
                          <a:spcPts val="0"/>
                        </a:spcBef>
                        <a:spcAft>
                          <a:spcPts val="0"/>
                        </a:spcAft>
                      </a:pPr>
                      <a:r>
                        <a:rPr lang="en-US" sz="1800" dirty="0">
                          <a:effectLst/>
                        </a:rPr>
                        <a:t>Sexuality Education </a:t>
                      </a:r>
                    </a:p>
                    <a:p>
                      <a:pPr marL="0" marR="0">
                        <a:lnSpc>
                          <a:spcPct val="107000"/>
                        </a:lnSpc>
                        <a:spcBef>
                          <a:spcPts val="0"/>
                        </a:spcBef>
                        <a:spcAft>
                          <a:spcPts val="800"/>
                        </a:spcAft>
                      </a:pPr>
                      <a:r>
                        <a:rPr lang="en-CA"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US" sz="1400" dirty="0">
                          <a:effectLst/>
                        </a:rPr>
                        <a:t>Focusing on</a:t>
                      </a:r>
                    </a:p>
                    <a:p>
                      <a:pPr marL="0" marR="0">
                        <a:lnSpc>
                          <a:spcPct val="115000"/>
                        </a:lnSpc>
                        <a:spcBef>
                          <a:spcPts val="0"/>
                        </a:spcBef>
                        <a:spcAft>
                          <a:spcPts val="0"/>
                        </a:spcAft>
                      </a:pPr>
                      <a:r>
                        <a:rPr lang="en-US" sz="1400" dirty="0">
                          <a:effectLst/>
                        </a:rPr>
                        <a:t>adolescent girls' health, education and well-being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UNFPA employed a multi-sectoral approach with the government, CSOs, traditional authorities, faith-based organizations, academia, the private sector and the media at the national and decentralized levels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400" dirty="0">
                          <a:effectLst/>
                        </a:rPr>
                        <a:t>Mentoring, school clubs, safe  spaces and social media activities served as entry points for empowering the adolescent girls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CA" sz="1400" dirty="0">
                          <a:effectLst/>
                        </a:rPr>
                        <a:t>Facilitate adolescent girls’ access to gender-responsive comprehensive sexuality education and youth-friendly sexual and reproductive health services, including contraception.</a:t>
                      </a:r>
                      <a:endParaRPr lang="en-US" sz="1400" dirty="0">
                        <a:effectLst/>
                      </a:endParaRPr>
                    </a:p>
                    <a:p>
                      <a:pPr marL="0" marR="0">
                        <a:lnSpc>
                          <a:spcPct val="115000"/>
                        </a:lnSpc>
                        <a:spcBef>
                          <a:spcPts val="0"/>
                        </a:spcBef>
                        <a:spcAft>
                          <a:spcPts val="0"/>
                        </a:spcAft>
                      </a:pPr>
                      <a:r>
                        <a:rPr lang="en-CA" sz="1400" dirty="0">
                          <a:effectLst/>
                        </a:rPr>
                        <a:t> </a:t>
                      </a:r>
                      <a:endParaRPr lang="en-US" sz="1400" dirty="0">
                        <a:effectLst/>
                      </a:endParaRPr>
                    </a:p>
                  </a:txBody>
                  <a:tcPr marL="52981" marR="52981" marT="0" marB="0"/>
                </a:tc>
                <a:tc>
                  <a:txBody>
                    <a:bodyPr/>
                    <a:lstStyle/>
                    <a:p>
                      <a:pPr marL="0" marR="0">
                        <a:lnSpc>
                          <a:spcPct val="107000"/>
                        </a:lnSpc>
                        <a:spcBef>
                          <a:spcPts val="0"/>
                        </a:spcBef>
                        <a:spcAft>
                          <a:spcPts val="800"/>
                        </a:spcAft>
                      </a:pPr>
                      <a:r>
                        <a:rPr lang="en-CA" sz="1400" dirty="0">
                          <a:effectLst/>
                        </a:rPr>
                        <a:t>A UNFPA-UNICEF joint programme, with funding support from the Canadian Government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extLst>
                  <a:ext uri="{0D108BD9-81ED-4DB2-BD59-A6C34878D82A}">
                    <a16:rowId xmlns:a16="http://schemas.microsoft.com/office/drawing/2014/main" val="1344881685"/>
                  </a:ext>
                </a:extLst>
              </a:tr>
            </a:tbl>
          </a:graphicData>
        </a:graphic>
      </p:graphicFrame>
    </p:spTree>
    <p:extLst>
      <p:ext uri="{BB962C8B-B14F-4D97-AF65-F5344CB8AC3E}">
        <p14:creationId xmlns:p14="http://schemas.microsoft.com/office/powerpoint/2010/main" val="119221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91A0EED-C026-DA47-B142-2F9591BB12AC}"/>
              </a:ext>
            </a:extLst>
          </p:cNvPr>
          <p:cNvGraphicFramePr>
            <a:graphicFrameLocks noGrp="1"/>
          </p:cNvGraphicFramePr>
          <p:nvPr>
            <p:extLst>
              <p:ext uri="{D42A27DB-BD31-4B8C-83A1-F6EECF244321}">
                <p14:modId xmlns:p14="http://schemas.microsoft.com/office/powerpoint/2010/main" val="1049597208"/>
              </p:ext>
            </p:extLst>
          </p:nvPr>
        </p:nvGraphicFramePr>
        <p:xfrm>
          <a:off x="2593298" y="539647"/>
          <a:ext cx="8469443" cy="7195276"/>
        </p:xfrm>
        <a:graphic>
          <a:graphicData uri="http://schemas.openxmlformats.org/drawingml/2006/table">
            <a:tbl>
              <a:tblPr firstRow="1">
                <a:solidFill>
                  <a:srgbClr val="F2F2F2">
                    <a:alpha val="30196"/>
                  </a:srgbClr>
                </a:solidFill>
                <a:tableStyleId>{5C22544A-7EE6-4342-B048-85BDC9FD1C3A}</a:tableStyleId>
              </a:tblPr>
              <a:tblGrid>
                <a:gridCol w="1772708">
                  <a:extLst>
                    <a:ext uri="{9D8B030D-6E8A-4147-A177-3AD203B41FA5}">
                      <a16:colId xmlns:a16="http://schemas.microsoft.com/office/drawing/2014/main" val="530488268"/>
                    </a:ext>
                  </a:extLst>
                </a:gridCol>
                <a:gridCol w="6696735">
                  <a:extLst>
                    <a:ext uri="{9D8B030D-6E8A-4147-A177-3AD203B41FA5}">
                      <a16:colId xmlns:a16="http://schemas.microsoft.com/office/drawing/2014/main" val="3316210102"/>
                    </a:ext>
                  </a:extLst>
                </a:gridCol>
              </a:tblGrid>
              <a:tr h="1055708">
                <a:tc>
                  <a:txBody>
                    <a:bodyPr/>
                    <a:lstStyle/>
                    <a:p>
                      <a:pPr algn="l" fontAlgn="t"/>
                      <a:endParaRPr lang="en-GB" sz="1700" b="0" i="0" u="none" strike="noStrike" cap="none" spc="0" dirty="0">
                        <a:solidFill>
                          <a:schemeClr val="bg1"/>
                        </a:solidFill>
                        <a:effectLst/>
                        <a:latin typeface="Calibri" panose="020F0502020204030204" pitchFamily="34" charset="0"/>
                      </a:endParaRPr>
                    </a:p>
                  </a:txBody>
                  <a:tcPr marL="203964" marR="25202" marT="156895" marB="156895" anchor="ctr">
                    <a:lnL w="19050" cap="flat" cmpd="sng" algn="ctr">
                      <a:noFill/>
                      <a:prstDash val="solid"/>
                    </a:lnL>
                    <a:lnR w="6350" cap="flat" cmpd="sng" algn="ctr">
                      <a:solidFill>
                        <a:schemeClr val="tx1">
                          <a:lumMod val="75000"/>
                          <a:lumOff val="25000"/>
                        </a:schemeClr>
                      </a:solidFill>
                      <a:prstDash val="solid"/>
                    </a:lnR>
                    <a:lnT w="1905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l" fontAlgn="b"/>
                      <a:r>
                        <a:rPr lang="en-GB" sz="2400" b="0" u="none" strike="noStrike" cap="none" spc="0" dirty="0">
                          <a:solidFill>
                            <a:schemeClr val="bg1"/>
                          </a:solidFill>
                          <a:effectLst/>
                        </a:rPr>
                        <a:t>Prioritised Interventions </a:t>
                      </a:r>
                      <a:endParaRPr lang="en-GB" sz="2400" b="0" i="0" u="none" strike="noStrike" cap="none" spc="0" dirty="0">
                        <a:solidFill>
                          <a:schemeClr val="bg1"/>
                        </a:solidFill>
                        <a:effectLst/>
                        <a:latin typeface="Calibri" panose="020F0502020204030204" pitchFamily="34" charset="0"/>
                      </a:endParaRPr>
                    </a:p>
                  </a:txBody>
                  <a:tcPr marL="203964" marR="25202" marT="156895" marB="156895" anchor="ctr">
                    <a:lnL w="6350" cap="flat" cmpd="sng" algn="ctr">
                      <a:solidFill>
                        <a:schemeClr val="tx1">
                          <a:lumMod val="75000"/>
                          <a:lumOff val="25000"/>
                        </a:schemeClr>
                      </a:solidFill>
                      <a:prstDash val="solid"/>
                    </a:lnL>
                    <a:lnR w="38100" cap="flat" cmpd="sng" algn="ctr">
                      <a:noFill/>
                      <a:prstDash val="solid"/>
                    </a:lnR>
                    <a:lnT w="19050" cap="flat" cmpd="sng" algn="ctr">
                      <a:noFill/>
                      <a:prstDash val="solid"/>
                    </a:lnT>
                    <a:lnB w="6350" cap="flat" cmpd="sng" algn="ctr">
                      <a:solidFill>
                        <a:schemeClr val="tx1">
                          <a:lumMod val="75000"/>
                          <a:lumOff val="25000"/>
                        </a:schemeClr>
                      </a:solidFill>
                      <a:prstDash val="solid"/>
                    </a:lnB>
                    <a:solidFill>
                      <a:schemeClr val="accent1"/>
                    </a:solidFill>
                  </a:tcPr>
                </a:tc>
                <a:extLst>
                  <a:ext uri="{0D108BD9-81ED-4DB2-BD59-A6C34878D82A}">
                    <a16:rowId xmlns:a16="http://schemas.microsoft.com/office/drawing/2014/main" val="3994428976"/>
                  </a:ext>
                </a:extLst>
              </a:tr>
              <a:tr h="1055708">
                <a:tc>
                  <a:txBody>
                    <a:bodyPr/>
                    <a:lstStyle/>
                    <a:p>
                      <a:pPr algn="l" fontAlgn="t"/>
                      <a:r>
                        <a:rPr lang="en-GH" sz="1700" u="none" strike="noStrike" cap="none" spc="0" dirty="0">
                          <a:solidFill>
                            <a:schemeClr val="tx1"/>
                          </a:solidFill>
                          <a:effectLst/>
                        </a:rPr>
                        <a:t>1</a:t>
                      </a:r>
                      <a:endParaRPr lang="en-GH" sz="1700" b="0" i="0" u="none" strike="noStrike" cap="none" spc="0" dirty="0">
                        <a:solidFill>
                          <a:schemeClr val="tx1"/>
                        </a:solidFill>
                        <a:effectLst/>
                        <a:latin typeface="Calibri" panose="020F0502020204030204" pitchFamily="34" charset="0"/>
                      </a:endParaRPr>
                    </a:p>
                  </a:txBody>
                  <a:tcPr marL="203964" marR="25202" marT="156895" marB="156895">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l" fontAlgn="t"/>
                      <a:r>
                        <a:rPr lang="en-GB" sz="2000" u="none" strike="noStrike" cap="none" spc="0" dirty="0">
                          <a:solidFill>
                            <a:schemeClr val="tx1"/>
                          </a:solidFill>
                          <a:effectLst/>
                        </a:rPr>
                        <a:t>Adolescent Clubs</a:t>
                      </a:r>
                      <a:endParaRPr lang="en-GB" sz="2000" b="0" i="0" u="none" strike="noStrike" cap="none" spc="0" dirty="0">
                        <a:solidFill>
                          <a:schemeClr val="tx1"/>
                        </a:solidFill>
                        <a:effectLst/>
                        <a:latin typeface="Calibri" panose="020F0502020204030204" pitchFamily="34" charset="0"/>
                      </a:endParaRPr>
                    </a:p>
                  </a:txBody>
                  <a:tcPr marL="203964" marR="25202" marT="156895" marB="156895">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855311959"/>
                  </a:ext>
                </a:extLst>
              </a:tr>
              <a:tr h="1822403">
                <a:tc>
                  <a:txBody>
                    <a:bodyPr/>
                    <a:lstStyle/>
                    <a:p>
                      <a:pPr algn="l" fontAlgn="t"/>
                      <a:r>
                        <a:rPr lang="en-GH" sz="1700" u="none" strike="noStrike" cap="none" spc="0">
                          <a:solidFill>
                            <a:schemeClr val="tx1"/>
                          </a:solidFill>
                          <a:effectLst/>
                        </a:rPr>
                        <a:t>2</a:t>
                      </a:r>
                      <a:endParaRPr lang="en-GH" sz="1700" b="0" i="0" u="none" strike="noStrike" cap="none" spc="0">
                        <a:solidFill>
                          <a:schemeClr val="tx1"/>
                        </a:solidFill>
                        <a:effectLst/>
                        <a:latin typeface="Calibri" panose="020F0502020204030204" pitchFamily="34" charset="0"/>
                      </a:endParaRPr>
                    </a:p>
                  </a:txBody>
                  <a:tcPr marL="203964" marR="25202" marT="156895" marB="156895">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bg1">
                        <a:lumMod val="95000"/>
                      </a:schemeClr>
                    </a:solidFill>
                  </a:tcPr>
                </a:tc>
                <a:tc>
                  <a:txBody>
                    <a:bodyPr/>
                    <a:lstStyle/>
                    <a:p>
                      <a:pPr algn="l" fontAlgn="ctr"/>
                      <a:r>
                        <a:rPr lang="en-GB" sz="2000" u="none" strike="noStrike" cap="none" spc="0" dirty="0">
                          <a:solidFill>
                            <a:schemeClr val="tx1"/>
                          </a:solidFill>
                          <a:effectLst/>
                        </a:rPr>
                        <a:t>Empowering Adolescent Girls Through Comprehensive Sexuality Education </a:t>
                      </a:r>
                      <a:br>
                        <a:rPr lang="en-GB" sz="2000" u="none" strike="noStrike" cap="none" spc="0" dirty="0">
                          <a:solidFill>
                            <a:schemeClr val="tx1"/>
                          </a:solidFill>
                          <a:effectLst/>
                        </a:rPr>
                      </a:br>
                      <a:endParaRPr lang="en-GB" sz="2000" b="0" i="0" u="none" strike="noStrike" cap="none" spc="0" dirty="0">
                        <a:solidFill>
                          <a:schemeClr val="tx1"/>
                        </a:solidFill>
                        <a:effectLst/>
                        <a:latin typeface="Calibri" panose="020F0502020204030204" pitchFamily="34" charset="0"/>
                      </a:endParaRPr>
                    </a:p>
                  </a:txBody>
                  <a:tcPr marL="203964" marR="25202" marT="156895" marB="156895" anchor="ctr">
                    <a:lnL w="6350" cap="flat" cmpd="sng" algn="ctr">
                      <a:noFill/>
                      <a:prstDash val="solid"/>
                    </a:lnL>
                    <a:lnR w="3810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bg1">
                        <a:lumMod val="95000"/>
                      </a:schemeClr>
                    </a:solidFill>
                  </a:tcPr>
                </a:tc>
                <a:extLst>
                  <a:ext uri="{0D108BD9-81ED-4DB2-BD59-A6C34878D82A}">
                    <a16:rowId xmlns:a16="http://schemas.microsoft.com/office/drawing/2014/main" val="2750830244"/>
                  </a:ext>
                </a:extLst>
              </a:tr>
              <a:tr h="2205749">
                <a:tc>
                  <a:txBody>
                    <a:bodyPr/>
                    <a:lstStyle/>
                    <a:p>
                      <a:pPr algn="l" fontAlgn="t"/>
                      <a:r>
                        <a:rPr lang="en-GH" sz="1700" u="none" strike="noStrike" cap="none" spc="0">
                          <a:solidFill>
                            <a:schemeClr val="tx1"/>
                          </a:solidFill>
                          <a:effectLst/>
                        </a:rPr>
                        <a:t>3</a:t>
                      </a:r>
                      <a:endParaRPr lang="en-GH" sz="1700" b="0" i="0" u="none" strike="noStrike" cap="none" spc="0">
                        <a:solidFill>
                          <a:schemeClr val="tx1"/>
                        </a:solidFill>
                        <a:effectLst/>
                        <a:latin typeface="Calibri" panose="020F0502020204030204" pitchFamily="34" charset="0"/>
                      </a:endParaRPr>
                    </a:p>
                  </a:txBody>
                  <a:tcPr marL="203964" marR="25202" marT="156895" marB="156895">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l" fontAlgn="ctr"/>
                      <a:r>
                        <a:rPr lang="en-GB" sz="2000" u="none" strike="noStrike" cap="none" spc="0" dirty="0">
                          <a:solidFill>
                            <a:schemeClr val="tx1"/>
                          </a:solidFill>
                          <a:effectLst/>
                        </a:rPr>
                        <a:t>Strengthened national capacity in delivering high-quality integrated family planning and comprehensive maternal health services</a:t>
                      </a:r>
                      <a:endParaRPr lang="en-GB" sz="2000" b="0" i="0" u="none" strike="noStrike" cap="none" spc="0" dirty="0">
                        <a:solidFill>
                          <a:schemeClr val="tx1"/>
                        </a:solidFill>
                        <a:effectLst/>
                        <a:latin typeface="Calibri" panose="020F0502020204030204" pitchFamily="34" charset="0"/>
                      </a:endParaRPr>
                    </a:p>
                  </a:txBody>
                  <a:tcPr marL="203964" marR="25202" marT="156895" marB="156895"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81734235"/>
                  </a:ext>
                </a:extLst>
              </a:tr>
              <a:tr h="1055708">
                <a:tc>
                  <a:txBody>
                    <a:bodyPr/>
                    <a:lstStyle/>
                    <a:p>
                      <a:pPr algn="l" fontAlgn="t"/>
                      <a:r>
                        <a:rPr lang="en-GH" sz="1700" u="none" strike="noStrike" cap="none" spc="0">
                          <a:solidFill>
                            <a:schemeClr val="tx1"/>
                          </a:solidFill>
                          <a:effectLst/>
                        </a:rPr>
                        <a:t>4</a:t>
                      </a:r>
                      <a:endParaRPr lang="en-GH" sz="1700" b="0" i="0" u="none" strike="noStrike" cap="none" spc="0">
                        <a:solidFill>
                          <a:schemeClr val="tx1"/>
                        </a:solidFill>
                        <a:effectLst/>
                        <a:latin typeface="Calibri" panose="020F0502020204030204" pitchFamily="34" charset="0"/>
                      </a:endParaRPr>
                    </a:p>
                  </a:txBody>
                  <a:tcPr marL="203964" marR="25202" marT="156895" marB="156895">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bg1">
                        <a:lumMod val="95000"/>
                      </a:schemeClr>
                    </a:solidFill>
                  </a:tcPr>
                </a:tc>
                <a:tc>
                  <a:txBody>
                    <a:bodyPr/>
                    <a:lstStyle/>
                    <a:p>
                      <a:pPr algn="l" fontAlgn="t"/>
                      <a:r>
                        <a:rPr lang="en-GB" sz="2000" u="none" strike="noStrike" cap="none" spc="0" dirty="0">
                          <a:solidFill>
                            <a:schemeClr val="tx1"/>
                          </a:solidFill>
                          <a:effectLst/>
                        </a:rPr>
                        <a:t>E-Health (Digital platforms) </a:t>
                      </a:r>
                      <a:endParaRPr lang="en-GB" sz="2000" b="0" i="0" u="none" strike="noStrike" cap="none" spc="0" dirty="0">
                        <a:solidFill>
                          <a:schemeClr val="tx1"/>
                        </a:solidFill>
                        <a:effectLst/>
                        <a:latin typeface="Calibri" panose="020F0502020204030204" pitchFamily="34" charset="0"/>
                      </a:endParaRPr>
                    </a:p>
                  </a:txBody>
                  <a:tcPr marL="203964" marR="25202" marT="156895" marB="156895">
                    <a:lnL w="6350" cap="flat" cmpd="sng" algn="ctr">
                      <a:noFill/>
                      <a:prstDash val="solid"/>
                    </a:lnL>
                    <a:lnR w="38100" cap="flat" cmpd="sng" algn="ctr">
                      <a:noFill/>
                      <a:prstDash val="solid"/>
                    </a:lnR>
                    <a:lnT w="6350" cap="flat" cmpd="sng" algn="ctr">
                      <a:noFill/>
                      <a:prstDash val="solid"/>
                    </a:lnT>
                    <a:lnB w="38100" cap="flat" cmpd="sng" algn="ctr">
                      <a:noFill/>
                      <a:prstDash val="solid"/>
                    </a:lnB>
                    <a:solidFill>
                      <a:schemeClr val="bg1">
                        <a:lumMod val="95000"/>
                      </a:schemeClr>
                    </a:solidFill>
                  </a:tcPr>
                </a:tc>
                <a:extLst>
                  <a:ext uri="{0D108BD9-81ED-4DB2-BD59-A6C34878D82A}">
                    <a16:rowId xmlns:a16="http://schemas.microsoft.com/office/drawing/2014/main" val="1341824155"/>
                  </a:ext>
                </a:extLst>
              </a:tr>
            </a:tbl>
          </a:graphicData>
        </a:graphic>
      </p:graphicFrame>
    </p:spTree>
    <p:extLst>
      <p:ext uri="{BB962C8B-B14F-4D97-AF65-F5344CB8AC3E}">
        <p14:creationId xmlns:p14="http://schemas.microsoft.com/office/powerpoint/2010/main" val="148797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4630398"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226935" cy="27431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7677DB-8242-FB43-ACF2-6609971A4F48}"/>
              </a:ext>
            </a:extLst>
          </p:cNvPr>
          <p:cNvSpPr>
            <a:spLocks noGrp="1"/>
          </p:cNvSpPr>
          <p:nvPr>
            <p:ph idx="1"/>
          </p:nvPr>
        </p:nvSpPr>
        <p:spPr>
          <a:xfrm>
            <a:off x="914161" y="3291840"/>
            <a:ext cx="5855915" cy="4335778"/>
          </a:xfrm>
        </p:spPr>
        <p:txBody>
          <a:bodyPr anchor="ctr">
            <a:normAutofit/>
          </a:bodyPr>
          <a:lstStyle/>
          <a:p>
            <a:pPr marL="0" indent="0">
              <a:buNone/>
            </a:pPr>
            <a:r>
              <a:rPr lang="en-GH" sz="4000" dirty="0"/>
              <a:t>Senegal</a:t>
            </a:r>
          </a:p>
          <a:p>
            <a:pPr marL="0" indent="0">
              <a:buNone/>
            </a:pPr>
            <a:r>
              <a:rPr lang="en-GH" sz="4000" dirty="0">
                <a:solidFill>
                  <a:schemeClr val="accent1">
                    <a:lumMod val="75000"/>
                  </a:schemeClr>
                </a:solidFill>
              </a:rPr>
              <a:t>12 interventions identified</a:t>
            </a:r>
          </a:p>
          <a:p>
            <a:pPr marL="0" indent="0">
              <a:buNone/>
            </a:pPr>
            <a:r>
              <a:rPr lang="en-GH" sz="4000" dirty="0">
                <a:solidFill>
                  <a:srgbClr val="C00000"/>
                </a:solidFill>
              </a:rPr>
              <a:t>5</a:t>
            </a:r>
            <a:r>
              <a:rPr lang="en-GH" sz="4000" dirty="0">
                <a:solidFill>
                  <a:schemeClr val="accent1">
                    <a:lumMod val="75000"/>
                  </a:schemeClr>
                </a:solidFill>
              </a:rPr>
              <a:t> prioritised for costing</a:t>
            </a:r>
            <a:endParaRPr lang="en-GH" sz="4000" dirty="0"/>
          </a:p>
        </p:txBody>
      </p:sp>
      <p:pic>
        <p:nvPicPr>
          <p:cNvPr id="5" name="Picture 4" descr="A pathway with baobab trees on both sides">
            <a:extLst>
              <a:ext uri="{FF2B5EF4-FFF2-40B4-BE49-F238E27FC236}">
                <a16:creationId xmlns:a16="http://schemas.microsoft.com/office/drawing/2014/main" id="{5A7EAF3B-FAA7-2E1F-D7E1-1E7326A86D6D}"/>
              </a:ext>
            </a:extLst>
          </p:cNvPr>
          <p:cNvPicPr>
            <a:picLocks noChangeAspect="1"/>
          </p:cNvPicPr>
          <p:nvPr/>
        </p:nvPicPr>
        <p:blipFill rotWithShape="1">
          <a:blip r:embed="rId2"/>
          <a:srcRect l="15885" r="24714" b="-2"/>
          <a:stretch/>
        </p:blipFill>
        <p:spPr>
          <a:xfrm>
            <a:off x="7315200" y="1"/>
            <a:ext cx="7323390" cy="8229600"/>
          </a:xfrm>
          <a:prstGeom prst="rect">
            <a:avLst/>
          </a:prstGeom>
        </p:spPr>
      </p:pic>
    </p:spTree>
    <p:extLst>
      <p:ext uri="{BB962C8B-B14F-4D97-AF65-F5344CB8AC3E}">
        <p14:creationId xmlns:p14="http://schemas.microsoft.com/office/powerpoint/2010/main" val="237626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097280">
              <a:defRPr/>
            </a:pPr>
            <a:fld id="{5FF77A7F-CD4B-4CF1-9820-FDB02CCB5FCE}"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5" name="Slide Number Placeholder 4"/>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16</a:t>
            </a:fld>
            <a:endParaRPr lang="en-US" sz="1440">
              <a:solidFill>
                <a:prstClr val="black">
                  <a:tint val="75000"/>
                </a:prstClr>
              </a:solidFill>
              <a:latin typeface="Arial" panose="020B0604020202020204"/>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348451911"/>
              </p:ext>
            </p:extLst>
          </p:nvPr>
        </p:nvGraphicFramePr>
        <p:xfrm>
          <a:off x="360046" y="322326"/>
          <a:ext cx="14084477" cy="7239321"/>
        </p:xfrm>
        <a:graphic>
          <a:graphicData uri="http://schemas.openxmlformats.org/drawingml/2006/table">
            <a:tbl>
              <a:tblPr firstRow="1" firstCol="1" bandRow="1">
                <a:tableStyleId>{5C22544A-7EE6-4342-B048-85BDC9FD1C3A}</a:tableStyleId>
              </a:tblPr>
              <a:tblGrid>
                <a:gridCol w="577369">
                  <a:extLst>
                    <a:ext uri="{9D8B030D-6E8A-4147-A177-3AD203B41FA5}">
                      <a16:colId xmlns:a16="http://schemas.microsoft.com/office/drawing/2014/main" val="998347822"/>
                    </a:ext>
                  </a:extLst>
                </a:gridCol>
                <a:gridCol w="1943066">
                  <a:extLst>
                    <a:ext uri="{9D8B030D-6E8A-4147-A177-3AD203B41FA5}">
                      <a16:colId xmlns:a16="http://schemas.microsoft.com/office/drawing/2014/main" val="517767274"/>
                    </a:ext>
                  </a:extLst>
                </a:gridCol>
                <a:gridCol w="2227315">
                  <a:extLst>
                    <a:ext uri="{9D8B030D-6E8A-4147-A177-3AD203B41FA5}">
                      <a16:colId xmlns:a16="http://schemas.microsoft.com/office/drawing/2014/main" val="3453063458"/>
                    </a:ext>
                  </a:extLst>
                </a:gridCol>
                <a:gridCol w="2497122">
                  <a:extLst>
                    <a:ext uri="{9D8B030D-6E8A-4147-A177-3AD203B41FA5}">
                      <a16:colId xmlns:a16="http://schemas.microsoft.com/office/drawing/2014/main" val="1421860930"/>
                    </a:ext>
                  </a:extLst>
                </a:gridCol>
                <a:gridCol w="1953062">
                  <a:extLst>
                    <a:ext uri="{9D8B030D-6E8A-4147-A177-3AD203B41FA5}">
                      <a16:colId xmlns:a16="http://schemas.microsoft.com/office/drawing/2014/main" val="3776144971"/>
                    </a:ext>
                  </a:extLst>
                </a:gridCol>
                <a:gridCol w="3233267">
                  <a:extLst>
                    <a:ext uri="{9D8B030D-6E8A-4147-A177-3AD203B41FA5}">
                      <a16:colId xmlns:a16="http://schemas.microsoft.com/office/drawing/2014/main" val="1696209524"/>
                    </a:ext>
                  </a:extLst>
                </a:gridCol>
                <a:gridCol w="1653276">
                  <a:extLst>
                    <a:ext uri="{9D8B030D-6E8A-4147-A177-3AD203B41FA5}">
                      <a16:colId xmlns:a16="http://schemas.microsoft.com/office/drawing/2014/main" val="741629028"/>
                    </a:ext>
                  </a:extLst>
                </a:gridCol>
              </a:tblGrid>
              <a:tr h="607619">
                <a:tc>
                  <a:txBody>
                    <a:bodyPr/>
                    <a:lstStyle/>
                    <a:p>
                      <a:pPr marL="0" marR="0">
                        <a:lnSpc>
                          <a:spcPct val="107000"/>
                        </a:lnSpc>
                        <a:spcBef>
                          <a:spcPts val="0"/>
                        </a:spcBef>
                        <a:spcAft>
                          <a:spcPts val="800"/>
                        </a:spcAft>
                      </a:pPr>
                      <a:br>
                        <a:rPr lang="en-CA" sz="1200" dirty="0">
                          <a:effectLst/>
                        </a:rPr>
                      </a:br>
                      <a:r>
                        <a:rPr lang="en-CA" sz="1200" dirty="0">
                          <a:effectLst/>
                        </a:rPr>
                        <a:t>No.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br>
                        <a:rPr lang="en-CA" sz="1200" dirty="0">
                          <a:effectLst/>
                        </a:rPr>
                      </a:br>
                      <a:r>
                        <a:rPr lang="en-CA" sz="1200" dirty="0">
                          <a:effectLst/>
                        </a:rPr>
                        <a:t>Intervention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Targeting social determinants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proximal social </a:t>
                      </a:r>
                    </a:p>
                    <a:p>
                      <a:pPr marL="0" marR="0">
                        <a:lnSpc>
                          <a:spcPct val="107000"/>
                        </a:lnSpc>
                        <a:spcBef>
                          <a:spcPts val="0"/>
                        </a:spcBef>
                        <a:spcAft>
                          <a:spcPts val="800"/>
                        </a:spcAft>
                      </a:pPr>
                      <a:r>
                        <a:rPr lang="en-US" sz="1200" dirty="0">
                          <a:effectLst/>
                        </a:rPr>
                        <a:t>determinants (community support)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knowledge, behaviour </a:t>
                      </a:r>
                    </a:p>
                    <a:p>
                      <a:pPr marL="0" marR="0">
                        <a:lnSpc>
                          <a:spcPct val="107000"/>
                        </a:lnSpc>
                        <a:spcBef>
                          <a:spcPts val="0"/>
                        </a:spcBef>
                        <a:spcAft>
                          <a:spcPts val="800"/>
                        </a:spcAft>
                      </a:pPr>
                      <a:r>
                        <a:rPr lang="en-US" sz="1200" dirty="0">
                          <a:effectLst/>
                        </a:rPr>
                        <a:t>and lifestyle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adolescents </a:t>
                      </a:r>
                    </a:p>
                    <a:p>
                      <a:pPr marL="0" marR="0">
                        <a:lnSpc>
                          <a:spcPct val="107000"/>
                        </a:lnSpc>
                        <a:spcBef>
                          <a:spcPts val="0"/>
                        </a:spcBef>
                        <a:spcAft>
                          <a:spcPts val="800"/>
                        </a:spcAft>
                      </a:pPr>
                      <a:r>
                        <a:rPr lang="en-US" sz="1200" dirty="0">
                          <a:effectLst/>
                        </a:rPr>
                        <a:t>and youth health problems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Key Implementers and Funding Agencies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4110451795"/>
                  </a:ext>
                </a:extLst>
              </a:tr>
              <a:tr h="1995672">
                <a:tc>
                  <a:txBody>
                    <a:bodyPr/>
                    <a:lstStyle/>
                    <a:p>
                      <a:pPr marL="0" marR="0">
                        <a:lnSpc>
                          <a:spcPct val="107000"/>
                        </a:lnSpc>
                        <a:spcBef>
                          <a:spcPts val="0"/>
                        </a:spcBef>
                        <a:spcAft>
                          <a:spcPts val="800"/>
                        </a:spcAft>
                      </a:pPr>
                      <a:r>
                        <a:rPr lang="en-CA"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GB" sz="1800" b="1" kern="1200" dirty="0">
                          <a:solidFill>
                            <a:schemeClr val="dk1"/>
                          </a:solidFill>
                          <a:effectLst/>
                          <a:latin typeface="+mn-lt"/>
                          <a:ea typeface="+mn-ea"/>
                          <a:cs typeface="+mn-cs"/>
                        </a:rPr>
                        <a:t>Girls' Education Project</a:t>
                      </a:r>
                      <a:r>
                        <a:rPr lang="en-GH" sz="1200" dirty="0">
                          <a:effectLst/>
                        </a:rPr>
                        <a:t> </a:t>
                      </a:r>
                    </a:p>
                    <a:p>
                      <a:pPr marL="0" marR="0">
                        <a:lnSpc>
                          <a:spcPct val="107000"/>
                        </a:lnSpc>
                        <a:spcBef>
                          <a:spcPts val="0"/>
                        </a:spcBef>
                        <a:spcAft>
                          <a:spcPts val="800"/>
                        </a:spcAft>
                      </a:pPr>
                      <a:r>
                        <a:rPr lang="en-CA"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Peer education and mentorship</a:t>
                      </a:r>
                      <a:endParaRPr lang="en-US" sz="1600" dirty="0">
                        <a:effectLst/>
                      </a:endParaRPr>
                    </a:p>
                    <a:p>
                      <a:pPr marL="0" marR="0">
                        <a:lnSpc>
                          <a:spcPct val="107000"/>
                        </a:lnSpc>
                        <a:spcBef>
                          <a:spcPts val="0"/>
                        </a:spcBef>
                        <a:spcAft>
                          <a:spcPts val="800"/>
                        </a:spcAft>
                      </a:pPr>
                      <a:r>
                        <a:rPr lang="en-CA"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fights against all forms of violence and their consequences that affect girls in the school environment.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Youth empowerment through participation</a:t>
                      </a:r>
                      <a:endParaRPr lang="en-US" sz="1600" dirty="0">
                        <a:effectLst/>
                      </a:endParaRPr>
                    </a:p>
                    <a:p>
                      <a:pPr marL="0" marR="0">
                        <a:lnSpc>
                          <a:spcPct val="107000"/>
                        </a:lnSpc>
                        <a:spcBef>
                          <a:spcPts val="0"/>
                        </a:spcBef>
                        <a:spcAft>
                          <a:spcPts val="800"/>
                        </a:spcAft>
                      </a:pPr>
                      <a:r>
                        <a:rPr lang="en-CA" sz="1600" dirty="0">
                          <a:effectLst/>
                        </a:rPr>
                        <a:t>Positive peer pressure</a:t>
                      </a:r>
                      <a:endParaRPr lang="en-US" sz="1600" dirty="0">
                        <a:effectLst/>
                      </a:endParaRPr>
                    </a:p>
                    <a:p>
                      <a:pPr marL="0" marR="0">
                        <a:lnSpc>
                          <a:spcPct val="107000"/>
                        </a:lnSpc>
                        <a:spcBef>
                          <a:spcPts val="0"/>
                        </a:spcBef>
                        <a:spcAft>
                          <a:spcPts val="800"/>
                        </a:spcAft>
                      </a:pPr>
                      <a:r>
                        <a:rPr lang="en-CA"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The Girls' Education Project (SCOFI), FAWE's (West African Forum of Educators) implementing agency in the school environment, like FAWE, fights against all forms of violence and their consequences that affect girls in the school environment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400" dirty="0">
                          <a:effectLst/>
                        </a:rPr>
                        <a:t>GEEP and SCOFI as civil society organizations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251082579"/>
                  </a:ext>
                </a:extLst>
              </a:tr>
              <a:tr h="2509110">
                <a:tc>
                  <a:txBody>
                    <a:bodyPr/>
                    <a:lstStyle/>
                    <a:p>
                      <a:pPr marL="0" marR="0">
                        <a:lnSpc>
                          <a:spcPct val="107000"/>
                        </a:lnSpc>
                        <a:spcBef>
                          <a:spcPts val="0"/>
                        </a:spcBef>
                        <a:spcAft>
                          <a:spcPts val="800"/>
                        </a:spcAft>
                      </a:pPr>
                      <a:r>
                        <a:rPr lang="en-CA"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GB" sz="1800" b="1" kern="1200" dirty="0">
                          <a:solidFill>
                            <a:schemeClr val="dk1"/>
                          </a:solidFill>
                          <a:effectLst/>
                          <a:latin typeface="+mn-lt"/>
                          <a:ea typeface="+mn-ea"/>
                          <a:cs typeface="+mn-cs"/>
                        </a:rPr>
                        <a:t>Group for the Study and Teaching of Population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Peer education and mentorship</a:t>
                      </a:r>
                      <a:endParaRPr lang="en-US" sz="1600" dirty="0">
                        <a:effectLst/>
                      </a:endParaRPr>
                    </a:p>
                  </a:txBody>
                  <a:tcPr marL="59908" marR="59908" marT="0" marB="0"/>
                </a:tc>
                <a:tc>
                  <a:txBody>
                    <a:bodyPr/>
                    <a:lstStyle/>
                    <a:p>
                      <a:pPr marL="0" marR="0">
                        <a:lnSpc>
                          <a:spcPct val="107000"/>
                        </a:lnSpc>
                        <a:spcBef>
                          <a:spcPts val="0"/>
                        </a:spcBef>
                        <a:spcAft>
                          <a:spcPts val="800"/>
                        </a:spcAft>
                      </a:pPr>
                      <a:r>
                        <a:rPr lang="en-CA" sz="1600" dirty="0">
                          <a:effectLst/>
                        </a:rPr>
                        <a:t>This teacher-led organization has established NET clubs in all middle and high schools in Senegal.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GB" sz="1600" kern="1200" dirty="0">
                          <a:solidFill>
                            <a:schemeClr val="dk1"/>
                          </a:solidFill>
                          <a:effectLst/>
                          <a:latin typeface="+mn-lt"/>
                          <a:ea typeface="+mn-ea"/>
                          <a:cs typeface="+mn-cs"/>
                        </a:rPr>
                        <a:t>There are 550 EVF Clubs in the 45 departments of Senegal, which more or less make up for the lack of facilities for adolescents and young people in SRAJ or AYRH, both at the community and school levels</a:t>
                      </a:r>
                      <a:r>
                        <a:rPr lang="en-GH" sz="1600" dirty="0">
                          <a:effectLst/>
                        </a:rPr>
                        <a:t> </a:t>
                      </a:r>
                      <a:r>
                        <a:rPr lang="en-CA"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GEEP</a:t>
                      </a:r>
                    </a:p>
                  </a:txBody>
                  <a:tcPr marL="59908" marR="59908" marT="0" marB="0"/>
                </a:tc>
                <a:extLst>
                  <a:ext uri="{0D108BD9-81ED-4DB2-BD59-A6C34878D82A}">
                    <a16:rowId xmlns:a16="http://schemas.microsoft.com/office/drawing/2014/main" val="2905124230"/>
                  </a:ext>
                </a:extLst>
              </a:tr>
              <a:tr h="2118208">
                <a:tc>
                  <a:txBody>
                    <a:bodyPr/>
                    <a:lstStyle/>
                    <a:p>
                      <a:pPr marL="0" marR="0">
                        <a:lnSpc>
                          <a:spcPct val="107000"/>
                        </a:lnSpc>
                        <a:spcBef>
                          <a:spcPts val="0"/>
                        </a:spcBef>
                        <a:spcAft>
                          <a:spcPts val="800"/>
                        </a:spcAft>
                      </a:pPr>
                      <a:r>
                        <a:rPr lang="en-CA"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GB" sz="1800" b="1" kern="1200" dirty="0">
                          <a:solidFill>
                            <a:schemeClr val="dk1"/>
                          </a:solidFill>
                          <a:effectLst/>
                          <a:latin typeface="+mn-lt"/>
                          <a:ea typeface="+mn-ea"/>
                          <a:cs typeface="+mn-cs"/>
                        </a:rPr>
                        <a:t>Marie Stopes International Senegal Youth Spaces</a:t>
                      </a:r>
                      <a:r>
                        <a:rPr lang="en-GH"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Provides sexual and reproductive health services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Provision of services to the heart of the population: rural, urban, youth, poor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To provide information and ensure access to services requested by adolescents and youth, during the 2016-2020 period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600" dirty="0">
                          <a:effectLst/>
                        </a:rPr>
                        <a:t>To strengthen reproductive health in Senegal, with a focus on adolescents</a:t>
                      </a:r>
                      <a:endParaRPr lang="en-US" sz="1600" dirty="0">
                        <a:effectLst/>
                      </a:endParaRPr>
                    </a:p>
                  </a:txBody>
                  <a:tcPr marL="59908" marR="59908" marT="0" marB="0"/>
                </a:tc>
                <a:tc>
                  <a:txBody>
                    <a:bodyPr/>
                    <a:lstStyle/>
                    <a:p>
                      <a:pPr marL="0" marR="0">
                        <a:lnSpc>
                          <a:spcPct val="107000"/>
                        </a:lnSpc>
                        <a:spcBef>
                          <a:spcPts val="0"/>
                        </a:spcBef>
                        <a:spcAft>
                          <a:spcPts val="800"/>
                        </a:spcAft>
                      </a:pPr>
                      <a:r>
                        <a:rPr lang="en-CA" sz="1600" dirty="0">
                          <a:effectLst/>
                        </a:rPr>
                        <a:t>MSI in partnership with UNFPA and USAID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931758844"/>
                  </a:ext>
                </a:extLst>
              </a:tr>
            </a:tbl>
          </a:graphicData>
        </a:graphic>
      </p:graphicFrame>
    </p:spTree>
    <p:extLst>
      <p:ext uri="{BB962C8B-B14F-4D97-AF65-F5344CB8AC3E}">
        <p14:creationId xmlns:p14="http://schemas.microsoft.com/office/powerpoint/2010/main" val="120333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097280">
              <a:defRPr/>
            </a:pPr>
            <a:fld id="{5FF77A7F-CD4B-4CF1-9820-FDB02CCB5FCE}"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5" name="Slide Number Placeholder 4"/>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17</a:t>
            </a:fld>
            <a:endParaRPr lang="en-US" sz="1440">
              <a:solidFill>
                <a:prstClr val="black">
                  <a:tint val="75000"/>
                </a:prstClr>
              </a:solidFill>
              <a:latin typeface="Arial" panose="020B0604020202020204"/>
            </a:endParaRPr>
          </a:p>
        </p:txBody>
      </p:sp>
      <p:graphicFrame>
        <p:nvGraphicFramePr>
          <p:cNvPr id="8" name="Table 7"/>
          <p:cNvGraphicFramePr>
            <a:graphicFrameLocks noGrp="1"/>
          </p:cNvGraphicFramePr>
          <p:nvPr>
            <p:extLst>
              <p:ext uri="{D42A27DB-BD31-4B8C-83A1-F6EECF244321}">
                <p14:modId xmlns:p14="http://schemas.microsoft.com/office/powerpoint/2010/main" val="2564840039"/>
              </p:ext>
            </p:extLst>
          </p:nvPr>
        </p:nvGraphicFramePr>
        <p:xfrm>
          <a:off x="292420" y="191368"/>
          <a:ext cx="14021749" cy="7712194"/>
        </p:xfrm>
        <a:graphic>
          <a:graphicData uri="http://schemas.openxmlformats.org/drawingml/2006/table">
            <a:tbl>
              <a:tblPr firstRow="1" firstCol="1" bandRow="1">
                <a:tableStyleId>{5C22544A-7EE6-4342-B048-85BDC9FD1C3A}</a:tableStyleId>
              </a:tblPr>
              <a:tblGrid>
                <a:gridCol w="574799">
                  <a:extLst>
                    <a:ext uri="{9D8B030D-6E8A-4147-A177-3AD203B41FA5}">
                      <a16:colId xmlns:a16="http://schemas.microsoft.com/office/drawing/2014/main" val="2516974555"/>
                    </a:ext>
                  </a:extLst>
                </a:gridCol>
                <a:gridCol w="1934416">
                  <a:extLst>
                    <a:ext uri="{9D8B030D-6E8A-4147-A177-3AD203B41FA5}">
                      <a16:colId xmlns:a16="http://schemas.microsoft.com/office/drawing/2014/main" val="3371851953"/>
                    </a:ext>
                  </a:extLst>
                </a:gridCol>
                <a:gridCol w="2217391">
                  <a:extLst>
                    <a:ext uri="{9D8B030D-6E8A-4147-A177-3AD203B41FA5}">
                      <a16:colId xmlns:a16="http://schemas.microsoft.com/office/drawing/2014/main" val="1008998951"/>
                    </a:ext>
                  </a:extLst>
                </a:gridCol>
                <a:gridCol w="2486000">
                  <a:extLst>
                    <a:ext uri="{9D8B030D-6E8A-4147-A177-3AD203B41FA5}">
                      <a16:colId xmlns:a16="http://schemas.microsoft.com/office/drawing/2014/main" val="2978566592"/>
                    </a:ext>
                  </a:extLst>
                </a:gridCol>
                <a:gridCol w="1944364">
                  <a:extLst>
                    <a:ext uri="{9D8B030D-6E8A-4147-A177-3AD203B41FA5}">
                      <a16:colId xmlns:a16="http://schemas.microsoft.com/office/drawing/2014/main" val="493752790"/>
                    </a:ext>
                  </a:extLst>
                </a:gridCol>
                <a:gridCol w="3218869">
                  <a:extLst>
                    <a:ext uri="{9D8B030D-6E8A-4147-A177-3AD203B41FA5}">
                      <a16:colId xmlns:a16="http://schemas.microsoft.com/office/drawing/2014/main" val="1323900198"/>
                    </a:ext>
                  </a:extLst>
                </a:gridCol>
                <a:gridCol w="1645910">
                  <a:extLst>
                    <a:ext uri="{9D8B030D-6E8A-4147-A177-3AD203B41FA5}">
                      <a16:colId xmlns:a16="http://schemas.microsoft.com/office/drawing/2014/main" val="1991921766"/>
                    </a:ext>
                  </a:extLst>
                </a:gridCol>
              </a:tblGrid>
              <a:tr h="961038">
                <a:tc>
                  <a:txBody>
                    <a:bodyPr/>
                    <a:lstStyle/>
                    <a:p>
                      <a:pPr marL="0" marR="0">
                        <a:lnSpc>
                          <a:spcPct val="107000"/>
                        </a:lnSpc>
                        <a:spcBef>
                          <a:spcPts val="0"/>
                        </a:spcBef>
                        <a:spcAft>
                          <a:spcPts val="800"/>
                        </a:spcAft>
                      </a:pPr>
                      <a:br>
                        <a:rPr lang="en-CA" sz="1200" dirty="0">
                          <a:effectLst/>
                        </a:rPr>
                      </a:br>
                      <a:r>
                        <a:rPr lang="en-CA" sz="1200" dirty="0">
                          <a:effectLst/>
                        </a:rPr>
                        <a:t>No.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br>
                        <a:rPr lang="en-CA" sz="1200" dirty="0">
                          <a:effectLst/>
                        </a:rPr>
                      </a:br>
                      <a:r>
                        <a:rPr lang="en-CA" sz="1200" dirty="0">
                          <a:effectLst/>
                        </a:rPr>
                        <a:t>Intervention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Targeting social determinants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proximal social </a:t>
                      </a:r>
                    </a:p>
                    <a:p>
                      <a:pPr marL="0" marR="0">
                        <a:lnSpc>
                          <a:spcPct val="107000"/>
                        </a:lnSpc>
                        <a:spcBef>
                          <a:spcPts val="0"/>
                        </a:spcBef>
                        <a:spcAft>
                          <a:spcPts val="800"/>
                        </a:spcAft>
                      </a:pPr>
                      <a:r>
                        <a:rPr lang="en-US" sz="1200" dirty="0">
                          <a:effectLst/>
                        </a:rPr>
                        <a:t>determinants (community support)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knowledge, behaviour </a:t>
                      </a:r>
                    </a:p>
                    <a:p>
                      <a:pPr marL="0" marR="0">
                        <a:lnSpc>
                          <a:spcPct val="107000"/>
                        </a:lnSpc>
                        <a:spcBef>
                          <a:spcPts val="0"/>
                        </a:spcBef>
                        <a:spcAft>
                          <a:spcPts val="800"/>
                        </a:spcAft>
                      </a:pPr>
                      <a:r>
                        <a:rPr lang="en-US" sz="1200" dirty="0">
                          <a:effectLst/>
                        </a:rPr>
                        <a:t>and lifestyle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15000"/>
                        </a:lnSpc>
                        <a:spcBef>
                          <a:spcPts val="0"/>
                        </a:spcBef>
                        <a:spcAft>
                          <a:spcPts val="0"/>
                        </a:spcAft>
                      </a:pPr>
                      <a:r>
                        <a:rPr lang="en-US" sz="1200" dirty="0">
                          <a:effectLst/>
                        </a:rPr>
                        <a:t>Targeting adolescents </a:t>
                      </a:r>
                    </a:p>
                    <a:p>
                      <a:pPr marL="0" marR="0">
                        <a:lnSpc>
                          <a:spcPct val="107000"/>
                        </a:lnSpc>
                        <a:spcBef>
                          <a:spcPts val="0"/>
                        </a:spcBef>
                        <a:spcAft>
                          <a:spcPts val="800"/>
                        </a:spcAft>
                      </a:pPr>
                      <a:r>
                        <a:rPr lang="en-US" sz="1200" dirty="0">
                          <a:effectLst/>
                        </a:rPr>
                        <a:t>and youth health problems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tc>
                  <a:txBody>
                    <a:bodyPr/>
                    <a:lstStyle/>
                    <a:p>
                      <a:pPr marL="0" marR="0">
                        <a:lnSpc>
                          <a:spcPct val="107000"/>
                        </a:lnSpc>
                        <a:spcBef>
                          <a:spcPts val="0"/>
                        </a:spcBef>
                        <a:spcAft>
                          <a:spcPts val="800"/>
                        </a:spcAft>
                      </a:pPr>
                      <a:r>
                        <a:rPr lang="en-CA" sz="1200" dirty="0">
                          <a:effectLst/>
                        </a:rPr>
                        <a:t>Key Implementers and Funding Agencies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08" marR="59908" marT="0" marB="0"/>
                </a:tc>
                <a:extLst>
                  <a:ext uri="{0D108BD9-81ED-4DB2-BD59-A6C34878D82A}">
                    <a16:rowId xmlns:a16="http://schemas.microsoft.com/office/drawing/2014/main" val="3759048826"/>
                  </a:ext>
                </a:extLst>
              </a:tr>
              <a:tr h="1757516">
                <a:tc>
                  <a:txBody>
                    <a:bodyPr/>
                    <a:lstStyle/>
                    <a:p>
                      <a:pPr marL="0" marR="0">
                        <a:lnSpc>
                          <a:spcPct val="107000"/>
                        </a:lnSpc>
                        <a:spcBef>
                          <a:spcPts val="0"/>
                        </a:spcBef>
                        <a:spcAft>
                          <a:spcPts val="800"/>
                        </a:spcAft>
                      </a:pPr>
                      <a:r>
                        <a:rPr lang="en-CA"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GB" sz="1800" b="1" kern="1200" dirty="0">
                          <a:solidFill>
                            <a:schemeClr val="dk1"/>
                          </a:solidFill>
                          <a:effectLst/>
                          <a:latin typeface="+mn-lt"/>
                          <a:ea typeface="+mn-ea"/>
                          <a:cs typeface="+mn-cs"/>
                        </a:rPr>
                        <a:t>Youth Promotion Project</a:t>
                      </a:r>
                      <a:r>
                        <a:rPr lang="en-GH"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Peer education and mentorship</a:t>
                      </a:r>
                      <a:endParaRPr lang="en-US" sz="1600" dirty="0">
                        <a:effectLst/>
                      </a:endParaRPr>
                    </a:p>
                  </a:txBody>
                  <a:tcPr marL="52981" marR="52981" marT="0" marB="0"/>
                </a:tc>
                <a:tc>
                  <a:txBody>
                    <a:bodyPr/>
                    <a:lstStyle/>
                    <a:p>
                      <a:pPr marL="0" marR="0">
                        <a:lnSpc>
                          <a:spcPct val="107000"/>
                        </a:lnSpc>
                        <a:spcBef>
                          <a:spcPts val="0"/>
                        </a:spcBef>
                        <a:spcAft>
                          <a:spcPts val="800"/>
                        </a:spcAft>
                      </a:pPr>
                      <a:r>
                        <a:rPr lang="en-CA" sz="1600" dirty="0">
                          <a:effectLst/>
                        </a:rPr>
                        <a:t>to allow adolescents and youth to have access to quality information on sexuality, sexually transmitted infections, HIV/AIDS counseling and testing, sexual abuse (rape, abuse and harassment).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a:t>
                      </a:r>
                      <a:r>
                        <a:rPr lang="en-CA" sz="1600" dirty="0" err="1">
                          <a:effectLst/>
                        </a:rPr>
                        <a:t>i</a:t>
                      </a:r>
                      <a:r>
                        <a:rPr lang="en-CA" sz="1600" dirty="0">
                          <a:effectLst/>
                        </a:rPr>
                        <a:t>) information, sensitization in SRAJ or AYRH (Adolescent and Youth reproductive health); (ii) medical care and HIV testing by </a:t>
                      </a:r>
                      <a:r>
                        <a:rPr lang="en-CA" sz="1600" dirty="0" err="1">
                          <a:effectLst/>
                        </a:rPr>
                        <a:t>MoH</a:t>
                      </a:r>
                      <a:r>
                        <a:rPr lang="en-CA" sz="1600" dirty="0">
                          <a:effectLst/>
                        </a:rPr>
                        <a:t> and CCAs.</a:t>
                      </a:r>
                    </a:p>
                    <a:p>
                      <a:pPr marL="0" marR="0">
                        <a:lnSpc>
                          <a:spcPct val="107000"/>
                        </a:lnSpc>
                        <a:spcBef>
                          <a:spcPts val="0"/>
                        </a:spcBef>
                        <a:spcAft>
                          <a:spcPts val="8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Ministry of Youth, with technical and financial support from partner UNFPA, through the Youth Promotion Project (YPP)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extLst>
                  <a:ext uri="{0D108BD9-81ED-4DB2-BD59-A6C34878D82A}">
                    <a16:rowId xmlns:a16="http://schemas.microsoft.com/office/drawing/2014/main" val="659103877"/>
                  </a:ext>
                </a:extLst>
              </a:tr>
              <a:tr h="706965">
                <a:tc>
                  <a:txBody>
                    <a:bodyPr/>
                    <a:lstStyle/>
                    <a:p>
                      <a:pPr marL="0" marR="0">
                        <a:lnSpc>
                          <a:spcPct val="107000"/>
                        </a:lnSpc>
                        <a:spcBef>
                          <a:spcPts val="0"/>
                        </a:spcBef>
                        <a:spcAft>
                          <a:spcPts val="800"/>
                        </a:spcAft>
                      </a:pPr>
                      <a:r>
                        <a:rPr lang="en-CA"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GB" sz="1800" b="1" kern="1200" dirty="0" err="1">
                          <a:solidFill>
                            <a:schemeClr val="dk1"/>
                          </a:solidFill>
                          <a:effectLst/>
                          <a:latin typeface="+mn-lt"/>
                          <a:ea typeface="+mn-ea"/>
                          <a:cs typeface="+mn-cs"/>
                        </a:rPr>
                        <a:t>Espace</a:t>
                      </a:r>
                      <a:r>
                        <a:rPr lang="en-GB" sz="1800" b="1" kern="1200" dirty="0">
                          <a:solidFill>
                            <a:schemeClr val="dk1"/>
                          </a:solidFill>
                          <a:effectLst/>
                          <a:latin typeface="+mn-lt"/>
                          <a:ea typeface="+mn-ea"/>
                          <a:cs typeface="+mn-cs"/>
                        </a:rPr>
                        <a:t> </a:t>
                      </a:r>
                      <a:r>
                        <a:rPr lang="en-GB" sz="1800" b="1" kern="1200" dirty="0" err="1">
                          <a:solidFill>
                            <a:schemeClr val="dk1"/>
                          </a:solidFill>
                          <a:effectLst/>
                          <a:latin typeface="+mn-lt"/>
                          <a:ea typeface="+mn-ea"/>
                          <a:cs typeface="+mn-cs"/>
                        </a:rPr>
                        <a:t>Jeunes</a:t>
                      </a:r>
                      <a:r>
                        <a:rPr lang="en-GB" sz="1800" b="1" kern="1200" dirty="0">
                          <a:solidFill>
                            <a:schemeClr val="dk1"/>
                          </a:solidFill>
                          <a:effectLst/>
                          <a:latin typeface="+mn-lt"/>
                          <a:ea typeface="+mn-ea"/>
                          <a:cs typeface="+mn-cs"/>
                        </a:rPr>
                        <a:t> de Saint-Louis</a:t>
                      </a:r>
                      <a:r>
                        <a:rPr lang="en-GH"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US" sz="1600" dirty="0">
                          <a:effectLst/>
                        </a:rPr>
                        <a:t>Neighborhoods of the commune, notably </a:t>
                      </a:r>
                      <a:r>
                        <a:rPr lang="en-US" sz="1600" dirty="0" err="1">
                          <a:effectLst/>
                        </a:rPr>
                        <a:t>Pikine</a:t>
                      </a:r>
                      <a:r>
                        <a:rPr lang="en-US" sz="1600" dirty="0">
                          <a:effectLst/>
                        </a:rPr>
                        <a:t>, </a:t>
                      </a:r>
                      <a:r>
                        <a:rPr lang="en-US" sz="1600" dirty="0" err="1">
                          <a:effectLst/>
                        </a:rPr>
                        <a:t>Sordaga</a:t>
                      </a:r>
                      <a:r>
                        <a:rPr lang="en-US" sz="1600" dirty="0">
                          <a:effectLst/>
                        </a:rPr>
                        <a:t> and </a:t>
                      </a:r>
                      <a:r>
                        <a:rPr lang="en-US" sz="1600" dirty="0" err="1">
                          <a:effectLst/>
                        </a:rPr>
                        <a:t>Goxu-Mbacc</a:t>
                      </a:r>
                      <a:r>
                        <a:rPr lang="en-US" sz="1600" dirty="0">
                          <a:effectLst/>
                        </a:rPr>
                        <a:t>, where the sexual and reproductive health needs of adolescents and young people are acute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Improving access to SRH services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GB" sz="1800" kern="1200" dirty="0">
                          <a:solidFill>
                            <a:schemeClr val="dk1"/>
                          </a:solidFill>
                          <a:effectLst/>
                          <a:latin typeface="+mn-lt"/>
                          <a:ea typeface="+mn-ea"/>
                          <a:cs typeface="+mn-cs"/>
                        </a:rPr>
                        <a:t>Free and anonymous HIV testing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CA" sz="1600" dirty="0">
                          <a:effectLst/>
                        </a:rPr>
                        <a:t>Ministry of Youth with support from UNFPA; Global Fund through the CNLS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extLst>
                  <a:ext uri="{0D108BD9-81ED-4DB2-BD59-A6C34878D82A}">
                    <a16:rowId xmlns:a16="http://schemas.microsoft.com/office/drawing/2014/main" val="4281295977"/>
                  </a:ext>
                </a:extLst>
              </a:tr>
              <a:tr h="2700872">
                <a:tc>
                  <a:txBody>
                    <a:bodyPr/>
                    <a:lstStyle/>
                    <a:p>
                      <a:pPr marL="0" marR="0">
                        <a:lnSpc>
                          <a:spcPct val="107000"/>
                        </a:lnSpc>
                        <a:spcBef>
                          <a:spcPts val="0"/>
                        </a:spcBef>
                        <a:spcAft>
                          <a:spcPts val="800"/>
                        </a:spcAft>
                      </a:pPr>
                      <a:r>
                        <a:rPr lang="en-CA"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GB" sz="1800" b="1" kern="1200" dirty="0">
                          <a:solidFill>
                            <a:schemeClr val="dk1"/>
                          </a:solidFill>
                          <a:effectLst/>
                          <a:latin typeface="+mn-lt"/>
                          <a:ea typeface="+mn-ea"/>
                          <a:cs typeface="+mn-cs"/>
                        </a:rPr>
                        <a:t>Association </a:t>
                      </a:r>
                      <a:r>
                        <a:rPr lang="en-GB" sz="1800" b="1" kern="1200" dirty="0" err="1">
                          <a:solidFill>
                            <a:schemeClr val="dk1"/>
                          </a:solidFill>
                          <a:effectLst/>
                          <a:latin typeface="+mn-lt"/>
                          <a:ea typeface="+mn-ea"/>
                          <a:cs typeface="+mn-cs"/>
                        </a:rPr>
                        <a:t>Sénégalaise</a:t>
                      </a:r>
                      <a:r>
                        <a:rPr lang="en-GB" sz="1800" b="1" kern="1200" dirty="0">
                          <a:solidFill>
                            <a:schemeClr val="dk1"/>
                          </a:solidFill>
                          <a:effectLst/>
                          <a:latin typeface="+mn-lt"/>
                          <a:ea typeface="+mn-ea"/>
                          <a:cs typeface="+mn-cs"/>
                        </a:rPr>
                        <a:t> pour le Bien-</a:t>
                      </a:r>
                      <a:r>
                        <a:rPr lang="en-GB" sz="1800" b="1" kern="1200" dirty="0" err="1">
                          <a:solidFill>
                            <a:schemeClr val="dk1"/>
                          </a:solidFill>
                          <a:effectLst/>
                          <a:latin typeface="+mn-lt"/>
                          <a:ea typeface="+mn-ea"/>
                          <a:cs typeface="+mn-cs"/>
                        </a:rPr>
                        <a:t>Etre</a:t>
                      </a:r>
                      <a:r>
                        <a:rPr lang="en-GB" sz="1800" b="1" kern="1200" dirty="0">
                          <a:solidFill>
                            <a:schemeClr val="dk1"/>
                          </a:solidFill>
                          <a:effectLst/>
                          <a:latin typeface="+mn-lt"/>
                          <a:ea typeface="+mn-ea"/>
                          <a:cs typeface="+mn-cs"/>
                        </a:rPr>
                        <a:t> Familial</a:t>
                      </a:r>
                      <a:r>
                        <a:rPr lang="en-GH" sz="1200" dirty="0">
                          <a:effectLst/>
                        </a:rPr>
                        <a:t> </a:t>
                      </a:r>
                      <a:r>
                        <a:rPr lang="en-CA"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US" sz="1600" dirty="0">
                          <a:effectLst/>
                        </a:rPr>
                        <a:t>Focusing on</a:t>
                      </a:r>
                    </a:p>
                    <a:p>
                      <a:pPr marL="0" marR="0">
                        <a:lnSpc>
                          <a:spcPct val="115000"/>
                        </a:lnSpc>
                        <a:spcBef>
                          <a:spcPts val="0"/>
                        </a:spcBef>
                        <a:spcAft>
                          <a:spcPts val="0"/>
                        </a:spcAft>
                      </a:pPr>
                      <a:r>
                        <a:rPr lang="en-US" sz="1600" dirty="0">
                          <a:effectLst/>
                        </a:rPr>
                        <a:t>adolescent girls' health, education and well-being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ASBEF implements the Advocacy and Reinforcement of Comprehensive Sexuality Education (PPRESC) and the Project for the "Eradication" of School Pregnancy in Senegal (PEGMISS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to reduce the prevalence of pregnancy in adolescent aged 12-16 years by 25%.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15000"/>
                        </a:lnSpc>
                        <a:spcBef>
                          <a:spcPts val="0"/>
                        </a:spcBef>
                        <a:spcAft>
                          <a:spcPts val="0"/>
                        </a:spcAft>
                      </a:pPr>
                      <a:r>
                        <a:rPr lang="en-CA" sz="1600" dirty="0">
                          <a:effectLst/>
                        </a:rPr>
                        <a:t>Facilitate adolescent girls’ access to gender-responsive comprehensive sexuality education and youth-friendly sexual and reproductive health services, including contraception.</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tc>
                  <a:txBody>
                    <a:bodyPr/>
                    <a:lstStyle/>
                    <a:p>
                      <a:pPr marL="0" marR="0">
                        <a:lnSpc>
                          <a:spcPct val="107000"/>
                        </a:lnSpc>
                        <a:spcBef>
                          <a:spcPts val="0"/>
                        </a:spcBef>
                        <a:spcAft>
                          <a:spcPts val="800"/>
                        </a:spcAft>
                      </a:pPr>
                      <a:r>
                        <a:rPr lang="en-CA" sz="1600" dirty="0">
                          <a:effectLst/>
                        </a:rPr>
                        <a:t>PPJ through the CCAs and the </a:t>
                      </a:r>
                      <a:r>
                        <a:rPr lang="en-CA" sz="1600" dirty="0" err="1">
                          <a:effectLst/>
                        </a:rPr>
                        <a:t>Espace</a:t>
                      </a:r>
                      <a:r>
                        <a:rPr lang="en-CA" sz="1600" dirty="0">
                          <a:effectLst/>
                        </a:rPr>
                        <a:t> </a:t>
                      </a:r>
                      <a:r>
                        <a:rPr lang="en-CA" sz="1600" dirty="0" err="1">
                          <a:effectLst/>
                        </a:rPr>
                        <a:t>jeunes</a:t>
                      </a:r>
                      <a:r>
                        <a:rPr lang="en-CA" sz="1600" dirty="0">
                          <a:effectLst/>
                        </a:rPr>
                        <a:t> de </a:t>
                      </a:r>
                      <a:r>
                        <a:rPr lang="en-CA" sz="1600" dirty="0" err="1">
                          <a:effectLst/>
                        </a:rPr>
                        <a:t>Saint-louis</a:t>
                      </a:r>
                      <a:r>
                        <a:rPr lang="en-CA" sz="1600" dirty="0">
                          <a:effectLst/>
                        </a:rPr>
                        <a:t>; the School Medical Inspectorates and the Action Educative </a:t>
                      </a:r>
                      <a:r>
                        <a:rPr lang="en-CA" sz="1600" dirty="0" err="1">
                          <a:effectLst/>
                        </a:rPr>
                        <a:t>en</a:t>
                      </a:r>
                      <a:r>
                        <a:rPr lang="en-CA" sz="1600" dirty="0">
                          <a:effectLst/>
                        </a:rPr>
                        <a:t> Milieu </a:t>
                      </a:r>
                      <a:r>
                        <a:rPr lang="en-CA" sz="1600" dirty="0" err="1">
                          <a:effectLst/>
                        </a:rPr>
                        <a:t>Ouvert</a:t>
                      </a:r>
                      <a:r>
                        <a:rPr lang="en-CA" sz="1600" dirty="0">
                          <a:effectLst/>
                        </a:rPr>
                        <a:t> (AEMO).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tc>
                <a:extLst>
                  <a:ext uri="{0D108BD9-81ED-4DB2-BD59-A6C34878D82A}">
                    <a16:rowId xmlns:a16="http://schemas.microsoft.com/office/drawing/2014/main" val="1344881685"/>
                  </a:ext>
                </a:extLst>
              </a:tr>
            </a:tbl>
          </a:graphicData>
        </a:graphic>
      </p:graphicFrame>
    </p:spTree>
    <p:extLst>
      <p:ext uri="{BB962C8B-B14F-4D97-AF65-F5344CB8AC3E}">
        <p14:creationId xmlns:p14="http://schemas.microsoft.com/office/powerpoint/2010/main" val="806231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 y="0"/>
            <a:ext cx="14630034"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6273" y="185833"/>
            <a:ext cx="5973571" cy="609221"/>
          </a:xfrm>
        </p:spPr>
        <p:txBody>
          <a:bodyPr>
            <a:normAutofit fontScale="90000"/>
          </a:bodyPr>
          <a:lstStyle/>
          <a:p>
            <a:r>
              <a:rPr lang="en-US" sz="4300" dirty="0">
                <a:solidFill>
                  <a:schemeClr val="tx2"/>
                </a:solidFill>
              </a:rPr>
              <a:t>Conclusion</a:t>
            </a:r>
          </a:p>
        </p:txBody>
      </p:sp>
      <p:pic>
        <p:nvPicPr>
          <p:cNvPr id="9" name="Graphic 8" descr="Business Growth">
            <a:extLst>
              <a:ext uri="{FF2B5EF4-FFF2-40B4-BE49-F238E27FC236}">
                <a16:creationId xmlns:a16="http://schemas.microsoft.com/office/drawing/2014/main" id="{1B3F1140-4613-CFB6-4107-2D1105B8A7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341" y="2152615"/>
            <a:ext cx="4344025" cy="4344025"/>
          </a:xfrm>
          <a:prstGeom prst="rect">
            <a:avLst/>
          </a:prstGeom>
        </p:spPr>
      </p:pic>
      <p:sp>
        <p:nvSpPr>
          <p:cNvPr id="3" name="Content Placeholder 2"/>
          <p:cNvSpPr>
            <a:spLocks noGrp="1"/>
          </p:cNvSpPr>
          <p:nvPr>
            <p:ph idx="1"/>
          </p:nvPr>
        </p:nvSpPr>
        <p:spPr>
          <a:xfrm>
            <a:off x="7150312" y="1143000"/>
            <a:ext cx="7114328" cy="6682154"/>
          </a:xfrm>
        </p:spPr>
        <p:txBody>
          <a:bodyPr anchor="ctr">
            <a:normAutofit fontScale="92500" lnSpcReduction="20000"/>
          </a:bodyPr>
          <a:lstStyle/>
          <a:p>
            <a:pPr>
              <a:lnSpc>
                <a:spcPct val="90000"/>
              </a:lnSpc>
            </a:pPr>
            <a:r>
              <a:rPr lang="en-US" sz="2800" dirty="0">
                <a:solidFill>
                  <a:schemeClr val="tx2"/>
                </a:solidFill>
              </a:rPr>
              <a:t>Overall, the programmes identified are in line with the strategies within the country’s response. </a:t>
            </a:r>
          </a:p>
          <a:p>
            <a:pPr marL="0" indent="0">
              <a:lnSpc>
                <a:spcPct val="90000"/>
              </a:lnSpc>
              <a:buNone/>
            </a:pPr>
            <a:endParaRPr lang="en-US" sz="2800" dirty="0">
              <a:solidFill>
                <a:schemeClr val="tx2"/>
              </a:solidFill>
            </a:endParaRPr>
          </a:p>
          <a:p>
            <a:pPr>
              <a:lnSpc>
                <a:spcPct val="90000"/>
              </a:lnSpc>
            </a:pPr>
            <a:r>
              <a:rPr lang="en-US" sz="2800" dirty="0">
                <a:solidFill>
                  <a:schemeClr val="tx2"/>
                </a:solidFill>
              </a:rPr>
              <a:t>Downside -  the over concentration of stakeholders in one particular area – </a:t>
            </a:r>
            <a:r>
              <a:rPr lang="en-US" sz="2800" dirty="0">
                <a:solidFill>
                  <a:srgbClr val="C00000"/>
                </a:solidFill>
              </a:rPr>
              <a:t>access to information. </a:t>
            </a:r>
            <a:endParaRPr lang="en-US" sz="2800" b="1" dirty="0">
              <a:solidFill>
                <a:srgbClr val="C00000"/>
              </a:solidFill>
            </a:endParaRPr>
          </a:p>
          <a:p>
            <a:pPr>
              <a:lnSpc>
                <a:spcPct val="90000"/>
              </a:lnSpc>
            </a:pPr>
            <a:endParaRPr lang="en-US" sz="2800" dirty="0">
              <a:solidFill>
                <a:schemeClr val="tx2"/>
              </a:solidFill>
            </a:endParaRPr>
          </a:p>
          <a:p>
            <a:pPr>
              <a:lnSpc>
                <a:spcPct val="90000"/>
              </a:lnSpc>
            </a:pPr>
            <a:r>
              <a:rPr lang="en-US" sz="2800" b="1" dirty="0">
                <a:solidFill>
                  <a:schemeClr val="tx2"/>
                </a:solidFill>
              </a:rPr>
              <a:t>Sustainable funding remains a key challenge </a:t>
            </a:r>
            <a:r>
              <a:rPr lang="en-US" sz="2800" dirty="0">
                <a:solidFill>
                  <a:schemeClr val="tx2"/>
                </a:solidFill>
              </a:rPr>
              <a:t>for a number of these interventions.</a:t>
            </a:r>
          </a:p>
          <a:p>
            <a:pPr marL="0" indent="0">
              <a:lnSpc>
                <a:spcPct val="90000"/>
              </a:lnSpc>
              <a:buNone/>
            </a:pPr>
            <a:r>
              <a:rPr lang="en-US" sz="2800" dirty="0">
                <a:solidFill>
                  <a:schemeClr val="tx2"/>
                </a:solidFill>
              </a:rPr>
              <a:t> </a:t>
            </a:r>
          </a:p>
          <a:p>
            <a:pPr lvl="1">
              <a:lnSpc>
                <a:spcPct val="90000"/>
              </a:lnSpc>
            </a:pPr>
            <a:r>
              <a:rPr lang="en-US" dirty="0">
                <a:solidFill>
                  <a:schemeClr val="tx2"/>
                </a:solidFill>
              </a:rPr>
              <a:t>The review shows that most are interventions that begin as pilots and are not scaled across the country for lack of resources or capacity of key players. </a:t>
            </a:r>
          </a:p>
          <a:p>
            <a:pPr marL="548640" lvl="1" indent="0">
              <a:lnSpc>
                <a:spcPct val="90000"/>
              </a:lnSpc>
              <a:buNone/>
            </a:pPr>
            <a:endParaRPr lang="en-US" dirty="0">
              <a:solidFill>
                <a:schemeClr val="tx2"/>
              </a:solidFill>
            </a:endParaRPr>
          </a:p>
          <a:p>
            <a:pPr lvl="1">
              <a:lnSpc>
                <a:spcPct val="90000"/>
              </a:lnSpc>
            </a:pPr>
            <a:r>
              <a:rPr lang="en-US" dirty="0">
                <a:solidFill>
                  <a:schemeClr val="tx2"/>
                </a:solidFill>
              </a:rPr>
              <a:t>The continuity of the interventions often remains in a balance with insufficient funding, especially from government resources.</a:t>
            </a:r>
          </a:p>
          <a:p>
            <a:pPr>
              <a:lnSpc>
                <a:spcPct val="90000"/>
              </a:lnSpc>
            </a:pPr>
            <a:endParaRPr lang="en-US" sz="1500" dirty="0">
              <a:solidFill>
                <a:schemeClr val="tx2"/>
              </a:solidFill>
            </a:endParaRPr>
          </a:p>
        </p:txBody>
      </p:sp>
      <p:grpSp>
        <p:nvGrpSpPr>
          <p:cNvPr id="16" name="Group 1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162" y="63595"/>
            <a:ext cx="7114328" cy="8166006"/>
            <a:chOff x="6095999" y="52996"/>
            <a:chExt cx="6093363" cy="6805005"/>
          </a:xfrm>
          <a:solidFill>
            <a:schemeClr val="accent5">
              <a:alpha val="10000"/>
            </a:schemeClr>
          </a:solidFill>
        </p:grpSpPr>
        <p:sp>
          <p:nvSpPr>
            <p:cNvPr id="17" name="Freeform: Shape 1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pPr defTabSz="1097280">
              <a:spcAft>
                <a:spcPts val="600"/>
              </a:spcAft>
              <a:defRPr/>
            </a:pPr>
            <a:fld id="{5FF77A7F-CD4B-4CF1-9820-FDB02CCB5FCE}" type="datetime1">
              <a:rPr lang="en-US" sz="1440">
                <a:solidFill>
                  <a:prstClr val="black">
                    <a:tint val="75000"/>
                  </a:prstClr>
                </a:solidFill>
                <a:latin typeface="Arial" panose="020B0604020202020204"/>
              </a:rPr>
              <a:pPr defTabSz="1097280">
                <a:spcAft>
                  <a:spcPts val="600"/>
                </a:spcAft>
                <a:defRPr/>
              </a:pPr>
              <a:t>9/6/23</a:t>
            </a:fld>
            <a:endParaRPr lang="en-US" sz="1440">
              <a:solidFill>
                <a:prstClr val="black">
                  <a:tint val="75000"/>
                </a:prstClr>
              </a:solidFill>
              <a:latin typeface="Arial" panose="020B0604020202020204"/>
            </a:endParaRPr>
          </a:p>
        </p:txBody>
      </p:sp>
      <p:sp>
        <p:nvSpPr>
          <p:cNvPr id="5" name="Slide Number Placeholder 4"/>
          <p:cNvSpPr>
            <a:spLocks noGrp="1"/>
          </p:cNvSpPr>
          <p:nvPr>
            <p:ph type="sldNum" sz="quarter" idx="12"/>
          </p:nvPr>
        </p:nvSpPr>
        <p:spPr/>
        <p:txBody>
          <a:bodyPr/>
          <a:lstStyle/>
          <a:p>
            <a:pPr algn="r" defTabSz="1097280">
              <a:spcAft>
                <a:spcPts val="600"/>
              </a:spcAft>
              <a:defRPr/>
            </a:pPr>
            <a:fld id="{1DB6C988-4D17-4769-AFD6-9FA8E95C5F4D}" type="slidenum">
              <a:rPr lang="en-US" sz="1440">
                <a:solidFill>
                  <a:prstClr val="black">
                    <a:tint val="75000"/>
                  </a:prstClr>
                </a:solidFill>
                <a:latin typeface="Arial" panose="020B0604020202020204"/>
              </a:rPr>
              <a:pPr algn="r" defTabSz="1097280">
                <a:spcAft>
                  <a:spcPts val="600"/>
                </a:spcAft>
                <a:defRPr/>
              </a:pPr>
              <a:t>18</a:t>
            </a:fld>
            <a:endParaRPr lang="en-US" sz="1440">
              <a:solidFill>
                <a:prstClr val="black">
                  <a:tint val="75000"/>
                </a:prstClr>
              </a:solidFill>
              <a:latin typeface="Arial" panose="020B0604020202020204"/>
            </a:endParaRPr>
          </a:p>
        </p:txBody>
      </p:sp>
    </p:spTree>
    <p:extLst>
      <p:ext uri="{BB962C8B-B14F-4D97-AF65-F5344CB8AC3E}">
        <p14:creationId xmlns:p14="http://schemas.microsoft.com/office/powerpoint/2010/main" val="194976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13344"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11" name="Title 10"/>
          <p:cNvSpPr>
            <a:spLocks noGrp="1"/>
          </p:cNvSpPr>
          <p:nvPr>
            <p:ph type="title"/>
          </p:nvPr>
        </p:nvSpPr>
        <p:spPr>
          <a:xfrm>
            <a:off x="703384" y="3749992"/>
            <a:ext cx="12256477" cy="2070515"/>
          </a:xfrm>
        </p:spPr>
        <p:txBody>
          <a:bodyPr vert="horz"/>
          <a:lstStyle/>
          <a:p>
            <a:pPr>
              <a:spcAft>
                <a:spcPts val="2160"/>
              </a:spcAft>
            </a:pPr>
            <a:r>
              <a:rPr lang="en-US" sz="4000" dirty="0">
                <a:ea typeface="Verdana" pitchFamily="34" charset="0"/>
                <a:cs typeface="Verdana" pitchFamily="34" charset="0"/>
              </a:rPr>
              <a:t>Cost interventions identified as priority interventions for addressing adolescent health in Ghana &amp; Senegal</a:t>
            </a:r>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pPr defTabSz="1097280">
              <a:defRPr/>
            </a:pPr>
            <a:endParaRPr lang="en-US" sz="1440" dirty="0">
              <a:solidFill>
                <a:prstClr val="black">
                  <a:tint val="75000"/>
                </a:prstClr>
              </a:solidFill>
              <a:latin typeface="Arial" panose="020B0604020202020204"/>
            </a:endParaRPr>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a:xfrm>
            <a:off x="12502341" y="7627621"/>
            <a:ext cx="1811826" cy="438150"/>
          </a:xfrm>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19</a:t>
            </a:fld>
            <a:endParaRPr lang="en-US" sz="1440">
              <a:solidFill>
                <a:prstClr val="black">
                  <a:tint val="75000"/>
                </a:prstClr>
              </a:solidFill>
              <a:latin typeface="Arial" panose="020B0604020202020204"/>
            </a:endParaRPr>
          </a:p>
        </p:txBody>
      </p:sp>
    </p:spTree>
    <p:extLst>
      <p:ext uri="{BB962C8B-B14F-4D97-AF65-F5344CB8AC3E}">
        <p14:creationId xmlns:p14="http://schemas.microsoft.com/office/powerpoint/2010/main" val="227781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5152"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11" name="Title 10"/>
          <p:cNvSpPr>
            <a:spLocks noGrp="1"/>
          </p:cNvSpPr>
          <p:nvPr>
            <p:ph type="title"/>
          </p:nvPr>
        </p:nvSpPr>
        <p:spPr/>
        <p:txBody>
          <a:bodyPr vert="horz"/>
          <a:lstStyle/>
          <a:p>
            <a:r>
              <a:rPr lang="en-US" sz="3360" b="1" dirty="0"/>
              <a:t>Outline</a:t>
            </a:r>
          </a:p>
        </p:txBody>
      </p:sp>
      <p:sp>
        <p:nvSpPr>
          <p:cNvPr id="12" name="Content Placeholder 11"/>
          <p:cNvSpPr>
            <a:spLocks noGrp="1"/>
          </p:cNvSpPr>
          <p:nvPr>
            <p:ph idx="1"/>
          </p:nvPr>
        </p:nvSpPr>
        <p:spPr/>
        <p:txBody>
          <a:bodyPr>
            <a:normAutofit/>
          </a:bodyPr>
          <a:lstStyle/>
          <a:p>
            <a:r>
              <a:rPr lang="en-US" sz="2400" dirty="0"/>
              <a:t>Introduction</a:t>
            </a:r>
          </a:p>
          <a:p>
            <a:r>
              <a:rPr lang="en-US" sz="2400" dirty="0"/>
              <a:t>Project Overview</a:t>
            </a:r>
          </a:p>
          <a:p>
            <a:r>
              <a:rPr lang="en-US" sz="2400" dirty="0"/>
              <a:t>Results </a:t>
            </a:r>
          </a:p>
          <a:p>
            <a:pPr marL="674370" lvl="2">
              <a:spcBef>
                <a:spcPts val="1200"/>
              </a:spcBef>
            </a:pPr>
            <a:r>
              <a:rPr lang="en-US" sz="2200" dirty="0"/>
              <a:t>Priority areas selected</a:t>
            </a:r>
          </a:p>
          <a:p>
            <a:pPr marL="674370" lvl="2">
              <a:spcBef>
                <a:spcPts val="1200"/>
              </a:spcBef>
            </a:pPr>
            <a:r>
              <a:rPr lang="en-US" sz="2200" dirty="0"/>
              <a:t>Costing</a:t>
            </a:r>
          </a:p>
          <a:p>
            <a:pPr marL="674370" lvl="2">
              <a:spcBef>
                <a:spcPts val="1200"/>
              </a:spcBef>
            </a:pPr>
            <a:r>
              <a:rPr lang="en-US" sz="2200" dirty="0"/>
              <a:t>Qualitative study-sustainability funding for ASRH</a:t>
            </a:r>
          </a:p>
          <a:p>
            <a:r>
              <a:rPr lang="en-US" sz="2400" dirty="0"/>
              <a:t>Conclusion</a:t>
            </a:r>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pPr defTabSz="1097280">
              <a:defRPr/>
            </a:pPr>
            <a:fld id="{5532CCE1-A0C2-41E5-A591-F2780608C8A4}" type="datetime1">
              <a:rPr lang="en-US" sz="1440">
                <a:solidFill>
                  <a:prstClr val="black">
                    <a:tint val="75000"/>
                  </a:prstClr>
                </a:solidFill>
                <a:latin typeface="Arial" panose="020B0604020202020204"/>
              </a:rPr>
              <a:pPr defTabSz="1097280">
                <a:defRPr/>
              </a:pPr>
              <a:t>9/6/23</a:t>
            </a:fld>
            <a:endParaRPr lang="en-US" sz="1440" dirty="0">
              <a:solidFill>
                <a:prstClr val="black">
                  <a:tint val="75000"/>
                </a:prstClr>
              </a:solidFill>
              <a:latin typeface="Arial" panose="020B0604020202020204"/>
            </a:endParaRPr>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2</a:t>
            </a:fld>
            <a:endParaRPr lang="en-US" sz="1440">
              <a:solidFill>
                <a:prstClr val="black">
                  <a:tint val="75000"/>
                </a:prstClr>
              </a:solidFill>
              <a:latin typeface="Arial" panose="020B0604020202020204"/>
            </a:endParaRPr>
          </a:p>
        </p:txBody>
      </p:sp>
    </p:spTree>
    <p:extLst>
      <p:ext uri="{BB962C8B-B14F-4D97-AF65-F5344CB8AC3E}">
        <p14:creationId xmlns:p14="http://schemas.microsoft.com/office/powerpoint/2010/main" val="192292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4A81D27-B0F7-3345-AC33-0F57A25CFE73}"/>
              </a:ext>
            </a:extLst>
          </p:cNvPr>
          <p:cNvSpPr txBox="1"/>
          <p:nvPr/>
        </p:nvSpPr>
        <p:spPr>
          <a:xfrm>
            <a:off x="642025" y="822960"/>
            <a:ext cx="3336325" cy="6126480"/>
          </a:xfrm>
          <a:prstGeom prst="rect">
            <a:avLst/>
          </a:prstGeom>
        </p:spPr>
        <p:txBody>
          <a:bodyPr vert="horz" lIns="109728" tIns="54864" rIns="109728" bIns="54864" rtlCol="0" anchor="ctr">
            <a:normAutofit/>
          </a:bodyPr>
          <a:lstStyle/>
          <a:p>
            <a:pPr>
              <a:lnSpc>
                <a:spcPct val="90000"/>
              </a:lnSpc>
              <a:spcBef>
                <a:spcPct val="0"/>
              </a:spcBef>
              <a:spcAft>
                <a:spcPts val="720"/>
              </a:spcAft>
            </a:pPr>
            <a:r>
              <a:rPr lang="en-US" sz="4800" b="1">
                <a:solidFill>
                  <a:srgbClr val="FFFFFF"/>
                </a:solidFill>
                <a:latin typeface="+mj-lt"/>
                <a:ea typeface="+mj-ea"/>
                <a:cs typeface="+mj-cs"/>
              </a:rPr>
              <a:t>Materials and methods</a:t>
            </a:r>
            <a:endParaRPr lang="en-US" sz="4800">
              <a:solidFill>
                <a:srgbClr val="FFFFFF"/>
              </a:solidFill>
              <a:latin typeface="+mj-lt"/>
              <a:ea typeface="+mj-ea"/>
              <a:cs typeface="+mj-cs"/>
            </a:endParaRPr>
          </a:p>
        </p:txBody>
      </p:sp>
      <p:pic>
        <p:nvPicPr>
          <p:cNvPr id="74" name="Picture 66">
            <a:extLst>
              <a:ext uri="{FF2B5EF4-FFF2-40B4-BE49-F238E27FC236}">
                <a16:creationId xmlns:a16="http://schemas.microsoft.com/office/drawing/2014/main" id="{7522B891-BE05-522B-43C3-C58F04337135}"/>
              </a:ext>
            </a:extLst>
          </p:cNvPr>
          <p:cNvPicPr>
            <a:picLocks noChangeAspect="1"/>
          </p:cNvPicPr>
          <p:nvPr/>
        </p:nvPicPr>
        <p:blipFill rotWithShape="1">
          <a:blip r:embed="rId2"/>
          <a:srcRect l="30303" r="21103" b="-1"/>
          <a:stretch/>
        </p:blipFill>
        <p:spPr>
          <a:xfrm>
            <a:off x="12087226" y="12"/>
            <a:ext cx="2543174" cy="8229588"/>
          </a:xfrm>
          <a:prstGeom prst="rect">
            <a:avLst/>
          </a:prstGeom>
          <a:effectLst/>
        </p:spPr>
      </p:pic>
      <p:graphicFrame>
        <p:nvGraphicFramePr>
          <p:cNvPr id="20" name="TextBox 8">
            <a:extLst>
              <a:ext uri="{FF2B5EF4-FFF2-40B4-BE49-F238E27FC236}">
                <a16:creationId xmlns:a16="http://schemas.microsoft.com/office/drawing/2014/main" id="{65422203-AD8C-A51B-664A-FAFF5E4250B4}"/>
              </a:ext>
            </a:extLst>
          </p:cNvPr>
          <p:cNvGraphicFramePr/>
          <p:nvPr>
            <p:extLst>
              <p:ext uri="{D42A27DB-BD31-4B8C-83A1-F6EECF244321}">
                <p14:modId xmlns:p14="http://schemas.microsoft.com/office/powerpoint/2010/main" val="993676317"/>
              </p:ext>
            </p:extLst>
          </p:nvPr>
        </p:nvGraphicFramePr>
        <p:xfrm>
          <a:off x="642025" y="876724"/>
          <a:ext cx="10686375" cy="6709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TextBox 50">
            <a:extLst>
              <a:ext uri="{FF2B5EF4-FFF2-40B4-BE49-F238E27FC236}">
                <a16:creationId xmlns:a16="http://schemas.microsoft.com/office/drawing/2014/main" id="{C3CB23D8-E46C-1841-AF23-D20BFFFB5980}"/>
              </a:ext>
            </a:extLst>
          </p:cNvPr>
          <p:cNvSpPr txBox="1"/>
          <p:nvPr/>
        </p:nvSpPr>
        <p:spPr>
          <a:xfrm>
            <a:off x="2584070" y="157345"/>
            <a:ext cx="7319830" cy="461665"/>
          </a:xfrm>
          <a:prstGeom prst="rect">
            <a:avLst/>
          </a:prstGeom>
          <a:noFill/>
        </p:spPr>
        <p:txBody>
          <a:bodyPr wrap="square">
            <a:spAutoFit/>
          </a:bodyPr>
          <a:lstStyle/>
          <a:p>
            <a:pPr algn="ctr"/>
            <a:r>
              <a:rPr lang="en-US" sz="2400" dirty="0"/>
              <a:t>Materials and Methods</a:t>
            </a:r>
          </a:p>
        </p:txBody>
      </p:sp>
    </p:spTree>
    <p:extLst>
      <p:ext uri="{BB962C8B-B14F-4D97-AF65-F5344CB8AC3E}">
        <p14:creationId xmlns:p14="http://schemas.microsoft.com/office/powerpoint/2010/main" val="375501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6350E4-1E45-8742-BFD7-3BEF11777391}"/>
              </a:ext>
            </a:extLst>
          </p:cNvPr>
          <p:cNvSpPr txBox="1"/>
          <p:nvPr/>
        </p:nvSpPr>
        <p:spPr>
          <a:xfrm>
            <a:off x="821547" y="1838659"/>
            <a:ext cx="5619895" cy="4243483"/>
          </a:xfrm>
          <a:prstGeom prst="rect">
            <a:avLst/>
          </a:prstGeom>
        </p:spPr>
        <p:txBody>
          <a:bodyPr vert="horz" lIns="109728" tIns="54864" rIns="109728" bIns="54864" rtlCol="0">
            <a:normAutofit/>
          </a:bodyPr>
          <a:lstStyle/>
          <a:p>
            <a:pPr>
              <a:lnSpc>
                <a:spcPct val="90000"/>
              </a:lnSpc>
              <a:spcAft>
                <a:spcPts val="720"/>
              </a:spcAft>
            </a:pPr>
            <a:r>
              <a:rPr lang="en-US" sz="2040" dirty="0"/>
              <a:t>All activities identified for costing were grouped into key categories of delivering services. </a:t>
            </a:r>
          </a:p>
          <a:p>
            <a:pPr>
              <a:lnSpc>
                <a:spcPct val="90000"/>
              </a:lnSpc>
              <a:spcAft>
                <a:spcPts val="720"/>
              </a:spcAft>
            </a:pPr>
            <a:endParaRPr lang="en-US" sz="2040" dirty="0"/>
          </a:p>
          <a:p>
            <a:pPr>
              <a:lnSpc>
                <a:spcPct val="90000"/>
              </a:lnSpc>
              <a:spcAft>
                <a:spcPts val="720"/>
              </a:spcAft>
            </a:pPr>
            <a:r>
              <a:rPr lang="en-US" sz="2040" dirty="0"/>
              <a:t>These include the procurement of commodities and supplies, training, communications, community outreaches, administrative and travel expenses, and other associated costs. </a:t>
            </a:r>
          </a:p>
          <a:p>
            <a:pPr>
              <a:lnSpc>
                <a:spcPct val="90000"/>
              </a:lnSpc>
              <a:spcAft>
                <a:spcPts val="720"/>
              </a:spcAft>
            </a:pPr>
            <a:endParaRPr lang="en-US" sz="2040" dirty="0"/>
          </a:p>
          <a:p>
            <a:pPr>
              <a:lnSpc>
                <a:spcPct val="90000"/>
              </a:lnSpc>
              <a:spcAft>
                <a:spcPts val="720"/>
              </a:spcAft>
            </a:pPr>
            <a:r>
              <a:rPr lang="en-US" sz="2040" dirty="0"/>
              <a:t>Financial costs do not include costs of resources already paid for or owned by the government such as health workers’ salaries.</a:t>
            </a:r>
          </a:p>
        </p:txBody>
      </p:sp>
      <p:sp>
        <p:nvSpPr>
          <p:cNvPr id="2" name="Date Placeholder 1">
            <a:extLst>
              <a:ext uri="{FF2B5EF4-FFF2-40B4-BE49-F238E27FC236}">
                <a16:creationId xmlns:a16="http://schemas.microsoft.com/office/drawing/2014/main" id="{A3178116-0493-B14F-9104-5D2D19C69414}"/>
              </a:ext>
            </a:extLst>
          </p:cNvPr>
          <p:cNvSpPr>
            <a:spLocks noGrp="1"/>
          </p:cNvSpPr>
          <p:nvPr>
            <p:ph type="dt" sz="half" idx="10"/>
          </p:nvPr>
        </p:nvSpPr>
        <p:spPr>
          <a:xfrm>
            <a:off x="12626909" y="6627572"/>
            <a:ext cx="1484112" cy="438150"/>
          </a:xfrm>
        </p:spPr>
        <p:txBody>
          <a:bodyPr vert="horz" lIns="109728" tIns="54864" rIns="109728" bIns="54864" rtlCol="0" anchor="ctr">
            <a:normAutofit/>
          </a:bodyPr>
          <a:lstStyle/>
          <a:p>
            <a:pPr algn="r">
              <a:spcAft>
                <a:spcPts val="720"/>
              </a:spcAft>
              <a:defRPr/>
            </a:pPr>
            <a:fld id="{FFA915CC-8CD6-41FC-8E94-7DE00D48C25A}" type="datetime1">
              <a:rPr lang="en-US" sz="1320">
                <a:solidFill>
                  <a:schemeClr val="tx1">
                    <a:alpha val="80000"/>
                  </a:schemeClr>
                </a:solidFill>
              </a:rPr>
              <a:pPr algn="r">
                <a:spcAft>
                  <a:spcPts val="720"/>
                </a:spcAft>
                <a:defRPr/>
              </a:pPr>
              <a:t>9/6/23</a:t>
            </a:fld>
            <a:endParaRPr lang="en-US" sz="1320">
              <a:solidFill>
                <a:schemeClr val="tx1">
                  <a:alpha val="80000"/>
                </a:schemeClr>
              </a:solidFill>
            </a:endParaRPr>
          </a:p>
        </p:txBody>
      </p:sp>
      <p:sp>
        <p:nvSpPr>
          <p:cNvPr id="3" name="Slide Number Placeholder 2">
            <a:extLst>
              <a:ext uri="{FF2B5EF4-FFF2-40B4-BE49-F238E27FC236}">
                <a16:creationId xmlns:a16="http://schemas.microsoft.com/office/drawing/2014/main" id="{82540F70-8C29-5B4E-9F84-D038804184AD}"/>
              </a:ext>
            </a:extLst>
          </p:cNvPr>
          <p:cNvSpPr>
            <a:spLocks noGrp="1"/>
          </p:cNvSpPr>
          <p:nvPr>
            <p:ph type="sldNum" sz="quarter" idx="12"/>
          </p:nvPr>
        </p:nvSpPr>
        <p:spPr>
          <a:xfrm>
            <a:off x="13375843" y="7242048"/>
            <a:ext cx="658368" cy="658368"/>
          </a:xfrm>
          <a:prstGeom prst="ellipse">
            <a:avLst/>
          </a:prstGeom>
          <a:solidFill>
            <a:schemeClr val="tx1">
              <a:alpha val="80000"/>
            </a:schemeClr>
          </a:solidFill>
        </p:spPr>
        <p:txBody>
          <a:bodyPr vert="horz" lIns="109728" tIns="54864" rIns="109728" bIns="54864" rtlCol="0" anchor="ctr">
            <a:normAutofit/>
          </a:bodyPr>
          <a:lstStyle/>
          <a:p>
            <a:pPr algn="ctr">
              <a:spcAft>
                <a:spcPts val="720"/>
              </a:spcAft>
              <a:defRPr/>
            </a:pPr>
            <a:fld id="{1DB6C988-4D17-4769-AFD6-9FA8E95C5F4D}" type="slidenum">
              <a:rPr lang="en-US">
                <a:solidFill>
                  <a:schemeClr val="bg1"/>
                </a:solidFill>
              </a:rPr>
              <a:pPr algn="ctr">
                <a:spcAft>
                  <a:spcPts val="720"/>
                </a:spcAft>
                <a:defRPr/>
              </a:pPr>
              <a:t>21</a:t>
            </a:fld>
            <a:endParaRPr lang="en-US">
              <a:solidFill>
                <a:schemeClr val="bg1"/>
              </a:solidFill>
            </a:endParaRPr>
          </a:p>
        </p:txBody>
      </p:sp>
      <p:sp>
        <p:nvSpPr>
          <p:cNvPr id="9" name="TextBox 8">
            <a:extLst>
              <a:ext uri="{FF2B5EF4-FFF2-40B4-BE49-F238E27FC236}">
                <a16:creationId xmlns:a16="http://schemas.microsoft.com/office/drawing/2014/main" id="{AD838BFE-D5F1-CC48-A97B-A2F95061A2A2}"/>
              </a:ext>
            </a:extLst>
          </p:cNvPr>
          <p:cNvSpPr txBox="1"/>
          <p:nvPr/>
        </p:nvSpPr>
        <p:spPr>
          <a:xfrm>
            <a:off x="868642" y="987554"/>
            <a:ext cx="5666992" cy="391517"/>
          </a:xfrm>
          <a:prstGeom prst="rect">
            <a:avLst/>
          </a:prstGeom>
          <a:solidFill>
            <a:schemeClr val="bg2"/>
          </a:solidFill>
        </p:spPr>
        <p:txBody>
          <a:bodyPr wrap="square">
            <a:spAutoFit/>
          </a:bodyPr>
          <a:lstStyle/>
          <a:p>
            <a:pPr>
              <a:lnSpc>
                <a:spcPct val="90000"/>
              </a:lnSpc>
              <a:spcAft>
                <a:spcPts val="720"/>
              </a:spcAft>
            </a:pPr>
            <a:r>
              <a:rPr lang="en-US" sz="2160" b="1" dirty="0"/>
              <a:t>Cost components</a:t>
            </a:r>
            <a:endParaRPr lang="en-US" sz="2160" dirty="0"/>
          </a:p>
        </p:txBody>
      </p:sp>
    </p:spTree>
    <p:extLst>
      <p:ext uri="{BB962C8B-B14F-4D97-AF65-F5344CB8AC3E}">
        <p14:creationId xmlns:p14="http://schemas.microsoft.com/office/powerpoint/2010/main" val="305142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65D9F18-CEB4-CA48-89A1-68DC5AD055FE}"/>
              </a:ext>
            </a:extLst>
          </p:cNvPr>
          <p:cNvGraphicFramePr>
            <a:graphicFrameLocks noGrp="1"/>
          </p:cNvGraphicFramePr>
          <p:nvPr/>
        </p:nvGraphicFramePr>
        <p:xfrm>
          <a:off x="986164" y="1263955"/>
          <a:ext cx="6000317" cy="6611475"/>
        </p:xfrm>
        <a:graphic>
          <a:graphicData uri="http://schemas.openxmlformats.org/drawingml/2006/table">
            <a:tbl>
              <a:tblPr bandRow="1"/>
              <a:tblGrid>
                <a:gridCol w="6000317">
                  <a:extLst>
                    <a:ext uri="{9D8B030D-6E8A-4147-A177-3AD203B41FA5}">
                      <a16:colId xmlns:a16="http://schemas.microsoft.com/office/drawing/2014/main" val="247834148"/>
                    </a:ext>
                  </a:extLst>
                </a:gridCol>
              </a:tblGrid>
              <a:tr h="290945">
                <a:tc>
                  <a:txBody>
                    <a:bodyPr/>
                    <a:lstStyle/>
                    <a:p>
                      <a:r>
                        <a:rPr lang="en-GB" sz="1700" dirty="0">
                          <a:effectLst/>
                          <a:latin typeface="Calibri" panose="020F0502020204030204" pitchFamily="34" charset="0"/>
                        </a:rPr>
                        <a:t>Type of service</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60492054"/>
                  </a:ext>
                </a:extLst>
              </a:tr>
              <a:tr h="290945">
                <a:tc>
                  <a:txBody>
                    <a:bodyPr/>
                    <a:lstStyle/>
                    <a:p>
                      <a:r>
                        <a:rPr lang="en-GB" sz="1700" dirty="0">
                          <a:effectLst/>
                          <a:latin typeface="Calibri" panose="020F0502020204030204" pitchFamily="34" charset="0"/>
                        </a:rPr>
                        <a:t>Target Group</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26003977"/>
                  </a:ext>
                </a:extLst>
              </a:tr>
              <a:tr h="290945">
                <a:tc>
                  <a:txBody>
                    <a:bodyPr/>
                    <a:lstStyle/>
                    <a:p>
                      <a:r>
                        <a:rPr lang="en-GB" sz="1700" dirty="0">
                          <a:effectLst/>
                          <a:latin typeface="Calibri" panose="020F0502020204030204" pitchFamily="34" charset="0"/>
                        </a:rPr>
                        <a:t>Duration</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92124401"/>
                  </a:ext>
                </a:extLst>
              </a:tr>
              <a:tr h="290945">
                <a:tc>
                  <a:txBody>
                    <a:bodyPr/>
                    <a:lstStyle/>
                    <a:p>
                      <a:r>
                        <a:rPr lang="en-GB" sz="1700" dirty="0">
                          <a:effectLst/>
                          <a:latin typeface="Calibri" panose="020F0502020204030204" pitchFamily="34" charset="0"/>
                        </a:rPr>
                        <a:t>Funding Source(s)</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77444430"/>
                  </a:ext>
                </a:extLst>
              </a:tr>
              <a:tr h="290945">
                <a:tc>
                  <a:txBody>
                    <a:bodyPr/>
                    <a:lstStyle/>
                    <a:p>
                      <a:r>
                        <a:rPr lang="en-GB" sz="1700" dirty="0">
                          <a:effectLst/>
                          <a:latin typeface="Calibri" panose="020F0502020204030204" pitchFamily="34" charset="0"/>
                        </a:rPr>
                        <a:t>Amount budgeted</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54873"/>
                  </a:ext>
                </a:extLst>
              </a:tr>
              <a:tr h="290945">
                <a:tc>
                  <a:txBody>
                    <a:bodyPr/>
                    <a:lstStyle/>
                    <a:p>
                      <a:r>
                        <a:rPr lang="en-GB" sz="1700" dirty="0">
                          <a:effectLst/>
                          <a:latin typeface="Calibri" panose="020F0502020204030204" pitchFamily="34" charset="0"/>
                        </a:rPr>
                        <a:t>Total received </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3391521"/>
                  </a:ext>
                </a:extLst>
              </a:tr>
              <a:tr h="290945">
                <a:tc>
                  <a:txBody>
                    <a:bodyPr/>
                    <a:lstStyle/>
                    <a:p>
                      <a:r>
                        <a:rPr lang="en-GB" sz="1700">
                          <a:effectLst/>
                          <a:latin typeface="Calibri" panose="020F0502020204030204" pitchFamily="34" charset="0"/>
                        </a:rPr>
                        <a:t>Total Expenditure</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22976746"/>
                  </a:ext>
                </a:extLst>
              </a:tr>
              <a:tr h="290945">
                <a:tc>
                  <a:txBody>
                    <a:bodyPr/>
                    <a:lstStyle/>
                    <a:p>
                      <a:r>
                        <a:rPr lang="en-GB" sz="1700" dirty="0">
                          <a:effectLst/>
                          <a:latin typeface="Calibri" panose="020F0502020204030204" pitchFamily="34" charset="0"/>
                        </a:rPr>
                        <a:t>Commodities and supplies</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44073625"/>
                  </a:ext>
                </a:extLst>
              </a:tr>
              <a:tr h="290945">
                <a:tc>
                  <a:txBody>
                    <a:bodyPr/>
                    <a:lstStyle/>
                    <a:p>
                      <a:r>
                        <a:rPr lang="en-GB" sz="1700">
                          <a:effectLst/>
                          <a:latin typeface="Calibri" panose="020F0502020204030204" pitchFamily="34" charset="0"/>
                        </a:rPr>
                        <a:t>Conference/Events</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24681629"/>
                  </a:ext>
                </a:extLst>
              </a:tr>
              <a:tr h="541760">
                <a:tc>
                  <a:txBody>
                    <a:bodyPr/>
                    <a:lstStyle/>
                    <a:p>
                      <a:r>
                        <a:rPr lang="en-GB" sz="1700" dirty="0">
                          <a:effectLst/>
                          <a:latin typeface="Calibri" panose="020F0502020204030204" pitchFamily="34" charset="0"/>
                        </a:rPr>
                        <a:t>Outreach, communication and information dissemination </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63843289"/>
                  </a:ext>
                </a:extLst>
              </a:tr>
              <a:tr h="290945">
                <a:tc>
                  <a:txBody>
                    <a:bodyPr/>
                    <a:lstStyle/>
                    <a:p>
                      <a:r>
                        <a:rPr lang="en-GB" sz="1700">
                          <a:effectLst/>
                          <a:latin typeface="Calibri" panose="020F0502020204030204" pitchFamily="34" charset="0"/>
                        </a:rPr>
                        <a:t>Travel expenses</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11789091"/>
                  </a:ext>
                </a:extLst>
              </a:tr>
              <a:tr h="290945">
                <a:tc>
                  <a:txBody>
                    <a:bodyPr/>
                    <a:lstStyle/>
                    <a:p>
                      <a:r>
                        <a:rPr lang="en-GB" sz="1700">
                          <a:effectLst/>
                          <a:latin typeface="Calibri" panose="020F0502020204030204" pitchFamily="34" charset="0"/>
                        </a:rPr>
                        <a:t>Salary cost related to project</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95491400"/>
                  </a:ext>
                </a:extLst>
              </a:tr>
              <a:tr h="290945">
                <a:tc>
                  <a:txBody>
                    <a:bodyPr/>
                    <a:lstStyle/>
                    <a:p>
                      <a:r>
                        <a:rPr lang="en-GB" sz="1700">
                          <a:effectLst/>
                          <a:latin typeface="Calibri" panose="020F0502020204030204" pitchFamily="34" charset="0"/>
                        </a:rPr>
                        <a:t>Training and Capacity Building</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2671026"/>
                  </a:ext>
                </a:extLst>
              </a:tr>
              <a:tr h="290945">
                <a:tc>
                  <a:txBody>
                    <a:bodyPr/>
                    <a:lstStyle/>
                    <a:p>
                      <a:r>
                        <a:rPr lang="en-GB" sz="1700">
                          <a:effectLst/>
                          <a:latin typeface="Calibri" panose="020F0502020204030204" pitchFamily="34" charset="0"/>
                        </a:rPr>
                        <a:t>Equipment/Vehicle</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81676026"/>
                  </a:ext>
                </a:extLst>
              </a:tr>
              <a:tr h="290945">
                <a:tc>
                  <a:txBody>
                    <a:bodyPr/>
                    <a:lstStyle/>
                    <a:p>
                      <a:r>
                        <a:rPr lang="en-GB" sz="1700">
                          <a:effectLst/>
                          <a:latin typeface="Calibri" panose="020F0502020204030204" pitchFamily="34" charset="0"/>
                        </a:rPr>
                        <a:t>Logistics Management</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16420060"/>
                  </a:ext>
                </a:extLst>
              </a:tr>
              <a:tr h="290945">
                <a:tc>
                  <a:txBody>
                    <a:bodyPr/>
                    <a:lstStyle/>
                    <a:p>
                      <a:r>
                        <a:rPr lang="en-GB" sz="1700">
                          <a:effectLst/>
                          <a:latin typeface="Calibri" panose="020F0502020204030204" pitchFamily="34" charset="0"/>
                        </a:rPr>
                        <a:t>Infrastructure</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13518290"/>
                  </a:ext>
                </a:extLst>
              </a:tr>
              <a:tr h="290945">
                <a:tc>
                  <a:txBody>
                    <a:bodyPr/>
                    <a:lstStyle/>
                    <a:p>
                      <a:r>
                        <a:rPr lang="en-GB" sz="1700">
                          <a:effectLst/>
                          <a:latin typeface="Calibri" panose="020F0502020204030204" pitchFamily="34" charset="0"/>
                        </a:rPr>
                        <a:t>Information systems</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4026814"/>
                  </a:ext>
                </a:extLst>
              </a:tr>
              <a:tr h="290945">
                <a:tc>
                  <a:txBody>
                    <a:bodyPr/>
                    <a:lstStyle/>
                    <a:p>
                      <a:r>
                        <a:rPr lang="en-GB" sz="1700">
                          <a:effectLst/>
                          <a:latin typeface="Calibri" panose="020F0502020204030204" pitchFamily="34" charset="0"/>
                        </a:rPr>
                        <a:t>Website Development</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28143889"/>
                  </a:ext>
                </a:extLst>
              </a:tr>
              <a:tr h="290945">
                <a:tc>
                  <a:txBody>
                    <a:bodyPr/>
                    <a:lstStyle/>
                    <a:p>
                      <a:r>
                        <a:rPr lang="en-GB" sz="1700">
                          <a:effectLst/>
                          <a:latin typeface="Calibri" panose="020F0502020204030204" pitchFamily="34" charset="0"/>
                        </a:rPr>
                        <a:t>Maintenance</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75256866"/>
                  </a:ext>
                </a:extLst>
              </a:tr>
              <a:tr h="541760">
                <a:tc>
                  <a:txBody>
                    <a:bodyPr/>
                    <a:lstStyle/>
                    <a:p>
                      <a:r>
                        <a:rPr lang="en-GB" sz="1700" dirty="0">
                          <a:effectLst/>
                          <a:latin typeface="Calibri" panose="020F0502020204030204" pitchFamily="34" charset="0"/>
                        </a:rPr>
                        <a:t>Administrative and overhead costs specifically related to the project</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89210480"/>
                  </a:ext>
                </a:extLst>
              </a:tr>
              <a:tr h="290945">
                <a:tc>
                  <a:txBody>
                    <a:bodyPr/>
                    <a:lstStyle/>
                    <a:p>
                      <a:r>
                        <a:rPr lang="en-GB" sz="1700" dirty="0">
                          <a:effectLst/>
                          <a:latin typeface="Calibri" panose="020F0502020204030204" pitchFamily="34" charset="0"/>
                        </a:rPr>
                        <a:t>Miscellaneous expenses integral to the project</a:t>
                      </a:r>
                    </a:p>
                  </a:txBody>
                  <a:tcPr marL="37180" marR="3718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83687738"/>
                  </a:ext>
                </a:extLst>
              </a:tr>
            </a:tbl>
          </a:graphicData>
        </a:graphic>
      </p:graphicFrame>
      <p:sp>
        <p:nvSpPr>
          <p:cNvPr id="7" name="Rectangle 6">
            <a:extLst>
              <a:ext uri="{FF2B5EF4-FFF2-40B4-BE49-F238E27FC236}">
                <a16:creationId xmlns:a16="http://schemas.microsoft.com/office/drawing/2014/main" id="{22518321-E861-F649-B8DB-78B28CE079D8}"/>
              </a:ext>
            </a:extLst>
          </p:cNvPr>
          <p:cNvSpPr/>
          <p:nvPr/>
        </p:nvSpPr>
        <p:spPr>
          <a:xfrm>
            <a:off x="871881" y="663237"/>
            <a:ext cx="5234651" cy="424732"/>
          </a:xfrm>
          <a:prstGeom prst="rect">
            <a:avLst/>
          </a:prstGeom>
        </p:spPr>
        <p:txBody>
          <a:bodyPr wrap="square">
            <a:spAutoFit/>
          </a:bodyPr>
          <a:lstStyle/>
          <a:p>
            <a:r>
              <a:rPr lang="en-GB" sz="2160" dirty="0">
                <a:latin typeface="Calibri" panose="020F0502020204030204" pitchFamily="34" charset="0"/>
              </a:rPr>
              <a:t>Costing template covers the ff: </a:t>
            </a:r>
          </a:p>
        </p:txBody>
      </p:sp>
      <p:graphicFrame>
        <p:nvGraphicFramePr>
          <p:cNvPr id="10" name="TextBox 7">
            <a:extLst>
              <a:ext uri="{FF2B5EF4-FFF2-40B4-BE49-F238E27FC236}">
                <a16:creationId xmlns:a16="http://schemas.microsoft.com/office/drawing/2014/main" id="{057F3665-63B3-8AD7-897A-C7A508F8D1BD}"/>
              </a:ext>
            </a:extLst>
          </p:cNvPr>
          <p:cNvGraphicFramePr/>
          <p:nvPr/>
        </p:nvGraphicFramePr>
        <p:xfrm>
          <a:off x="8389955" y="1263956"/>
          <a:ext cx="5254282" cy="609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3EF5726-BC8E-5549-A62B-E7E8E453B743}"/>
              </a:ext>
            </a:extLst>
          </p:cNvPr>
          <p:cNvSpPr>
            <a:spLocks noChangeArrowheads="1"/>
          </p:cNvSpPr>
          <p:nvPr/>
        </p:nvSpPr>
        <p:spPr bwMode="auto">
          <a:xfrm>
            <a:off x="1445485" y="241928"/>
            <a:ext cx="6612665" cy="20098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9728" tIns="54864" rIns="109728" bIns="54864" numCol="1" rtlCol="0" anchor="ctr" anchorCtr="0" compatLnSpc="1">
            <a:prstTxWarp prst="textNoShape">
              <a:avLst/>
            </a:prstTxWarp>
            <a:normAutofit/>
          </a:bodyPr>
          <a:lstStyle/>
          <a:p>
            <a:pPr fontAlgn="base">
              <a:lnSpc>
                <a:spcPct val="90000"/>
              </a:lnSpc>
              <a:spcBef>
                <a:spcPct val="0"/>
              </a:spcBef>
              <a:spcAft>
                <a:spcPts val="720"/>
              </a:spcAft>
            </a:pPr>
            <a:r>
              <a:rPr lang="en-US" altLang="en-GH" sz="2400" b="1" dirty="0"/>
              <a:t>Spending categories and assumptions (1)</a:t>
            </a:r>
            <a:endParaRPr lang="en-US" altLang="en-GH" sz="2400" dirty="0"/>
          </a:p>
          <a:p>
            <a:pPr indent="-274320" fontAlgn="base">
              <a:lnSpc>
                <a:spcPct val="90000"/>
              </a:lnSpc>
              <a:spcBef>
                <a:spcPct val="0"/>
              </a:spcBef>
              <a:spcAft>
                <a:spcPts val="720"/>
              </a:spcAft>
              <a:buFont typeface="Arial" panose="020B0604020202020204" pitchFamily="34" charset="0"/>
              <a:buChar char="•"/>
            </a:pPr>
            <a:endParaRPr lang="en-US" altLang="en-GH" sz="2400" dirty="0"/>
          </a:p>
        </p:txBody>
      </p:sp>
      <p:sp>
        <p:nvSpPr>
          <p:cNvPr id="2" name="Date Placeholder 1">
            <a:extLst>
              <a:ext uri="{FF2B5EF4-FFF2-40B4-BE49-F238E27FC236}">
                <a16:creationId xmlns:a16="http://schemas.microsoft.com/office/drawing/2014/main" id="{4ABCA56C-4E9D-F543-AFE7-2DEE908240AC}"/>
              </a:ext>
            </a:extLst>
          </p:cNvPr>
          <p:cNvSpPr>
            <a:spLocks noGrp="1"/>
          </p:cNvSpPr>
          <p:nvPr>
            <p:ph type="dt" sz="half" idx="10"/>
          </p:nvPr>
        </p:nvSpPr>
        <p:spPr>
          <a:xfrm>
            <a:off x="1005840" y="7627621"/>
            <a:ext cx="3291840" cy="438150"/>
          </a:xfrm>
        </p:spPr>
        <p:txBody>
          <a:bodyPr vert="horz" lIns="109728" tIns="54864" rIns="109728" bIns="54864" rtlCol="0" anchor="ctr">
            <a:normAutofit/>
          </a:bodyPr>
          <a:lstStyle/>
          <a:p>
            <a:pPr>
              <a:spcAft>
                <a:spcPts val="720"/>
              </a:spcAft>
              <a:defRPr/>
            </a:pPr>
            <a:fld id="{FFA915CC-8CD6-41FC-8E94-7DE00D48C25A}" type="datetime1">
              <a:rPr lang="en-US"/>
              <a:pPr>
                <a:spcAft>
                  <a:spcPts val="720"/>
                </a:spcAft>
                <a:defRPr/>
              </a:pPr>
              <a:t>9/6/23</a:t>
            </a:fld>
            <a:endParaRPr lang="en-US"/>
          </a:p>
        </p:txBody>
      </p:sp>
      <p:sp>
        <p:nvSpPr>
          <p:cNvPr id="3" name="Slide Number Placeholder 2">
            <a:extLst>
              <a:ext uri="{FF2B5EF4-FFF2-40B4-BE49-F238E27FC236}">
                <a16:creationId xmlns:a16="http://schemas.microsoft.com/office/drawing/2014/main" id="{9F2F9C1C-3FE3-CE45-BFF8-38CCE6FC6977}"/>
              </a:ext>
            </a:extLst>
          </p:cNvPr>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a:spcAft>
                <a:spcPts val="720"/>
              </a:spcAft>
              <a:defRPr/>
            </a:pPr>
            <a:fld id="{1DB6C988-4D17-4769-AFD6-9FA8E95C5F4D}" type="slidenum">
              <a:rPr lang="en-US"/>
              <a:pPr>
                <a:spcAft>
                  <a:spcPts val="720"/>
                </a:spcAft>
                <a:defRPr/>
              </a:pPr>
              <a:t>23</a:t>
            </a:fld>
            <a:endParaRPr lang="en-US"/>
          </a:p>
        </p:txBody>
      </p:sp>
      <p:graphicFrame>
        <p:nvGraphicFramePr>
          <p:cNvPr id="4" name="Table 3">
            <a:extLst>
              <a:ext uri="{FF2B5EF4-FFF2-40B4-BE49-F238E27FC236}">
                <a16:creationId xmlns:a16="http://schemas.microsoft.com/office/drawing/2014/main" id="{07C79D20-584B-B046-A1C9-53309561BABB}"/>
              </a:ext>
            </a:extLst>
          </p:cNvPr>
          <p:cNvGraphicFramePr>
            <a:graphicFrameLocks noGrp="1"/>
          </p:cNvGraphicFramePr>
          <p:nvPr/>
        </p:nvGraphicFramePr>
        <p:xfrm>
          <a:off x="1626789" y="1775160"/>
          <a:ext cx="11558126" cy="5694965"/>
        </p:xfrm>
        <a:graphic>
          <a:graphicData uri="http://schemas.openxmlformats.org/drawingml/2006/table">
            <a:tbl>
              <a:tblPr firstRow="1" bandRow="1">
                <a:noFill/>
              </a:tblPr>
              <a:tblGrid>
                <a:gridCol w="4157244">
                  <a:extLst>
                    <a:ext uri="{9D8B030D-6E8A-4147-A177-3AD203B41FA5}">
                      <a16:colId xmlns:a16="http://schemas.microsoft.com/office/drawing/2014/main" val="3608141801"/>
                    </a:ext>
                  </a:extLst>
                </a:gridCol>
                <a:gridCol w="7400882">
                  <a:extLst>
                    <a:ext uri="{9D8B030D-6E8A-4147-A177-3AD203B41FA5}">
                      <a16:colId xmlns:a16="http://schemas.microsoft.com/office/drawing/2014/main" val="3367325251"/>
                    </a:ext>
                  </a:extLst>
                </a:gridCol>
              </a:tblGrid>
              <a:tr h="800512">
                <a:tc>
                  <a:txBody>
                    <a:bodyPr/>
                    <a:lstStyle/>
                    <a:p>
                      <a:pPr algn="l" fontAlgn="t">
                        <a:spcBef>
                          <a:spcPts val="0"/>
                        </a:spcBef>
                        <a:spcAft>
                          <a:spcPts val="0"/>
                        </a:spcAft>
                      </a:pPr>
                      <a:r>
                        <a:rPr lang="en-GB" sz="2200" b="0" i="0" u="none" strike="noStrike" kern="120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Spending Category </a:t>
                      </a:r>
                      <a:endParaRPr lang="en-GB" sz="2200" b="0" i="0" u="none" strike="noStrike">
                        <a:solidFill>
                          <a:schemeClr val="tx1">
                            <a:lumMod val="75000"/>
                            <a:lumOff val="25000"/>
                          </a:schemeClr>
                        </a:solidFill>
                        <a:effectLst/>
                        <a:latin typeface="Arial" panose="020B0604020202020204" pitchFamily="34" charset="0"/>
                      </a:endParaRPr>
                    </a:p>
                  </a:txBody>
                  <a:tcPr marL="280308" marR="168185" marT="168185" marB="1681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l" fontAlgn="t">
                        <a:spcBef>
                          <a:spcPts val="0"/>
                        </a:spcBef>
                        <a:spcAft>
                          <a:spcPts val="0"/>
                        </a:spcAft>
                      </a:pPr>
                      <a:r>
                        <a:rPr lang="en-GB" sz="2200" b="0" i="0" u="none" strike="noStrike" kern="1200" dirty="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 </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68185" marT="168185" marB="1681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323498665"/>
                  </a:ext>
                </a:extLst>
              </a:tr>
              <a:tr h="958945">
                <a:tc>
                  <a:txBody>
                    <a:bodyPr/>
                    <a:lstStyle/>
                    <a:p>
                      <a:pPr algn="l" fontAlgn="t">
                        <a:spcBef>
                          <a:spcPts val="0"/>
                        </a:spcBef>
                        <a:spcAft>
                          <a:spcPts val="0"/>
                        </a:spcAft>
                      </a:pPr>
                      <a:r>
                        <a:rPr lang="en-GB" sz="2200" b="0" i="0" u="none" strike="noStrike" kern="120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Commodities and supplies</a:t>
                      </a:r>
                      <a:endParaRPr lang="en-GB" sz="2200" b="0" i="0" u="none" strike="noStrike">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200" b="0" i="0" u="none" strike="noStrike" dirty="0">
                          <a:solidFill>
                            <a:schemeClr val="tx1">
                              <a:lumMod val="75000"/>
                              <a:lumOff val="25000"/>
                            </a:schemeClr>
                          </a:solidFill>
                          <a:effectLst/>
                          <a:latin typeface="Times" panose="02020603050405020304" pitchFamily="18" charset="0"/>
                          <a:ea typeface="DengXian" panose="02010600030101010101" pitchFamily="2" charset="-122"/>
                          <a:cs typeface="Times New Roman" panose="02020603050405020304" pitchFamily="18" charset="0"/>
                        </a:rPr>
                        <a:t>Costs associated with the cost of the commodities, shipping, and distribution of the supplies were considered.</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73402555"/>
                  </a:ext>
                </a:extLst>
              </a:tr>
              <a:tr h="958945">
                <a:tc>
                  <a:txBody>
                    <a:bodyPr/>
                    <a:lstStyle/>
                    <a:p>
                      <a:pPr algn="l" fontAlgn="t">
                        <a:spcBef>
                          <a:spcPts val="0"/>
                        </a:spcBef>
                        <a:spcAft>
                          <a:spcPts val="0"/>
                        </a:spcAft>
                      </a:pPr>
                      <a:r>
                        <a:rPr lang="en-GB" sz="2200" b="0" i="0" u="none" strike="noStrike" kern="120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Conference/Events</a:t>
                      </a:r>
                      <a:endParaRPr lang="en-GB" sz="2200" b="0" i="0" u="none" strike="noStrike">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200" b="0" i="0" u="none" strike="noStrike" kern="1200" dirty="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Costs comprised of venue rentals, conference packages, per diems for participants and facilitators, and other supplies.</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75610388"/>
                  </a:ext>
                </a:extLst>
              </a:tr>
              <a:tr h="1937441">
                <a:tc>
                  <a:txBody>
                    <a:bodyPr/>
                    <a:lstStyle/>
                    <a:p>
                      <a:pPr algn="l" fontAlgn="t">
                        <a:spcBef>
                          <a:spcPts val="0"/>
                        </a:spcBef>
                        <a:spcAft>
                          <a:spcPts val="0"/>
                        </a:spcAft>
                      </a:pPr>
                      <a:r>
                        <a:rPr lang="en-GB" sz="2200" b="0" i="0" u="none" strike="noStrike" kern="120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Outreach, communication, and information dissemination </a:t>
                      </a:r>
                      <a:endParaRPr lang="en-GB" sz="2200" b="0" i="0" u="none" strike="noStrike">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200" b="0" i="0" u="none" strike="noStrike" dirty="0">
                          <a:solidFill>
                            <a:schemeClr val="tx1">
                              <a:lumMod val="75000"/>
                              <a:lumOff val="25000"/>
                            </a:schemeClr>
                          </a:solidFill>
                          <a:effectLst/>
                          <a:latin typeface="Times New Roman" panose="02020603050405020304" pitchFamily="18" charset="0"/>
                          <a:ea typeface="DengXian" panose="02010600030101010101" pitchFamily="2" charset="-122"/>
                          <a:cs typeface="Arial" panose="020B0604020202020204" pitchFamily="34" charset="0"/>
                        </a:rPr>
                        <a:t>These activities included briefing and orientation meetings for media personnel, professional groups, political and community leaders, and other stakeholders. Communications included the costs of printing communications materials such as posters, job aides, and leaflets, as well as mass media broadcast materials.</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88913289"/>
                  </a:ext>
                </a:extLst>
              </a:tr>
              <a:tr h="667093">
                <a:tc>
                  <a:txBody>
                    <a:bodyPr/>
                    <a:lstStyle/>
                    <a:p>
                      <a:pPr algn="l" fontAlgn="t">
                        <a:spcBef>
                          <a:spcPts val="0"/>
                        </a:spcBef>
                        <a:spcAft>
                          <a:spcPts val="0"/>
                        </a:spcAft>
                      </a:pPr>
                      <a:r>
                        <a:rPr lang="en-GB" sz="2200" b="0" i="0" u="none" strike="noStrike" kern="1200" dirty="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Travel expenses</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200" b="0" i="0" u="none" strike="noStrike" kern="1200" dirty="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Travel costs incurred in carrying out the interventions.</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45760" marT="145760" marB="1457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75642265"/>
                  </a:ext>
                </a:extLst>
              </a:tr>
            </a:tbl>
          </a:graphicData>
        </a:graphic>
      </p:graphicFrame>
    </p:spTree>
    <p:extLst>
      <p:ext uri="{BB962C8B-B14F-4D97-AF65-F5344CB8AC3E}">
        <p14:creationId xmlns:p14="http://schemas.microsoft.com/office/powerpoint/2010/main" val="340444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3EF5726-BC8E-5549-A62B-E7E8E453B743}"/>
              </a:ext>
            </a:extLst>
          </p:cNvPr>
          <p:cNvSpPr>
            <a:spLocks noChangeArrowheads="1"/>
          </p:cNvSpPr>
          <p:nvPr/>
        </p:nvSpPr>
        <p:spPr bwMode="auto">
          <a:xfrm>
            <a:off x="1445485" y="241928"/>
            <a:ext cx="6612665" cy="20098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9728" tIns="54864" rIns="109728" bIns="54864" numCol="1" rtlCol="0" anchor="ctr" anchorCtr="0" compatLnSpc="1">
            <a:prstTxWarp prst="textNoShape">
              <a:avLst/>
            </a:prstTxWarp>
            <a:normAutofit/>
          </a:bodyPr>
          <a:lstStyle/>
          <a:p>
            <a:pPr fontAlgn="base">
              <a:lnSpc>
                <a:spcPct val="90000"/>
              </a:lnSpc>
              <a:spcBef>
                <a:spcPct val="0"/>
              </a:spcBef>
              <a:spcAft>
                <a:spcPts val="720"/>
              </a:spcAft>
            </a:pPr>
            <a:r>
              <a:rPr lang="en-US" altLang="en-GH" sz="2400" b="1" dirty="0"/>
              <a:t>Spending categories and assumptions (2)</a:t>
            </a:r>
            <a:endParaRPr lang="en-US" altLang="en-GH" sz="2400" dirty="0"/>
          </a:p>
          <a:p>
            <a:pPr indent="-274320" fontAlgn="base">
              <a:lnSpc>
                <a:spcPct val="90000"/>
              </a:lnSpc>
              <a:spcBef>
                <a:spcPct val="0"/>
              </a:spcBef>
              <a:spcAft>
                <a:spcPts val="720"/>
              </a:spcAft>
              <a:buFont typeface="Arial" panose="020B0604020202020204" pitchFamily="34" charset="0"/>
              <a:buChar char="•"/>
            </a:pPr>
            <a:endParaRPr lang="en-US" altLang="en-GH" sz="2400" dirty="0"/>
          </a:p>
        </p:txBody>
      </p:sp>
      <p:sp>
        <p:nvSpPr>
          <p:cNvPr id="2" name="Date Placeholder 1">
            <a:extLst>
              <a:ext uri="{FF2B5EF4-FFF2-40B4-BE49-F238E27FC236}">
                <a16:creationId xmlns:a16="http://schemas.microsoft.com/office/drawing/2014/main" id="{4ABCA56C-4E9D-F543-AFE7-2DEE908240AC}"/>
              </a:ext>
            </a:extLst>
          </p:cNvPr>
          <p:cNvSpPr>
            <a:spLocks noGrp="1"/>
          </p:cNvSpPr>
          <p:nvPr>
            <p:ph type="dt" sz="half" idx="10"/>
          </p:nvPr>
        </p:nvSpPr>
        <p:spPr>
          <a:xfrm>
            <a:off x="1005840" y="7627621"/>
            <a:ext cx="3291840" cy="438150"/>
          </a:xfrm>
        </p:spPr>
        <p:txBody>
          <a:bodyPr vert="horz" lIns="109728" tIns="54864" rIns="109728" bIns="54864" rtlCol="0" anchor="ctr">
            <a:normAutofit/>
          </a:bodyPr>
          <a:lstStyle/>
          <a:p>
            <a:pPr>
              <a:spcAft>
                <a:spcPts val="720"/>
              </a:spcAft>
              <a:defRPr/>
            </a:pPr>
            <a:fld id="{FFA915CC-8CD6-41FC-8E94-7DE00D48C25A}" type="datetime1">
              <a:rPr lang="en-US"/>
              <a:pPr>
                <a:spcAft>
                  <a:spcPts val="720"/>
                </a:spcAft>
                <a:defRPr/>
              </a:pPr>
              <a:t>9/6/23</a:t>
            </a:fld>
            <a:endParaRPr lang="en-US"/>
          </a:p>
        </p:txBody>
      </p:sp>
      <p:sp>
        <p:nvSpPr>
          <p:cNvPr id="3" name="Slide Number Placeholder 2">
            <a:extLst>
              <a:ext uri="{FF2B5EF4-FFF2-40B4-BE49-F238E27FC236}">
                <a16:creationId xmlns:a16="http://schemas.microsoft.com/office/drawing/2014/main" id="{9F2F9C1C-3FE3-CE45-BFF8-38CCE6FC6977}"/>
              </a:ext>
            </a:extLst>
          </p:cNvPr>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a:spcAft>
                <a:spcPts val="720"/>
              </a:spcAft>
              <a:defRPr/>
            </a:pPr>
            <a:fld id="{1DB6C988-4D17-4769-AFD6-9FA8E95C5F4D}" type="slidenum">
              <a:rPr lang="en-US"/>
              <a:pPr>
                <a:spcAft>
                  <a:spcPts val="720"/>
                </a:spcAft>
                <a:defRPr/>
              </a:pPr>
              <a:t>24</a:t>
            </a:fld>
            <a:endParaRPr lang="en-US"/>
          </a:p>
        </p:txBody>
      </p:sp>
      <p:graphicFrame>
        <p:nvGraphicFramePr>
          <p:cNvPr id="4" name="Table 3">
            <a:extLst>
              <a:ext uri="{FF2B5EF4-FFF2-40B4-BE49-F238E27FC236}">
                <a16:creationId xmlns:a16="http://schemas.microsoft.com/office/drawing/2014/main" id="{07C79D20-584B-B046-A1C9-53309561BABB}"/>
              </a:ext>
            </a:extLst>
          </p:cNvPr>
          <p:cNvGraphicFramePr>
            <a:graphicFrameLocks noGrp="1"/>
          </p:cNvGraphicFramePr>
          <p:nvPr>
            <p:extLst>
              <p:ext uri="{D42A27DB-BD31-4B8C-83A1-F6EECF244321}">
                <p14:modId xmlns:p14="http://schemas.microsoft.com/office/powerpoint/2010/main" val="3907490004"/>
              </p:ext>
            </p:extLst>
          </p:nvPr>
        </p:nvGraphicFramePr>
        <p:xfrm>
          <a:off x="1626789" y="1775160"/>
          <a:ext cx="11558126" cy="4975433"/>
        </p:xfrm>
        <a:graphic>
          <a:graphicData uri="http://schemas.openxmlformats.org/drawingml/2006/table">
            <a:tbl>
              <a:tblPr firstRow="1" bandRow="1">
                <a:noFill/>
              </a:tblPr>
              <a:tblGrid>
                <a:gridCol w="4157244">
                  <a:extLst>
                    <a:ext uri="{9D8B030D-6E8A-4147-A177-3AD203B41FA5}">
                      <a16:colId xmlns:a16="http://schemas.microsoft.com/office/drawing/2014/main" val="3608141801"/>
                    </a:ext>
                  </a:extLst>
                </a:gridCol>
                <a:gridCol w="7400882">
                  <a:extLst>
                    <a:ext uri="{9D8B030D-6E8A-4147-A177-3AD203B41FA5}">
                      <a16:colId xmlns:a16="http://schemas.microsoft.com/office/drawing/2014/main" val="3367325251"/>
                    </a:ext>
                  </a:extLst>
                </a:gridCol>
              </a:tblGrid>
              <a:tr h="800512">
                <a:tc>
                  <a:txBody>
                    <a:bodyPr/>
                    <a:lstStyle/>
                    <a:p>
                      <a:pPr algn="l" fontAlgn="t">
                        <a:spcBef>
                          <a:spcPts val="0"/>
                        </a:spcBef>
                        <a:spcAft>
                          <a:spcPts val="0"/>
                        </a:spcAft>
                      </a:pPr>
                      <a:r>
                        <a:rPr lang="en-GB" sz="2200" b="0" i="0" u="none" strike="noStrike" kern="120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Spending Category </a:t>
                      </a:r>
                      <a:endParaRPr lang="en-GB" sz="2200" b="0" i="0" u="none" strike="noStrike">
                        <a:solidFill>
                          <a:schemeClr val="tx1">
                            <a:lumMod val="75000"/>
                            <a:lumOff val="25000"/>
                          </a:schemeClr>
                        </a:solidFill>
                        <a:effectLst/>
                        <a:latin typeface="Arial" panose="020B0604020202020204" pitchFamily="34" charset="0"/>
                      </a:endParaRPr>
                    </a:p>
                  </a:txBody>
                  <a:tcPr marL="280308" marR="168185" marT="168185" marB="1681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l" fontAlgn="t">
                        <a:spcBef>
                          <a:spcPts val="0"/>
                        </a:spcBef>
                        <a:spcAft>
                          <a:spcPts val="0"/>
                        </a:spcAft>
                      </a:pPr>
                      <a:r>
                        <a:rPr lang="en-GB" sz="2200" b="0" i="0" u="none" strike="noStrike" kern="1200" dirty="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 </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68185" marT="168185" marB="1681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323498665"/>
                  </a:ext>
                </a:extLst>
              </a:tr>
              <a:tr h="958945">
                <a:tc>
                  <a:txBody>
                    <a:bodyPr/>
                    <a:lstStyle/>
                    <a:p>
                      <a:r>
                        <a:rPr lang="en-GB" sz="2000" kern="1200" dirty="0">
                          <a:effectLst/>
                        </a:rPr>
                        <a:t>Salary cost related to project</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GB" sz="2000">
                          <a:effectLst/>
                        </a:rPr>
                        <a:t>This component includes costs associated with human resources for the delivering of the interventions. </a:t>
                      </a:r>
                      <a:endParaRPr lang="en-GH" sz="200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73402555"/>
                  </a:ext>
                </a:extLst>
              </a:tr>
              <a:tr h="1024128">
                <a:tc>
                  <a:txBody>
                    <a:bodyPr/>
                    <a:lstStyle/>
                    <a:p>
                      <a:r>
                        <a:rPr lang="en-GB" sz="2000" kern="1200" dirty="0">
                          <a:effectLst/>
                        </a:rPr>
                        <a:t>Training and Capacity Building</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GB" sz="2000" kern="1200" dirty="0">
                          <a:effectLst/>
                        </a:rPr>
                        <a:t>Trainings for staff included a range of activities by institutions delivering the services, such as refresher trainings for health workers already in the service, and planning meetings and material development workshops. </a:t>
                      </a:r>
                      <a:endParaRPr lang="en-GH" sz="2000" dirty="0">
                        <a:effectLst/>
                      </a:endParaRPr>
                    </a:p>
                    <a:p>
                      <a:r>
                        <a:rPr lang="en-GB" sz="2000" kern="1200" dirty="0">
                          <a:effectLst/>
                        </a:rPr>
                        <a:t> </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75610388"/>
                  </a:ext>
                </a:extLst>
              </a:tr>
              <a:tr h="1024883">
                <a:tc>
                  <a:txBody>
                    <a:bodyPr/>
                    <a:lstStyle/>
                    <a:p>
                      <a:r>
                        <a:rPr lang="en-GB" sz="2000" kern="1200" dirty="0">
                          <a:effectLst/>
                        </a:rPr>
                        <a:t>Equipment/Vehicle</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GB" sz="2000" kern="1200" dirty="0">
                          <a:effectLst/>
                        </a:rPr>
                        <a:t>Cost of equipment such as printers, vehicles and other equipment used for the delivery of the service.</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88913289"/>
                  </a:ext>
                </a:extLst>
              </a:tr>
              <a:tr h="667093">
                <a:tc>
                  <a:txBody>
                    <a:bodyPr/>
                    <a:lstStyle/>
                    <a:p>
                      <a:r>
                        <a:rPr lang="en-GB" sz="2000" kern="1200" dirty="0">
                          <a:effectLst/>
                        </a:rPr>
                        <a:t>Logistics Management</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2000" kern="1200" dirty="0">
                          <a:effectLst/>
                        </a:rPr>
                        <a:t>Cost incurred for the planning, control and movement and storage of related information, goods and services from origin to destination.</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82296" marR="82296" marT="0"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75642265"/>
                  </a:ext>
                </a:extLst>
              </a:tr>
            </a:tbl>
          </a:graphicData>
        </a:graphic>
      </p:graphicFrame>
    </p:spTree>
    <p:extLst>
      <p:ext uri="{BB962C8B-B14F-4D97-AF65-F5344CB8AC3E}">
        <p14:creationId xmlns:p14="http://schemas.microsoft.com/office/powerpoint/2010/main" val="1380062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3EF5726-BC8E-5549-A62B-E7E8E453B743}"/>
              </a:ext>
            </a:extLst>
          </p:cNvPr>
          <p:cNvSpPr>
            <a:spLocks noChangeArrowheads="1"/>
          </p:cNvSpPr>
          <p:nvPr/>
        </p:nvSpPr>
        <p:spPr bwMode="auto">
          <a:xfrm>
            <a:off x="1445485" y="241928"/>
            <a:ext cx="6612665" cy="20098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9728" tIns="54864" rIns="109728" bIns="54864" numCol="1" rtlCol="0" anchor="ctr" anchorCtr="0" compatLnSpc="1">
            <a:prstTxWarp prst="textNoShape">
              <a:avLst/>
            </a:prstTxWarp>
            <a:normAutofit/>
          </a:bodyPr>
          <a:lstStyle/>
          <a:p>
            <a:pPr fontAlgn="base">
              <a:lnSpc>
                <a:spcPct val="90000"/>
              </a:lnSpc>
              <a:spcBef>
                <a:spcPct val="0"/>
              </a:spcBef>
              <a:spcAft>
                <a:spcPts val="720"/>
              </a:spcAft>
            </a:pPr>
            <a:r>
              <a:rPr lang="en-US" altLang="en-GH" sz="2400" b="1" dirty="0"/>
              <a:t>Spending categories and assumptions (3)</a:t>
            </a:r>
            <a:endParaRPr lang="en-US" altLang="en-GH" sz="2400" dirty="0"/>
          </a:p>
          <a:p>
            <a:pPr indent="-274320" fontAlgn="base">
              <a:lnSpc>
                <a:spcPct val="90000"/>
              </a:lnSpc>
              <a:spcBef>
                <a:spcPct val="0"/>
              </a:spcBef>
              <a:spcAft>
                <a:spcPts val="720"/>
              </a:spcAft>
              <a:buFont typeface="Arial" panose="020B0604020202020204" pitchFamily="34" charset="0"/>
              <a:buChar char="•"/>
            </a:pPr>
            <a:endParaRPr lang="en-US" altLang="en-GH" sz="2400" dirty="0"/>
          </a:p>
        </p:txBody>
      </p:sp>
      <p:sp>
        <p:nvSpPr>
          <p:cNvPr id="2" name="Date Placeholder 1">
            <a:extLst>
              <a:ext uri="{FF2B5EF4-FFF2-40B4-BE49-F238E27FC236}">
                <a16:creationId xmlns:a16="http://schemas.microsoft.com/office/drawing/2014/main" id="{4ABCA56C-4E9D-F543-AFE7-2DEE908240AC}"/>
              </a:ext>
            </a:extLst>
          </p:cNvPr>
          <p:cNvSpPr>
            <a:spLocks noGrp="1"/>
          </p:cNvSpPr>
          <p:nvPr>
            <p:ph type="dt" sz="half" idx="10"/>
          </p:nvPr>
        </p:nvSpPr>
        <p:spPr>
          <a:xfrm>
            <a:off x="1005840" y="7627621"/>
            <a:ext cx="3291840" cy="438150"/>
          </a:xfrm>
        </p:spPr>
        <p:txBody>
          <a:bodyPr vert="horz" lIns="109728" tIns="54864" rIns="109728" bIns="54864" rtlCol="0" anchor="ctr">
            <a:normAutofit/>
          </a:bodyPr>
          <a:lstStyle/>
          <a:p>
            <a:pPr>
              <a:spcAft>
                <a:spcPts val="720"/>
              </a:spcAft>
              <a:defRPr/>
            </a:pPr>
            <a:fld id="{FFA915CC-8CD6-41FC-8E94-7DE00D48C25A}" type="datetime1">
              <a:rPr lang="en-US"/>
              <a:pPr>
                <a:spcAft>
                  <a:spcPts val="720"/>
                </a:spcAft>
                <a:defRPr/>
              </a:pPr>
              <a:t>9/6/23</a:t>
            </a:fld>
            <a:endParaRPr lang="en-US"/>
          </a:p>
        </p:txBody>
      </p:sp>
      <p:sp>
        <p:nvSpPr>
          <p:cNvPr id="3" name="Slide Number Placeholder 2">
            <a:extLst>
              <a:ext uri="{FF2B5EF4-FFF2-40B4-BE49-F238E27FC236}">
                <a16:creationId xmlns:a16="http://schemas.microsoft.com/office/drawing/2014/main" id="{9F2F9C1C-3FE3-CE45-BFF8-38CCE6FC6977}"/>
              </a:ext>
            </a:extLst>
          </p:cNvPr>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a:spcAft>
                <a:spcPts val="720"/>
              </a:spcAft>
              <a:defRPr/>
            </a:pPr>
            <a:fld id="{1DB6C988-4D17-4769-AFD6-9FA8E95C5F4D}" type="slidenum">
              <a:rPr lang="en-US"/>
              <a:pPr>
                <a:spcAft>
                  <a:spcPts val="720"/>
                </a:spcAft>
                <a:defRPr/>
              </a:pPr>
              <a:t>25</a:t>
            </a:fld>
            <a:endParaRPr lang="en-US"/>
          </a:p>
        </p:txBody>
      </p:sp>
      <p:graphicFrame>
        <p:nvGraphicFramePr>
          <p:cNvPr id="4" name="Table 3">
            <a:extLst>
              <a:ext uri="{FF2B5EF4-FFF2-40B4-BE49-F238E27FC236}">
                <a16:creationId xmlns:a16="http://schemas.microsoft.com/office/drawing/2014/main" id="{07C79D20-584B-B046-A1C9-53309561BABB}"/>
              </a:ext>
            </a:extLst>
          </p:cNvPr>
          <p:cNvGraphicFramePr>
            <a:graphicFrameLocks noGrp="1"/>
          </p:cNvGraphicFramePr>
          <p:nvPr/>
        </p:nvGraphicFramePr>
        <p:xfrm>
          <a:off x="1626789" y="1775160"/>
          <a:ext cx="11123882" cy="5568940"/>
        </p:xfrm>
        <a:graphic>
          <a:graphicData uri="http://schemas.openxmlformats.org/drawingml/2006/table">
            <a:tbl>
              <a:tblPr firstRow="1" bandRow="1">
                <a:noFill/>
              </a:tblPr>
              <a:tblGrid>
                <a:gridCol w="4001054">
                  <a:extLst>
                    <a:ext uri="{9D8B030D-6E8A-4147-A177-3AD203B41FA5}">
                      <a16:colId xmlns:a16="http://schemas.microsoft.com/office/drawing/2014/main" val="3608141801"/>
                    </a:ext>
                  </a:extLst>
                </a:gridCol>
                <a:gridCol w="7122828">
                  <a:extLst>
                    <a:ext uri="{9D8B030D-6E8A-4147-A177-3AD203B41FA5}">
                      <a16:colId xmlns:a16="http://schemas.microsoft.com/office/drawing/2014/main" val="3367325251"/>
                    </a:ext>
                  </a:extLst>
                </a:gridCol>
              </a:tblGrid>
              <a:tr h="665554">
                <a:tc>
                  <a:txBody>
                    <a:bodyPr/>
                    <a:lstStyle/>
                    <a:p>
                      <a:pPr algn="l" fontAlgn="t">
                        <a:spcBef>
                          <a:spcPts val="0"/>
                        </a:spcBef>
                        <a:spcAft>
                          <a:spcPts val="0"/>
                        </a:spcAft>
                      </a:pPr>
                      <a:r>
                        <a:rPr lang="en-GB" sz="2200" b="0" i="0" u="none" strike="noStrike" kern="120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Spending Category </a:t>
                      </a:r>
                      <a:endParaRPr lang="en-GB" sz="2200" b="0" i="0" u="none" strike="noStrike">
                        <a:solidFill>
                          <a:schemeClr val="tx1">
                            <a:lumMod val="75000"/>
                            <a:lumOff val="25000"/>
                          </a:schemeClr>
                        </a:solidFill>
                        <a:effectLst/>
                        <a:latin typeface="Arial" panose="020B0604020202020204" pitchFamily="34" charset="0"/>
                      </a:endParaRPr>
                    </a:p>
                  </a:txBody>
                  <a:tcPr marL="280308" marR="168185" marT="168185" marB="1681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l" fontAlgn="t">
                        <a:spcBef>
                          <a:spcPts val="0"/>
                        </a:spcBef>
                        <a:spcAft>
                          <a:spcPts val="0"/>
                        </a:spcAft>
                      </a:pPr>
                      <a:r>
                        <a:rPr lang="en-GB" sz="2200" b="0" i="0" u="none" strike="noStrike" kern="1200" dirty="0">
                          <a:solidFill>
                            <a:schemeClr val="tx1">
                              <a:lumMod val="75000"/>
                              <a:lumOff val="25000"/>
                            </a:schemeClr>
                          </a:solidFill>
                          <a:effectLst/>
                          <a:latin typeface="Times" panose="02020603050405020304" pitchFamily="18" charset="0"/>
                          <a:ea typeface="Times New Roman" panose="02020603050405020304" pitchFamily="18" charset="0"/>
                          <a:cs typeface="Calibri" panose="020F0502020204030204" pitchFamily="34" charset="0"/>
                        </a:rPr>
                        <a:t> </a:t>
                      </a:r>
                      <a:endParaRPr lang="en-GB" sz="2200" b="0" i="0" u="none" strike="noStrike" dirty="0">
                        <a:solidFill>
                          <a:schemeClr val="tx1">
                            <a:lumMod val="75000"/>
                            <a:lumOff val="25000"/>
                          </a:schemeClr>
                        </a:solidFill>
                        <a:effectLst/>
                        <a:latin typeface="Arial" panose="020B0604020202020204" pitchFamily="34" charset="0"/>
                      </a:endParaRPr>
                    </a:p>
                  </a:txBody>
                  <a:tcPr marL="280308" marR="168185" marT="168185" marB="1681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323498665"/>
                  </a:ext>
                </a:extLst>
              </a:tr>
              <a:tr h="778667">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Infrastructure</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300" b="0" i="0" u="none" strike="noStrike" kern="120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Consists of both construction costs and any related land or property acquisition costs.</a:t>
                      </a:r>
                      <a:endParaRPr lang="en-GB" sz="3400" b="0" i="0" u="none" strike="noStrike">
                        <a:effectLst/>
                        <a:latin typeface="Arial" panose="020B0604020202020204" pitchFamily="34" charset="0"/>
                      </a:endParaRPr>
                    </a:p>
                  </a:txBody>
                  <a:tcPr marL="129859" marR="129859" marT="18036" marB="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73402555"/>
                  </a:ext>
                </a:extLst>
              </a:tr>
              <a:tr h="778667">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Information systems</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300" b="0" i="0" u="none" strike="noStrike" kern="120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Cost of information system support</a:t>
                      </a:r>
                      <a:endParaRPr lang="en-GB" sz="3400" b="0" i="0" u="none" strike="noStrike">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75610388"/>
                  </a:ext>
                </a:extLst>
              </a:tr>
              <a:tr h="832208">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Website Development</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300" b="0" i="0" u="none" strike="noStrike" kern="120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Cost of related cost associated with the development of a web site.</a:t>
                      </a:r>
                      <a:endParaRPr lang="en-GB" sz="3400" b="0" i="0" u="none" strike="noStrike">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88913289"/>
                  </a:ext>
                </a:extLst>
              </a:tr>
              <a:tr h="712980">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Maintenance</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gn="l" fontAlgn="t">
                        <a:spcBef>
                          <a:spcPts val="0"/>
                        </a:spcBef>
                        <a:spcAft>
                          <a:spcPts val="0"/>
                        </a:spcAft>
                      </a:pPr>
                      <a:r>
                        <a:rPr lang="en-US"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Maintenance costs related to maintaining company facilities, property, vehicles or equipment</a:t>
                      </a:r>
                      <a:endParaRPr lang="en-US"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575642265"/>
                  </a:ext>
                </a:extLst>
              </a:tr>
              <a:tr h="1060452">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Administrative and overhead costs specifically related to the project</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gn="l" fontAlgn="t">
                        <a:spcBef>
                          <a:spcPts val="0"/>
                        </a:spcBef>
                        <a:spcAft>
                          <a:spcPts val="0"/>
                        </a:spcAft>
                      </a:pPr>
                      <a:r>
                        <a:rPr lang="en-US"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Salaries and bonuses of personnel performing staff functions, professional fees, office supplies, etc.</a:t>
                      </a:r>
                      <a:endParaRPr lang="en-US"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363408679"/>
                  </a:ext>
                </a:extLst>
              </a:tr>
              <a:tr h="712980">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Miscellaneous expenses integral to the project</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fontAlgn="t">
                        <a:spcBef>
                          <a:spcPts val="0"/>
                        </a:spcBef>
                        <a:spcAft>
                          <a:spcPts val="0"/>
                        </a:spcAft>
                      </a:pPr>
                      <a:r>
                        <a:rPr lang="en-GB" sz="2300" b="0" i="0" u="none" strike="noStrike" kern="1200" dirty="0">
                          <a:solidFill>
                            <a:srgbClr val="000000"/>
                          </a:solidFill>
                          <a:effectLst/>
                          <a:latin typeface="Times" panose="02020603050405020304" pitchFamily="18" charset="0"/>
                          <a:ea typeface="Times New Roman" panose="02020603050405020304" pitchFamily="18" charset="0"/>
                          <a:cs typeface="Calibri" panose="020F0502020204030204" pitchFamily="34" charset="0"/>
                        </a:rPr>
                        <a:t> </a:t>
                      </a:r>
                      <a:endParaRPr lang="en-GB" sz="3400" b="0" i="0" u="none" strike="noStrike" dirty="0">
                        <a:effectLst/>
                        <a:latin typeface="Arial" panose="020B0604020202020204" pitchFamily="34" charset="0"/>
                      </a:endParaRPr>
                    </a:p>
                  </a:txBody>
                  <a:tcPr marL="129859" marR="129859" marT="18036" marB="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94450150"/>
                  </a:ext>
                </a:extLst>
              </a:tr>
            </a:tbl>
          </a:graphicData>
        </a:graphic>
      </p:graphicFrame>
    </p:spTree>
    <p:extLst>
      <p:ext uri="{BB962C8B-B14F-4D97-AF65-F5344CB8AC3E}">
        <p14:creationId xmlns:p14="http://schemas.microsoft.com/office/powerpoint/2010/main" val="216557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32786-0EC1-304D-8562-78FBF45D4BD7}"/>
              </a:ext>
            </a:extLst>
          </p:cNvPr>
          <p:cNvSpPr>
            <a:spLocks noGrp="1"/>
          </p:cNvSpPr>
          <p:nvPr>
            <p:ph type="dt" sz="half" idx="10"/>
          </p:nvPr>
        </p:nvSpPr>
        <p:spPr/>
        <p:txBody>
          <a:bodyPr/>
          <a:lstStyle/>
          <a:p>
            <a:pPr defTabSz="1097280">
              <a:defRPr/>
            </a:pPr>
            <a:fld id="{FFA915CC-8CD6-41FC-8E94-7DE00D48C25A}"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3" name="Slide Number Placeholder 2">
            <a:extLst>
              <a:ext uri="{FF2B5EF4-FFF2-40B4-BE49-F238E27FC236}">
                <a16:creationId xmlns:a16="http://schemas.microsoft.com/office/drawing/2014/main" id="{D2E72E93-120B-0A4F-BD0F-08E6F8E77575}"/>
              </a:ext>
            </a:extLst>
          </p:cNvPr>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26</a:t>
            </a:fld>
            <a:endParaRPr lang="en-US" sz="1440">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id="{16EAB45D-7CC0-5240-95BB-41B05F1B86BF}"/>
              </a:ext>
            </a:extLst>
          </p:cNvPr>
          <p:cNvSpPr txBox="1"/>
          <p:nvPr/>
        </p:nvSpPr>
        <p:spPr>
          <a:xfrm>
            <a:off x="2882096" y="3493873"/>
            <a:ext cx="7319830" cy="830997"/>
          </a:xfrm>
          <a:prstGeom prst="rect">
            <a:avLst/>
          </a:prstGeom>
          <a:noFill/>
        </p:spPr>
        <p:txBody>
          <a:bodyPr wrap="square">
            <a:spAutoFit/>
          </a:bodyPr>
          <a:lstStyle/>
          <a:p>
            <a:pPr algn="ctr"/>
            <a:r>
              <a:rPr lang="en-US" sz="4800" b="1" dirty="0">
                <a:latin typeface="Times New Roman" panose="02020603050405020304" pitchFamily="18" charset="0"/>
                <a:ea typeface="DengXian" panose="02010600030101010101" pitchFamily="2" charset="-122"/>
                <a:cs typeface="Arial" panose="020B0604020202020204" pitchFamily="34" charset="0"/>
              </a:rPr>
              <a:t>Results - Ghana</a:t>
            </a:r>
            <a:endParaRPr lang="en-GH" sz="48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630109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922756F-9BF6-2246-A8D0-97FB2D5F58A9}"/>
              </a:ext>
            </a:extLst>
          </p:cNvPr>
          <p:cNvSpPr>
            <a:spLocks noChangeArrowheads="1"/>
          </p:cNvSpPr>
          <p:nvPr/>
        </p:nvSpPr>
        <p:spPr bwMode="auto">
          <a:xfrm>
            <a:off x="1209822" y="335525"/>
            <a:ext cx="12210756" cy="9214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9728" tIns="54864" rIns="109728" bIns="54864" numCol="1" rtlCol="0" anchor="ctr" anchorCtr="0" compatLnSpc="1">
            <a:prstTxWarp prst="textNoShape">
              <a:avLst/>
            </a:prstTxWarp>
            <a:normAutofit/>
          </a:bodyPr>
          <a:lstStyle/>
          <a:p>
            <a:pPr algn="ctr" fontAlgn="base">
              <a:lnSpc>
                <a:spcPct val="90000"/>
              </a:lnSpc>
              <a:spcBef>
                <a:spcPct val="0"/>
              </a:spcBef>
              <a:spcAft>
                <a:spcPts val="720"/>
              </a:spcAft>
            </a:pPr>
            <a:r>
              <a:rPr lang="en-US" altLang="en-GH" sz="2400" b="1" dirty="0"/>
              <a:t> Total costs (for 7 years) and cost share estimates (USD)</a:t>
            </a:r>
            <a:endParaRPr lang="en-US" altLang="en-GH" sz="2400" dirty="0"/>
          </a:p>
          <a:p>
            <a:pPr indent="-274320" algn="ctr" fontAlgn="base">
              <a:lnSpc>
                <a:spcPct val="90000"/>
              </a:lnSpc>
              <a:spcBef>
                <a:spcPct val="0"/>
              </a:spcBef>
              <a:spcAft>
                <a:spcPts val="720"/>
              </a:spcAft>
              <a:buFont typeface="Arial" panose="020B0604020202020204" pitchFamily="34" charset="0"/>
              <a:buChar char="•"/>
            </a:pPr>
            <a:endParaRPr lang="en-US" altLang="en-GH" sz="2400" dirty="0"/>
          </a:p>
        </p:txBody>
      </p:sp>
      <p:sp>
        <p:nvSpPr>
          <p:cNvPr id="2" name="Date Placeholder 1">
            <a:extLst>
              <a:ext uri="{FF2B5EF4-FFF2-40B4-BE49-F238E27FC236}">
                <a16:creationId xmlns:a16="http://schemas.microsoft.com/office/drawing/2014/main" id="{D3B71DFD-F3F5-7A47-A871-2F8DA664E40F}"/>
              </a:ext>
            </a:extLst>
          </p:cNvPr>
          <p:cNvSpPr>
            <a:spLocks noGrp="1"/>
          </p:cNvSpPr>
          <p:nvPr>
            <p:ph type="dt" sz="half" idx="10"/>
          </p:nvPr>
        </p:nvSpPr>
        <p:spPr>
          <a:xfrm>
            <a:off x="1005840" y="7627621"/>
            <a:ext cx="3291840" cy="438150"/>
          </a:xfrm>
        </p:spPr>
        <p:txBody>
          <a:bodyPr vert="horz" lIns="109728" tIns="54864" rIns="109728" bIns="54864" rtlCol="0" anchor="ctr">
            <a:normAutofit/>
          </a:bodyPr>
          <a:lstStyle/>
          <a:p>
            <a:pPr>
              <a:spcAft>
                <a:spcPts val="720"/>
              </a:spcAft>
              <a:defRPr/>
            </a:pPr>
            <a:fld id="{FFA915CC-8CD6-41FC-8E94-7DE00D48C25A}" type="datetime1">
              <a:rPr lang="en-US"/>
              <a:pPr>
                <a:spcAft>
                  <a:spcPts val="720"/>
                </a:spcAft>
                <a:defRPr/>
              </a:pPr>
              <a:t>9/6/23</a:t>
            </a:fld>
            <a:endParaRPr lang="en-US"/>
          </a:p>
        </p:txBody>
      </p:sp>
      <p:sp>
        <p:nvSpPr>
          <p:cNvPr id="3" name="Slide Number Placeholder 2">
            <a:extLst>
              <a:ext uri="{FF2B5EF4-FFF2-40B4-BE49-F238E27FC236}">
                <a16:creationId xmlns:a16="http://schemas.microsoft.com/office/drawing/2014/main" id="{9B9B6C80-45E0-3A4F-972D-34351F4ADDED}"/>
              </a:ext>
            </a:extLst>
          </p:cNvPr>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a:spcAft>
                <a:spcPts val="720"/>
              </a:spcAft>
              <a:defRPr/>
            </a:pPr>
            <a:fld id="{1DB6C988-4D17-4769-AFD6-9FA8E95C5F4D}" type="slidenum">
              <a:rPr lang="en-US"/>
              <a:pPr>
                <a:spcAft>
                  <a:spcPts val="720"/>
                </a:spcAft>
                <a:defRPr/>
              </a:pPr>
              <a:t>27</a:t>
            </a:fld>
            <a:endParaRPr lang="en-US"/>
          </a:p>
        </p:txBody>
      </p:sp>
      <p:graphicFrame>
        <p:nvGraphicFramePr>
          <p:cNvPr id="4" name="Table 3">
            <a:extLst>
              <a:ext uri="{FF2B5EF4-FFF2-40B4-BE49-F238E27FC236}">
                <a16:creationId xmlns:a16="http://schemas.microsoft.com/office/drawing/2014/main" id="{6395A153-FE39-384B-BEB3-B2ED3CB6170D}"/>
              </a:ext>
            </a:extLst>
          </p:cNvPr>
          <p:cNvGraphicFramePr>
            <a:graphicFrameLocks noGrp="1"/>
          </p:cNvGraphicFramePr>
          <p:nvPr>
            <p:extLst>
              <p:ext uri="{D42A27DB-BD31-4B8C-83A1-F6EECF244321}">
                <p14:modId xmlns:p14="http://schemas.microsoft.com/office/powerpoint/2010/main" val="138012517"/>
              </p:ext>
            </p:extLst>
          </p:nvPr>
        </p:nvGraphicFramePr>
        <p:xfrm>
          <a:off x="1439333" y="1257011"/>
          <a:ext cx="11981244" cy="6370608"/>
        </p:xfrm>
        <a:graphic>
          <a:graphicData uri="http://schemas.openxmlformats.org/drawingml/2006/table">
            <a:tbl>
              <a:tblPr firstRow="1" firstCol="1" bandRow="1">
                <a:tableStyleId>{3B4B98B0-60AC-42C2-AFA5-B58CD77FA1E5}</a:tableStyleId>
              </a:tblPr>
              <a:tblGrid>
                <a:gridCol w="2691873">
                  <a:extLst>
                    <a:ext uri="{9D8B030D-6E8A-4147-A177-3AD203B41FA5}">
                      <a16:colId xmlns:a16="http://schemas.microsoft.com/office/drawing/2014/main" val="3776446466"/>
                    </a:ext>
                  </a:extLst>
                </a:gridCol>
                <a:gridCol w="1348551">
                  <a:extLst>
                    <a:ext uri="{9D8B030D-6E8A-4147-A177-3AD203B41FA5}">
                      <a16:colId xmlns:a16="http://schemas.microsoft.com/office/drawing/2014/main" val="115085002"/>
                    </a:ext>
                  </a:extLst>
                </a:gridCol>
                <a:gridCol w="1334912">
                  <a:extLst>
                    <a:ext uri="{9D8B030D-6E8A-4147-A177-3AD203B41FA5}">
                      <a16:colId xmlns:a16="http://schemas.microsoft.com/office/drawing/2014/main" val="3824820055"/>
                    </a:ext>
                  </a:extLst>
                </a:gridCol>
                <a:gridCol w="1155926">
                  <a:extLst>
                    <a:ext uri="{9D8B030D-6E8A-4147-A177-3AD203B41FA5}">
                      <a16:colId xmlns:a16="http://schemas.microsoft.com/office/drawing/2014/main" val="2585787126"/>
                    </a:ext>
                  </a:extLst>
                </a:gridCol>
                <a:gridCol w="1334912">
                  <a:extLst>
                    <a:ext uri="{9D8B030D-6E8A-4147-A177-3AD203B41FA5}">
                      <a16:colId xmlns:a16="http://schemas.microsoft.com/office/drawing/2014/main" val="4107947587"/>
                    </a:ext>
                  </a:extLst>
                </a:gridCol>
                <a:gridCol w="1334912">
                  <a:extLst>
                    <a:ext uri="{9D8B030D-6E8A-4147-A177-3AD203B41FA5}">
                      <a16:colId xmlns:a16="http://schemas.microsoft.com/office/drawing/2014/main" val="1741512192"/>
                    </a:ext>
                  </a:extLst>
                </a:gridCol>
                <a:gridCol w="1445246">
                  <a:extLst>
                    <a:ext uri="{9D8B030D-6E8A-4147-A177-3AD203B41FA5}">
                      <a16:colId xmlns:a16="http://schemas.microsoft.com/office/drawing/2014/main" val="1464087279"/>
                    </a:ext>
                  </a:extLst>
                </a:gridCol>
                <a:gridCol w="1334912">
                  <a:extLst>
                    <a:ext uri="{9D8B030D-6E8A-4147-A177-3AD203B41FA5}">
                      <a16:colId xmlns:a16="http://schemas.microsoft.com/office/drawing/2014/main" val="1652529238"/>
                    </a:ext>
                  </a:extLst>
                </a:gridCol>
              </a:tblGrid>
              <a:tr h="418871">
                <a:tc>
                  <a:txBody>
                    <a:bodyPr/>
                    <a:lstStyle/>
                    <a:p>
                      <a:r>
                        <a:rPr lang="en-US" sz="1700">
                          <a:effectLst/>
                        </a:rPr>
                        <a:t>Name of Intervention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2015</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2016</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2017</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2018</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2019</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2020</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2021</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extLst>
                  <a:ext uri="{0D108BD9-81ED-4DB2-BD59-A6C34878D82A}">
                    <a16:rowId xmlns:a16="http://schemas.microsoft.com/office/drawing/2014/main" val="2284406491"/>
                  </a:ext>
                </a:extLst>
              </a:tr>
              <a:tr h="418871">
                <a:tc>
                  <a:txBody>
                    <a:bodyPr/>
                    <a:lstStyle/>
                    <a:p>
                      <a:r>
                        <a:rPr lang="en-US" sz="1700" b="0" dirty="0">
                          <a:effectLst/>
                        </a:rPr>
                        <a:t>Adolescent Clubs</a:t>
                      </a:r>
                      <a:endParaRPr lang="en-GH" sz="1800" b="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extLst>
                  <a:ext uri="{0D108BD9-81ED-4DB2-BD59-A6C34878D82A}">
                    <a16:rowId xmlns:a16="http://schemas.microsoft.com/office/drawing/2014/main" val="1108356721"/>
                  </a:ext>
                </a:extLst>
              </a:tr>
              <a:tr h="1450423">
                <a:tc>
                  <a:txBody>
                    <a:bodyPr/>
                    <a:lstStyle/>
                    <a:p>
                      <a:r>
                        <a:rPr lang="en-US" sz="1700" b="0" dirty="0">
                          <a:effectLst/>
                        </a:rPr>
                        <a:t>Empowering Adolescent Girls through Comprehensive Sexuality Education </a:t>
                      </a:r>
                      <a:endParaRPr lang="en-GH" sz="1800" b="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51,409</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565,184</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4,697,540</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8,158,539</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345,519</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extLst>
                  <a:ext uri="{0D108BD9-81ED-4DB2-BD59-A6C34878D82A}">
                    <a16:rowId xmlns:a16="http://schemas.microsoft.com/office/drawing/2014/main" val="954925763"/>
                  </a:ext>
                </a:extLst>
              </a:tr>
              <a:tr h="2138124">
                <a:tc>
                  <a:txBody>
                    <a:bodyPr/>
                    <a:lstStyle/>
                    <a:p>
                      <a:r>
                        <a:rPr lang="en-US" sz="1700" b="0" dirty="0">
                          <a:effectLst/>
                        </a:rPr>
                        <a:t>Strengthened national capacity in delivering high-quality integrated family planning and comprehensive maternal health services</a:t>
                      </a:r>
                      <a:endParaRPr lang="en-GH" sz="1800" b="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8,333,956</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1,966,561</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202,981</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4,121,682</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4,809,827</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4,624,050</a:t>
                      </a:r>
                      <a:endParaRPr lang="en-GH" sz="1800" dirty="0">
                        <a:effectLst/>
                      </a:endParaRPr>
                    </a:p>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4,802,230</a:t>
                      </a:r>
                      <a:endParaRPr lang="en-GH" sz="1800">
                        <a:effectLst/>
                      </a:endParaRPr>
                    </a:p>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extLst>
                  <a:ext uri="{0D108BD9-81ED-4DB2-BD59-A6C34878D82A}">
                    <a16:rowId xmlns:a16="http://schemas.microsoft.com/office/drawing/2014/main" val="247903380"/>
                  </a:ext>
                </a:extLst>
              </a:tr>
              <a:tr h="762724">
                <a:tc>
                  <a:txBody>
                    <a:bodyPr/>
                    <a:lstStyle/>
                    <a:p>
                      <a:r>
                        <a:rPr lang="en-US" sz="1700" b="0" dirty="0">
                          <a:effectLst/>
                        </a:rPr>
                        <a:t>E-Health (Digital platforms) </a:t>
                      </a:r>
                      <a:endParaRPr lang="en-GH" sz="1800" b="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627,050</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extLst>
                  <a:ext uri="{0D108BD9-81ED-4DB2-BD59-A6C34878D82A}">
                    <a16:rowId xmlns:a16="http://schemas.microsoft.com/office/drawing/2014/main" val="778949266"/>
                  </a:ext>
                </a:extLst>
              </a:tr>
              <a:tr h="762724">
                <a:tc>
                  <a:txBody>
                    <a:bodyPr/>
                    <a:lstStyle/>
                    <a:p>
                      <a:r>
                        <a:rPr lang="en-US" sz="1700" b="0" dirty="0">
                          <a:effectLst/>
                        </a:rPr>
                        <a:t>Safety Net Program</a:t>
                      </a:r>
                      <a:endParaRPr lang="en-GH" sz="1800" b="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a:effectLst/>
                        </a:rPr>
                        <a:t> </a:t>
                      </a:r>
                      <a:endParaRPr lang="en-GH" sz="180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1700" dirty="0">
                          <a:effectLst/>
                        </a:rPr>
                        <a:t>2,802,230</a:t>
                      </a:r>
                      <a:endParaRPr lang="en-GH" sz="1800" dirty="0">
                        <a:effectLst/>
                      </a:endParaRPr>
                    </a:p>
                    <a:p>
                      <a:r>
                        <a:rPr lang="en-US" sz="1700" dirty="0">
                          <a:effectLst/>
                        </a:rPr>
                        <a:t> </a:t>
                      </a:r>
                      <a:endParaRPr lang="en-GH" sz="18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extLst>
                  <a:ext uri="{0D108BD9-81ED-4DB2-BD59-A6C34878D82A}">
                    <a16:rowId xmlns:a16="http://schemas.microsoft.com/office/drawing/2014/main" val="1155766151"/>
                  </a:ext>
                </a:extLst>
              </a:tr>
              <a:tr h="418871">
                <a:tc>
                  <a:txBody>
                    <a:bodyPr/>
                    <a:lstStyle/>
                    <a:p>
                      <a:r>
                        <a:rPr lang="en-US" sz="2000" dirty="0">
                          <a:effectLst/>
                        </a:rPr>
                        <a:t>Total</a:t>
                      </a:r>
                      <a:endParaRPr lang="en-GH" sz="2000"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tc>
                <a:tc>
                  <a:txBody>
                    <a:bodyPr/>
                    <a:lstStyle/>
                    <a:p>
                      <a:r>
                        <a:rPr lang="en-US" sz="2000" b="1" dirty="0">
                          <a:effectLst/>
                        </a:rPr>
                        <a:t>8,333,956</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tc>
                  <a:txBody>
                    <a:bodyPr/>
                    <a:lstStyle/>
                    <a:p>
                      <a:r>
                        <a:rPr lang="en-US" sz="2000" b="1" dirty="0">
                          <a:effectLst/>
                        </a:rPr>
                        <a:t>1,966,561</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tc>
                  <a:txBody>
                    <a:bodyPr/>
                    <a:lstStyle/>
                    <a:p>
                      <a:r>
                        <a:rPr lang="en-US" sz="2000" b="1" dirty="0">
                          <a:effectLst/>
                        </a:rPr>
                        <a:t>254,390</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tc>
                  <a:txBody>
                    <a:bodyPr/>
                    <a:lstStyle/>
                    <a:p>
                      <a:r>
                        <a:rPr lang="en-US" sz="2000" b="1" dirty="0">
                          <a:effectLst/>
                        </a:rPr>
                        <a:t>4,686,866</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tc>
                  <a:txBody>
                    <a:bodyPr/>
                    <a:lstStyle/>
                    <a:p>
                      <a:r>
                        <a:rPr lang="en-US" sz="2000" b="1" dirty="0">
                          <a:effectLst/>
                        </a:rPr>
                        <a:t>9,507,367</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tc>
                  <a:txBody>
                    <a:bodyPr/>
                    <a:lstStyle/>
                    <a:p>
                      <a:r>
                        <a:rPr lang="en-US" sz="2000" b="1" dirty="0">
                          <a:effectLst/>
                        </a:rPr>
                        <a:t>12,782,589</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tc>
                  <a:txBody>
                    <a:bodyPr/>
                    <a:lstStyle/>
                    <a:p>
                      <a:r>
                        <a:rPr lang="en-US" sz="2000" b="1" dirty="0">
                          <a:effectLst/>
                        </a:rPr>
                        <a:t>8,577,029</a:t>
                      </a:r>
                      <a:endParaRPr lang="en-GH" sz="2000" b="1" dirty="0">
                        <a:effectLst/>
                        <a:latin typeface="Calibri" panose="020F0502020204030204" pitchFamily="34" charset="0"/>
                        <a:ea typeface="DengXian" panose="02010600030101010101" pitchFamily="2" charset="-122"/>
                        <a:cs typeface="Arial" panose="020B0604020202020204" pitchFamily="34" charset="0"/>
                      </a:endParaRPr>
                    </a:p>
                  </a:txBody>
                  <a:tcPr marL="103135" marR="103135" marT="0" marB="0" anchor="ctr"/>
                </a:tc>
                <a:extLst>
                  <a:ext uri="{0D108BD9-81ED-4DB2-BD59-A6C34878D82A}">
                    <a16:rowId xmlns:a16="http://schemas.microsoft.com/office/drawing/2014/main" val="3011090"/>
                  </a:ext>
                </a:extLst>
              </a:tr>
            </a:tbl>
          </a:graphicData>
        </a:graphic>
      </p:graphicFrame>
    </p:spTree>
    <p:extLst>
      <p:ext uri="{BB962C8B-B14F-4D97-AF65-F5344CB8AC3E}">
        <p14:creationId xmlns:p14="http://schemas.microsoft.com/office/powerpoint/2010/main" val="4089964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5F4C6-BEDB-2B4A-88B0-446654A63A49}"/>
              </a:ext>
            </a:extLst>
          </p:cNvPr>
          <p:cNvSpPr>
            <a:spLocks noGrp="1"/>
          </p:cNvSpPr>
          <p:nvPr>
            <p:ph type="dt" sz="half" idx="10"/>
          </p:nvPr>
        </p:nvSpPr>
        <p:spPr/>
        <p:txBody>
          <a:bodyPr/>
          <a:lstStyle/>
          <a:p>
            <a:pPr defTabSz="1097280">
              <a:defRPr/>
            </a:pPr>
            <a:fld id="{FFA915CC-8CD6-41FC-8E94-7DE00D48C25A}"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3" name="Slide Number Placeholder 2">
            <a:extLst>
              <a:ext uri="{FF2B5EF4-FFF2-40B4-BE49-F238E27FC236}">
                <a16:creationId xmlns:a16="http://schemas.microsoft.com/office/drawing/2014/main" id="{7793901E-F34D-504E-B7D8-0C8DFCD40B24}"/>
              </a:ext>
            </a:extLst>
          </p:cNvPr>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28</a:t>
            </a:fld>
            <a:endParaRPr lang="en-US" sz="1440" dirty="0">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id="{2B706BDA-8BFD-A44C-9CB3-52425F57C7F4}"/>
              </a:ext>
            </a:extLst>
          </p:cNvPr>
          <p:cNvSpPr txBox="1"/>
          <p:nvPr/>
        </p:nvSpPr>
        <p:spPr>
          <a:xfrm>
            <a:off x="7196665" y="608727"/>
            <a:ext cx="6520816" cy="6740307"/>
          </a:xfrm>
          <a:prstGeom prst="rect">
            <a:avLst/>
          </a:prstGeom>
          <a:noFill/>
        </p:spPr>
        <p:txBody>
          <a:bodyPr wrap="square">
            <a:spAutoFit/>
          </a:bodyPr>
          <a:lstStyle/>
          <a:p>
            <a:r>
              <a:rPr lang="en-US" sz="2400" dirty="0">
                <a:latin typeface="Times New Roman" panose="02020603050405020304" pitchFamily="18" charset="0"/>
                <a:ea typeface="DengXian" panose="02010600030101010101" pitchFamily="2" charset="-122"/>
              </a:rPr>
              <a:t>The cost estimates of the four priority interventions show that funding for ASRH fluctuates over the years. </a:t>
            </a:r>
          </a:p>
          <a:p>
            <a:endParaRPr lang="en-US" sz="2400" dirty="0">
              <a:latin typeface="Times New Roman" panose="02020603050405020304" pitchFamily="18" charset="0"/>
              <a:ea typeface="DengXian" panose="02010600030101010101" pitchFamily="2" charset="-122"/>
            </a:endParaRPr>
          </a:p>
          <a:p>
            <a:r>
              <a:rPr lang="en-US" sz="2400" dirty="0">
                <a:latin typeface="Times New Roman" panose="02020603050405020304" pitchFamily="18" charset="0"/>
                <a:ea typeface="DengXian" panose="02010600030101010101" pitchFamily="2" charset="-122"/>
              </a:rPr>
              <a:t>This points unsteadiness in the funding of ASRH activities in the country perhaps reflecting fact that ASRH funding in Ghana is highly donor dependent. </a:t>
            </a:r>
          </a:p>
          <a:p>
            <a:endParaRPr lang="en-US" sz="2400" dirty="0">
              <a:latin typeface="Times New Roman" panose="02020603050405020304" pitchFamily="18" charset="0"/>
              <a:ea typeface="DengXian" panose="02010600030101010101" pitchFamily="2" charset="-122"/>
            </a:endParaRPr>
          </a:p>
          <a:p>
            <a:r>
              <a:rPr lang="en-US" sz="2400" dirty="0">
                <a:latin typeface="Times New Roman" panose="02020603050405020304" pitchFamily="18" charset="0"/>
                <a:ea typeface="DengXian" panose="02010600030101010101" pitchFamily="2" charset="-122"/>
              </a:rPr>
              <a:t>The decline in ASRH funding in 2021 may be as a result of the impact of the Covid-19 pandemic which caused general resource re-allocation across the world. </a:t>
            </a:r>
          </a:p>
          <a:p>
            <a:endParaRPr lang="en-US" sz="2400" dirty="0">
              <a:latin typeface="Times New Roman" panose="02020603050405020304" pitchFamily="18" charset="0"/>
              <a:ea typeface="DengXian" panose="02010600030101010101" pitchFamily="2" charset="-122"/>
            </a:endParaRPr>
          </a:p>
          <a:p>
            <a:r>
              <a:rPr lang="en-US" sz="2400" dirty="0">
                <a:latin typeface="Times New Roman" panose="02020603050405020304" pitchFamily="18" charset="0"/>
                <a:ea typeface="DengXian" panose="02010600030101010101" pitchFamily="2" charset="-122"/>
              </a:rPr>
              <a:t>* The costs estimated is also based on the availability of data, therefore we are cautious to attribute the shortfall to the Covid-19 pandemic. </a:t>
            </a:r>
            <a:r>
              <a:rPr lang="en-US" sz="2400" dirty="0" err="1">
                <a:latin typeface="Times New Roman" panose="02020603050405020304" pitchFamily="18" charset="0"/>
                <a:ea typeface="DengXian" panose="02010600030101010101" pitchFamily="2" charset="-122"/>
              </a:rPr>
              <a:t>Eg</a:t>
            </a:r>
            <a:r>
              <a:rPr lang="en-US" sz="2400" dirty="0">
                <a:latin typeface="Times New Roman" panose="02020603050405020304" pitchFamily="18" charset="0"/>
                <a:ea typeface="DengXian" panose="02010600030101010101" pitchFamily="2" charset="-122"/>
              </a:rPr>
              <a:t>, 2017 suffered from severe lack of data.</a:t>
            </a:r>
            <a:endParaRPr lang="en-GH" sz="2400" dirty="0"/>
          </a:p>
        </p:txBody>
      </p:sp>
      <p:graphicFrame>
        <p:nvGraphicFramePr>
          <p:cNvPr id="6" name="Chart 5">
            <a:extLst>
              <a:ext uri="{FF2B5EF4-FFF2-40B4-BE49-F238E27FC236}">
                <a16:creationId xmlns:a16="http://schemas.microsoft.com/office/drawing/2014/main" id="{B5440DED-1B05-C74B-B131-F970C5DCC0B3}"/>
              </a:ext>
            </a:extLst>
          </p:cNvPr>
          <p:cNvGraphicFramePr/>
          <p:nvPr>
            <p:extLst>
              <p:ext uri="{D42A27DB-BD31-4B8C-83A1-F6EECF244321}">
                <p14:modId xmlns:p14="http://schemas.microsoft.com/office/powerpoint/2010/main" val="3353084974"/>
              </p:ext>
            </p:extLst>
          </p:nvPr>
        </p:nvGraphicFramePr>
        <p:xfrm>
          <a:off x="258058" y="1785192"/>
          <a:ext cx="6391656" cy="50556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479D9AB-FB16-6942-B6ED-ED5FDE427ED6}"/>
              </a:ext>
            </a:extLst>
          </p:cNvPr>
          <p:cNvSpPr txBox="1"/>
          <p:nvPr/>
        </p:nvSpPr>
        <p:spPr>
          <a:xfrm>
            <a:off x="112256" y="972425"/>
            <a:ext cx="7363776" cy="424732"/>
          </a:xfrm>
          <a:prstGeom prst="rect">
            <a:avLst/>
          </a:prstGeom>
          <a:noFill/>
        </p:spPr>
        <p:txBody>
          <a:bodyPr wrap="square">
            <a:spAutoFit/>
          </a:bodyPr>
          <a:lstStyle/>
          <a:p>
            <a:r>
              <a:rPr lang="en-US" altLang="en-GH" sz="2160" b="1" dirty="0"/>
              <a:t>Total costs, 2015-2021 </a:t>
            </a:r>
            <a:endParaRPr lang="en-GH" sz="2160" dirty="0"/>
          </a:p>
        </p:txBody>
      </p:sp>
    </p:spTree>
    <p:extLst>
      <p:ext uri="{BB962C8B-B14F-4D97-AF65-F5344CB8AC3E}">
        <p14:creationId xmlns:p14="http://schemas.microsoft.com/office/powerpoint/2010/main" val="88328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F2A80-CB9C-5B45-93A3-602A4748E719}"/>
              </a:ext>
            </a:extLst>
          </p:cNvPr>
          <p:cNvSpPr>
            <a:spLocks noGrp="1"/>
          </p:cNvSpPr>
          <p:nvPr>
            <p:ph type="dt" sz="half" idx="10"/>
          </p:nvPr>
        </p:nvSpPr>
        <p:spPr/>
        <p:txBody>
          <a:bodyPr/>
          <a:lstStyle/>
          <a:p>
            <a:pPr defTabSz="1097280">
              <a:defRPr/>
            </a:pPr>
            <a:fld id="{FFA915CC-8CD6-41FC-8E94-7DE00D48C25A}"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3" name="Slide Number Placeholder 2">
            <a:extLst>
              <a:ext uri="{FF2B5EF4-FFF2-40B4-BE49-F238E27FC236}">
                <a16:creationId xmlns:a16="http://schemas.microsoft.com/office/drawing/2014/main" id="{28C19A21-329F-8048-8505-32E854DBCE73}"/>
              </a:ext>
            </a:extLst>
          </p:cNvPr>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29</a:t>
            </a:fld>
            <a:endParaRPr lang="en-US" sz="1440">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id="{D1789D1C-14D8-B44C-8117-53C7F1162753}"/>
              </a:ext>
            </a:extLst>
          </p:cNvPr>
          <p:cNvSpPr txBox="1"/>
          <p:nvPr/>
        </p:nvSpPr>
        <p:spPr>
          <a:xfrm>
            <a:off x="8210550" y="1509720"/>
            <a:ext cx="6047317" cy="5152180"/>
          </a:xfrm>
          <a:prstGeom prst="rect">
            <a:avLst/>
          </a:prstGeom>
          <a:noFill/>
        </p:spPr>
        <p:txBody>
          <a:bodyPr wrap="square">
            <a:spAutoFit/>
          </a:bodyPr>
          <a:lstStyle/>
          <a:p>
            <a:r>
              <a:rPr lang="en-US" sz="2400" dirty="0">
                <a:latin typeface="Times New Roman" panose="02020603050405020304" pitchFamily="18" charset="0"/>
                <a:ea typeface="DengXian" panose="02010600030101010101" pitchFamily="2" charset="-122"/>
              </a:rPr>
              <a:t>Between 2015 and 2021, funding was concentrated around the s</a:t>
            </a:r>
            <a:r>
              <a:rPr lang="en-US" sz="2160" dirty="0">
                <a:solidFill>
                  <a:srgbClr val="000000"/>
                </a:solidFill>
                <a:latin typeface="Times New Roman" panose="02020603050405020304" pitchFamily="18" charset="0"/>
                <a:ea typeface="Times New Roman" panose="02020603050405020304" pitchFamily="18" charset="0"/>
              </a:rPr>
              <a:t>trengthened of national capacity in delivering high-quality integrated family planning and comprehensive maternal health services (63%).</a:t>
            </a:r>
          </a:p>
          <a:p>
            <a:endParaRPr lang="en-US" sz="2160" dirty="0">
              <a:solidFill>
                <a:srgbClr val="000000"/>
              </a:solidFill>
              <a:latin typeface="Times New Roman" panose="02020603050405020304" pitchFamily="18" charset="0"/>
              <a:ea typeface="Times New Roman" panose="02020603050405020304" pitchFamily="18" charset="0"/>
            </a:endParaRPr>
          </a:p>
          <a:p>
            <a:r>
              <a:rPr lang="en-US" sz="2160" dirty="0">
                <a:solidFill>
                  <a:srgbClr val="000000"/>
                </a:solidFill>
                <a:latin typeface="Times New Roman" panose="02020603050405020304" pitchFamily="18" charset="0"/>
                <a:ea typeface="Times New Roman" panose="02020603050405020304" pitchFamily="18" charset="0"/>
              </a:rPr>
              <a:t>Empowering Adolescent Girls through Comprehensive Sexuality Education intervention received </a:t>
            </a:r>
            <a:r>
              <a:rPr lang="en-US" sz="2160" dirty="0">
                <a:solidFill>
                  <a:srgbClr val="000000"/>
                </a:solidFill>
                <a:latin typeface="Times New Roman" panose="02020603050405020304" pitchFamily="18" charset="0"/>
                <a:ea typeface="DengXian" panose="02010600030101010101" pitchFamily="2" charset="-122"/>
              </a:rPr>
              <a:t>about 30% of the total ASRH funding for the period. </a:t>
            </a:r>
          </a:p>
          <a:p>
            <a:endParaRPr lang="en-US" sz="2160" dirty="0">
              <a:solidFill>
                <a:srgbClr val="000000"/>
              </a:solidFill>
              <a:latin typeface="Times New Roman" panose="02020603050405020304" pitchFamily="18" charset="0"/>
              <a:ea typeface="DengXian" panose="02010600030101010101" pitchFamily="2" charset="-122"/>
            </a:endParaRPr>
          </a:p>
          <a:p>
            <a:r>
              <a:rPr lang="en-US" sz="2160" dirty="0">
                <a:solidFill>
                  <a:srgbClr val="000000"/>
                </a:solidFill>
                <a:latin typeface="Times New Roman" panose="02020603050405020304" pitchFamily="18" charset="0"/>
                <a:ea typeface="DengXian" panose="02010600030101010101" pitchFamily="2" charset="-122"/>
              </a:rPr>
              <a:t>Noted that until 2021 strengthening of national capacity and adolescent empowerment through comprehensive sexuality education were the major interventions that received ASRH funding in Ghana. </a:t>
            </a:r>
            <a:endParaRPr lang="en-GH" sz="2160" dirty="0"/>
          </a:p>
        </p:txBody>
      </p:sp>
      <p:sp>
        <p:nvSpPr>
          <p:cNvPr id="7" name="TextBox 6">
            <a:extLst>
              <a:ext uri="{FF2B5EF4-FFF2-40B4-BE49-F238E27FC236}">
                <a16:creationId xmlns:a16="http://schemas.microsoft.com/office/drawing/2014/main" id="{F2A7F22C-804A-484E-BE7E-C3DCADE1A6AD}"/>
              </a:ext>
            </a:extLst>
          </p:cNvPr>
          <p:cNvSpPr txBox="1"/>
          <p:nvPr/>
        </p:nvSpPr>
        <p:spPr>
          <a:xfrm>
            <a:off x="506971" y="1121922"/>
            <a:ext cx="7319830" cy="387798"/>
          </a:xfrm>
          <a:prstGeom prst="rect">
            <a:avLst/>
          </a:prstGeom>
          <a:noFill/>
        </p:spPr>
        <p:txBody>
          <a:bodyPr wrap="square">
            <a:spAutoFit/>
          </a:bodyPr>
          <a:lstStyle/>
          <a:p>
            <a:r>
              <a:rPr lang="en-US" altLang="en-GH" sz="1920" b="1" dirty="0"/>
              <a:t>Cost share estimates by Priority Intervention , 2015-2021</a:t>
            </a:r>
            <a:endParaRPr lang="en-GH" sz="1920" dirty="0"/>
          </a:p>
        </p:txBody>
      </p:sp>
      <p:graphicFrame>
        <p:nvGraphicFramePr>
          <p:cNvPr id="8" name="Chart 7">
            <a:extLst>
              <a:ext uri="{FF2B5EF4-FFF2-40B4-BE49-F238E27FC236}">
                <a16:creationId xmlns:a16="http://schemas.microsoft.com/office/drawing/2014/main" id="{1CA9B74C-77B4-61B2-2A91-9C29A45E38DB}"/>
              </a:ext>
            </a:extLst>
          </p:cNvPr>
          <p:cNvGraphicFramePr>
            <a:graphicFrameLocks/>
          </p:cNvGraphicFramePr>
          <p:nvPr/>
        </p:nvGraphicFramePr>
        <p:xfrm>
          <a:off x="770874" y="1994535"/>
          <a:ext cx="7439676" cy="5283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98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3933" y="1195491"/>
            <a:ext cx="5991072" cy="909322"/>
          </a:xfrm>
        </p:spPr>
        <p:txBody>
          <a:bodyPr>
            <a:normAutofit/>
          </a:bodyPr>
          <a:lstStyle/>
          <a:p>
            <a:r>
              <a:rPr lang="en-ZA" sz="4800" dirty="0"/>
              <a:t>Introduction</a:t>
            </a:r>
          </a:p>
        </p:txBody>
      </p:sp>
      <p:sp>
        <p:nvSpPr>
          <p:cNvPr id="3" name="Content Placeholder 2"/>
          <p:cNvSpPr>
            <a:spLocks noGrp="1"/>
          </p:cNvSpPr>
          <p:nvPr>
            <p:ph idx="1"/>
          </p:nvPr>
        </p:nvSpPr>
        <p:spPr>
          <a:xfrm>
            <a:off x="1004016" y="2116668"/>
            <a:ext cx="7202532" cy="5244254"/>
          </a:xfrm>
        </p:spPr>
        <p:txBody>
          <a:bodyPr>
            <a:normAutofit/>
          </a:bodyPr>
          <a:lstStyle/>
          <a:p>
            <a:r>
              <a:rPr lang="en-ZA" sz="2400" dirty="0"/>
              <a:t>Pregnancy and delivery complications among adolescents and young girls</a:t>
            </a:r>
          </a:p>
          <a:p>
            <a:pPr lvl="1"/>
            <a:r>
              <a:rPr lang="en-ZA" sz="2400" dirty="0"/>
              <a:t>Contribute significantly to mortality in the ECOWAS region</a:t>
            </a:r>
          </a:p>
          <a:p>
            <a:pPr lvl="1"/>
            <a:endParaRPr lang="en-ZA" sz="2400" dirty="0"/>
          </a:p>
          <a:p>
            <a:r>
              <a:rPr lang="en-ZA" sz="2400" dirty="0"/>
              <a:t>A strong desire to address the SRH challenges and needs of adolescents, especially girls.</a:t>
            </a:r>
          </a:p>
          <a:p>
            <a:pPr lvl="1"/>
            <a:r>
              <a:rPr lang="en-ZA" sz="2400" dirty="0"/>
              <a:t>Costing existing interventions that have great potentials for improving ASRH and well-being is critical, among other things.</a:t>
            </a:r>
          </a:p>
          <a:p>
            <a:pPr marL="548640" lvl="1" indent="0">
              <a:buNone/>
            </a:pPr>
            <a:endParaRPr lang="en-ZA" sz="2400" dirty="0"/>
          </a:p>
        </p:txBody>
      </p:sp>
      <p:pic>
        <p:nvPicPr>
          <p:cNvPr id="5" name="Picture 4" descr="Exclamation mark on a yellow background">
            <a:extLst>
              <a:ext uri="{FF2B5EF4-FFF2-40B4-BE49-F238E27FC236}">
                <a16:creationId xmlns:a16="http://schemas.microsoft.com/office/drawing/2014/main" id="{4C2193B7-41F5-1D3B-6E95-4D8711F6FF23}"/>
              </a:ext>
            </a:extLst>
          </p:cNvPr>
          <p:cNvPicPr>
            <a:picLocks noChangeAspect="1"/>
          </p:cNvPicPr>
          <p:nvPr/>
        </p:nvPicPr>
        <p:blipFill rotWithShape="1">
          <a:blip r:embed="rId2"/>
          <a:srcRect l="29159" r="16242"/>
          <a:stretch/>
        </p:blipFill>
        <p:spPr>
          <a:xfrm>
            <a:off x="8639328" y="10"/>
            <a:ext cx="5991072" cy="8229590"/>
          </a:xfrm>
          <a:prstGeom prst="rect">
            <a:avLst/>
          </a:prstGeom>
          <a:effectLst/>
        </p:spPr>
      </p:pic>
    </p:spTree>
    <p:extLst>
      <p:ext uri="{BB962C8B-B14F-4D97-AF65-F5344CB8AC3E}">
        <p14:creationId xmlns:p14="http://schemas.microsoft.com/office/powerpoint/2010/main" val="2641049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604CD-7999-5542-85FC-95EDA87F0336}"/>
              </a:ext>
            </a:extLst>
          </p:cNvPr>
          <p:cNvSpPr>
            <a:spLocks noGrp="1"/>
          </p:cNvSpPr>
          <p:nvPr>
            <p:ph type="dt" sz="half" idx="10"/>
          </p:nvPr>
        </p:nvSpPr>
        <p:spPr/>
        <p:txBody>
          <a:bodyPr/>
          <a:lstStyle/>
          <a:p>
            <a:pPr defTabSz="1097280">
              <a:defRPr/>
            </a:pPr>
            <a:fld id="{FFA915CC-8CD6-41FC-8E94-7DE00D48C25A}"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3" name="Slide Number Placeholder 2">
            <a:extLst>
              <a:ext uri="{FF2B5EF4-FFF2-40B4-BE49-F238E27FC236}">
                <a16:creationId xmlns:a16="http://schemas.microsoft.com/office/drawing/2014/main" id="{7ACCB45F-4048-2244-A72D-8433D4DB537F}"/>
              </a:ext>
            </a:extLst>
          </p:cNvPr>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30</a:t>
            </a:fld>
            <a:endParaRPr lang="en-US" sz="1440">
              <a:solidFill>
                <a:prstClr val="black">
                  <a:tint val="75000"/>
                </a:prstClr>
              </a:solidFill>
              <a:latin typeface="Arial" panose="020B0604020202020204"/>
            </a:endParaRPr>
          </a:p>
        </p:txBody>
      </p:sp>
      <p:sp>
        <p:nvSpPr>
          <p:cNvPr id="4" name="Rectangle 2">
            <a:extLst>
              <a:ext uri="{FF2B5EF4-FFF2-40B4-BE49-F238E27FC236}">
                <a16:creationId xmlns:a16="http://schemas.microsoft.com/office/drawing/2014/main" id="{624D52CD-EAD9-0F41-A0C6-53E7E6AA2A01}"/>
              </a:ext>
            </a:extLst>
          </p:cNvPr>
          <p:cNvSpPr>
            <a:spLocks noChangeArrowheads="1"/>
          </p:cNvSpPr>
          <p:nvPr/>
        </p:nvSpPr>
        <p:spPr bwMode="auto">
          <a:xfrm>
            <a:off x="875045" y="644541"/>
            <a:ext cx="60558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GH" sz="1920" b="1" dirty="0">
                <a:latin typeface="Calibri" panose="020F0502020204030204" pitchFamily="34" charset="0"/>
                <a:ea typeface="Times New Roman" panose="02020603050405020304" pitchFamily="18" charset="0"/>
                <a:cs typeface="Arial" panose="020B0604020202020204" pitchFamily="34" charset="0"/>
              </a:rPr>
              <a:t>Cost Components of ASRH Interventions in Ghana</a:t>
            </a:r>
            <a:endParaRPr lang="en-US" altLang="en-GH" sz="1920" dirty="0"/>
          </a:p>
          <a:p>
            <a:pPr defTabSz="1097280" eaLnBrk="0" fontAlgn="base" hangingPunct="0">
              <a:spcBef>
                <a:spcPct val="0"/>
              </a:spcBef>
              <a:spcAft>
                <a:spcPct val="0"/>
              </a:spcAft>
            </a:pPr>
            <a:endParaRPr lang="en-US" altLang="en-GH" sz="2160" dirty="0">
              <a:latin typeface="Arial" panose="020B0604020202020204" pitchFamily="34" charset="0"/>
            </a:endParaRPr>
          </a:p>
        </p:txBody>
      </p:sp>
      <p:graphicFrame>
        <p:nvGraphicFramePr>
          <p:cNvPr id="5" name="Chart 4">
            <a:extLst>
              <a:ext uri="{FF2B5EF4-FFF2-40B4-BE49-F238E27FC236}">
                <a16:creationId xmlns:a16="http://schemas.microsoft.com/office/drawing/2014/main" id="{4AABDBCA-9169-7D4C-B039-E5962EB89F39}"/>
              </a:ext>
            </a:extLst>
          </p:cNvPr>
          <p:cNvGraphicFramePr/>
          <p:nvPr/>
        </p:nvGraphicFramePr>
        <p:xfrm>
          <a:off x="360046" y="1318466"/>
          <a:ext cx="7445921" cy="59319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8A1713C5-6665-6047-8DFC-8DDAF484AE71}"/>
              </a:ext>
            </a:extLst>
          </p:cNvPr>
          <p:cNvSpPr>
            <a:spLocks noChangeArrowheads="1"/>
          </p:cNvSpPr>
          <p:nvPr/>
        </p:nvSpPr>
        <p:spPr bwMode="auto">
          <a:xfrm>
            <a:off x="1027832" y="512166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GH" sz="2160" dirty="0"/>
          </a:p>
        </p:txBody>
      </p:sp>
      <p:sp>
        <p:nvSpPr>
          <p:cNvPr id="8" name="TextBox 7">
            <a:extLst>
              <a:ext uri="{FF2B5EF4-FFF2-40B4-BE49-F238E27FC236}">
                <a16:creationId xmlns:a16="http://schemas.microsoft.com/office/drawing/2014/main" id="{61B4BDB1-3B52-554B-A91D-0A5218F6CEDE}"/>
              </a:ext>
            </a:extLst>
          </p:cNvPr>
          <p:cNvSpPr txBox="1"/>
          <p:nvPr/>
        </p:nvSpPr>
        <p:spPr>
          <a:xfrm>
            <a:off x="8047808" y="1916767"/>
            <a:ext cx="6222548" cy="4893647"/>
          </a:xfrm>
          <a:prstGeom prst="rect">
            <a:avLst/>
          </a:prstGeom>
          <a:noFill/>
        </p:spPr>
        <p:txBody>
          <a:bodyPr wrap="square">
            <a:spAutoFit/>
          </a:bodyPr>
          <a:lstStyle/>
          <a:p>
            <a:r>
              <a:rPr lang="en-US" sz="2400" dirty="0">
                <a:latin typeface="Times New Roman" panose="02020603050405020304" pitchFamily="18" charset="0"/>
                <a:ea typeface="DengXian" panose="02010600030101010101" pitchFamily="2" charset="-122"/>
              </a:rPr>
              <a:t>Based on the categorization of the 8 major cost centers, the data show that across the years, there are emerging significant cost categories. </a:t>
            </a:r>
          </a:p>
          <a:p>
            <a:endParaRPr lang="en-US" sz="2400" dirty="0">
              <a:latin typeface="Times New Roman" panose="02020603050405020304" pitchFamily="18" charset="0"/>
              <a:ea typeface="DengXian" panose="02010600030101010101" pitchFamily="2" charset="-122"/>
            </a:endParaRPr>
          </a:p>
          <a:p>
            <a:r>
              <a:rPr lang="en-US" sz="2400" dirty="0">
                <a:latin typeface="Times New Roman" panose="02020603050405020304" pitchFamily="18" charset="0"/>
                <a:ea typeface="DengXian" panose="02010600030101010101" pitchFamily="2" charset="-122"/>
              </a:rPr>
              <a:t>Prior to 2018, there were mixed results and generally low funding for interventions.</a:t>
            </a:r>
          </a:p>
          <a:p>
            <a:endParaRPr lang="en-US" sz="2400" dirty="0">
              <a:latin typeface="Times New Roman" panose="02020603050405020304" pitchFamily="18" charset="0"/>
              <a:ea typeface="DengXian" panose="02010600030101010101" pitchFamily="2" charset="-122"/>
            </a:endParaRPr>
          </a:p>
          <a:p>
            <a:r>
              <a:rPr lang="en-US" sz="2400" dirty="0">
                <a:latin typeface="Times New Roman" panose="02020603050405020304" pitchFamily="18" charset="0"/>
                <a:ea typeface="DengXian" panose="02010600030101010101" pitchFamily="2" charset="-122"/>
              </a:rPr>
              <a:t>Salary cost related to activities and outreach and communication costs were high cost centers in 2015</a:t>
            </a:r>
          </a:p>
          <a:p>
            <a:endParaRPr lang="en-US" sz="2400" dirty="0">
              <a:latin typeface="Times New Roman" panose="02020603050405020304" pitchFamily="18" charset="0"/>
              <a:ea typeface="DengXian" panose="02010600030101010101" pitchFamily="2" charset="-122"/>
            </a:endParaRPr>
          </a:p>
          <a:p>
            <a:r>
              <a:rPr lang="en-US" sz="2400" dirty="0">
                <a:latin typeface="Times New Roman" panose="02020603050405020304" pitchFamily="18" charset="0"/>
                <a:ea typeface="DengXian" panose="02010600030101010101" pitchFamily="2" charset="-122"/>
              </a:rPr>
              <a:t>In 2016, travel cost was the most significant cost center.</a:t>
            </a:r>
            <a:r>
              <a:rPr lang="en-GH" sz="2400" dirty="0"/>
              <a:t> </a:t>
            </a:r>
          </a:p>
        </p:txBody>
      </p:sp>
    </p:spTree>
    <p:extLst>
      <p:ext uri="{BB962C8B-B14F-4D97-AF65-F5344CB8AC3E}">
        <p14:creationId xmlns:p14="http://schemas.microsoft.com/office/powerpoint/2010/main" val="2527540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DE98F90-A8EB-4D4D-8439-E34182796B2D}"/>
              </a:ext>
            </a:extLst>
          </p:cNvPr>
          <p:cNvSpPr>
            <a:spLocks noChangeArrowheads="1"/>
          </p:cNvSpPr>
          <p:nvPr/>
        </p:nvSpPr>
        <p:spPr bwMode="auto">
          <a:xfrm>
            <a:off x="778715" y="755120"/>
            <a:ext cx="4206594" cy="19467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9728" tIns="54864" rIns="109728" bIns="54864" numCol="1" rtlCol="0" anchor="ctr" anchorCtr="0" compatLnSpc="1">
            <a:prstTxWarp prst="textNoShape">
              <a:avLst/>
            </a:prstTxWarp>
            <a:normAutofit/>
          </a:bodyPr>
          <a:lstStyle/>
          <a:p>
            <a:pPr fontAlgn="base">
              <a:lnSpc>
                <a:spcPct val="90000"/>
              </a:lnSpc>
              <a:spcBef>
                <a:spcPct val="0"/>
              </a:spcBef>
              <a:spcAft>
                <a:spcPts val="720"/>
              </a:spcAft>
            </a:pPr>
            <a:endParaRPr lang="en-US" altLang="en-GH" sz="2880" b="1" dirty="0">
              <a:latin typeface="+mj-lt"/>
              <a:ea typeface="+mj-ea"/>
              <a:cs typeface="+mj-cs"/>
            </a:endParaRPr>
          </a:p>
          <a:p>
            <a:pPr fontAlgn="base">
              <a:lnSpc>
                <a:spcPct val="90000"/>
              </a:lnSpc>
              <a:spcBef>
                <a:spcPct val="0"/>
              </a:spcBef>
              <a:spcAft>
                <a:spcPts val="720"/>
              </a:spcAft>
            </a:pPr>
            <a:r>
              <a:rPr lang="en-US" altLang="en-GH" sz="2400" b="1" dirty="0">
                <a:latin typeface="+mj-lt"/>
                <a:ea typeface="+mj-ea"/>
                <a:cs typeface="+mj-cs"/>
              </a:rPr>
              <a:t>Commodities &amp; Supplies from 2015 -2021</a:t>
            </a:r>
            <a:endParaRPr lang="en-US" altLang="en-GH" sz="2400" dirty="0">
              <a:latin typeface="+mj-lt"/>
              <a:ea typeface="+mj-ea"/>
              <a:cs typeface="+mj-cs"/>
            </a:endParaRPr>
          </a:p>
          <a:p>
            <a:pPr fontAlgn="base">
              <a:lnSpc>
                <a:spcPct val="90000"/>
              </a:lnSpc>
              <a:spcBef>
                <a:spcPct val="0"/>
              </a:spcBef>
              <a:spcAft>
                <a:spcPts val="720"/>
              </a:spcAft>
            </a:pPr>
            <a:endParaRPr lang="en-US" altLang="en-GH" sz="2880" dirty="0">
              <a:latin typeface="+mj-lt"/>
              <a:ea typeface="+mj-ea"/>
              <a:cs typeface="+mj-cs"/>
            </a:endParaRPr>
          </a:p>
        </p:txBody>
      </p:sp>
      <p:sp>
        <p:nvSpPr>
          <p:cNvPr id="13" name="TextBox 12">
            <a:extLst>
              <a:ext uri="{FF2B5EF4-FFF2-40B4-BE49-F238E27FC236}">
                <a16:creationId xmlns:a16="http://schemas.microsoft.com/office/drawing/2014/main" id="{C0AC6AB7-DF79-4648-990F-D1148197285E}"/>
              </a:ext>
            </a:extLst>
          </p:cNvPr>
          <p:cNvSpPr txBox="1"/>
          <p:nvPr/>
        </p:nvSpPr>
        <p:spPr>
          <a:xfrm>
            <a:off x="778717" y="2319867"/>
            <a:ext cx="4449038" cy="5148717"/>
          </a:xfrm>
          <a:prstGeom prst="rect">
            <a:avLst/>
          </a:prstGeom>
        </p:spPr>
        <p:txBody>
          <a:bodyPr vert="horz" lIns="109728" tIns="54864" rIns="109728" bIns="54864" rtlCol="0">
            <a:normAutofit/>
          </a:bodyPr>
          <a:lstStyle/>
          <a:p>
            <a:pPr>
              <a:lnSpc>
                <a:spcPct val="90000"/>
              </a:lnSpc>
              <a:spcAft>
                <a:spcPts val="720"/>
              </a:spcAft>
            </a:pPr>
            <a:r>
              <a:rPr lang="en-US" sz="2400" dirty="0"/>
              <a:t>Commodities and supplies for example proved to be a major cost component of ARSH interventions in Ghana. </a:t>
            </a:r>
          </a:p>
          <a:p>
            <a:pPr>
              <a:lnSpc>
                <a:spcPct val="90000"/>
              </a:lnSpc>
              <a:spcAft>
                <a:spcPts val="720"/>
              </a:spcAft>
            </a:pPr>
            <a:endParaRPr lang="en-US" sz="2400" dirty="0"/>
          </a:p>
          <a:p>
            <a:pPr>
              <a:lnSpc>
                <a:spcPct val="90000"/>
              </a:lnSpc>
              <a:spcAft>
                <a:spcPts val="720"/>
              </a:spcAft>
            </a:pPr>
            <a:r>
              <a:rPr lang="en-US" sz="2400" dirty="0"/>
              <a:t>Between 2018 and 2021, commodities and supplies remains the dominant cost category for ASRH interventions in Ghana, costing between USD 1.8 million – 2 million over that period. </a:t>
            </a:r>
          </a:p>
        </p:txBody>
      </p:sp>
      <p:sp>
        <p:nvSpPr>
          <p:cNvPr id="2" name="Date Placeholder 1">
            <a:extLst>
              <a:ext uri="{FF2B5EF4-FFF2-40B4-BE49-F238E27FC236}">
                <a16:creationId xmlns:a16="http://schemas.microsoft.com/office/drawing/2014/main" id="{C35CBC43-FEC2-424D-B084-2E9A5A3F96C4}"/>
              </a:ext>
            </a:extLst>
          </p:cNvPr>
          <p:cNvSpPr>
            <a:spLocks noGrp="1"/>
          </p:cNvSpPr>
          <p:nvPr>
            <p:ph type="dt" sz="half" idx="10"/>
          </p:nvPr>
        </p:nvSpPr>
        <p:spPr>
          <a:xfrm>
            <a:off x="1005840" y="7627621"/>
            <a:ext cx="3291840" cy="438150"/>
          </a:xfrm>
        </p:spPr>
        <p:txBody>
          <a:bodyPr vert="horz" lIns="109728" tIns="54864" rIns="109728" bIns="54864" rtlCol="0" anchor="ctr">
            <a:normAutofit/>
          </a:bodyPr>
          <a:lstStyle/>
          <a:p>
            <a:pPr>
              <a:spcAft>
                <a:spcPts val="720"/>
              </a:spcAft>
              <a:defRPr/>
            </a:pPr>
            <a:fld id="{FFA915CC-8CD6-41FC-8E94-7DE00D48C25A}" type="datetime1">
              <a:rPr lang="en-US"/>
              <a:pPr>
                <a:spcAft>
                  <a:spcPts val="720"/>
                </a:spcAft>
                <a:defRPr/>
              </a:pPr>
              <a:t>9/6/23</a:t>
            </a:fld>
            <a:endParaRPr lang="en-US"/>
          </a:p>
        </p:txBody>
      </p:sp>
      <p:sp>
        <p:nvSpPr>
          <p:cNvPr id="3" name="Slide Number Placeholder 2">
            <a:extLst>
              <a:ext uri="{FF2B5EF4-FFF2-40B4-BE49-F238E27FC236}">
                <a16:creationId xmlns:a16="http://schemas.microsoft.com/office/drawing/2014/main" id="{2B7C4069-0F28-2548-80BB-249415B55BD7}"/>
              </a:ext>
            </a:extLst>
          </p:cNvPr>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a:spcAft>
                <a:spcPts val="720"/>
              </a:spcAft>
              <a:defRPr/>
            </a:pPr>
            <a:fld id="{1DB6C988-4D17-4769-AFD6-9FA8E95C5F4D}" type="slidenum">
              <a:rPr lang="en-US">
                <a:solidFill>
                  <a:srgbClr val="303030"/>
                </a:solidFill>
              </a:rPr>
              <a:pPr>
                <a:spcAft>
                  <a:spcPts val="720"/>
                </a:spcAft>
                <a:defRPr/>
              </a:pPr>
              <a:t>31</a:t>
            </a:fld>
            <a:endParaRPr lang="en-US">
              <a:solidFill>
                <a:srgbClr val="303030"/>
              </a:solidFill>
            </a:endParaRPr>
          </a:p>
        </p:txBody>
      </p:sp>
      <p:sp>
        <p:nvSpPr>
          <p:cNvPr id="9" name="Rectangle 3">
            <a:extLst>
              <a:ext uri="{FF2B5EF4-FFF2-40B4-BE49-F238E27FC236}">
                <a16:creationId xmlns:a16="http://schemas.microsoft.com/office/drawing/2014/main" id="{C40FD685-D786-4549-92FA-B5658854E1C4}"/>
              </a:ext>
            </a:extLst>
          </p:cNvPr>
          <p:cNvSpPr>
            <a:spLocks noChangeArrowheads="1"/>
          </p:cNvSpPr>
          <p:nvPr/>
        </p:nvSpPr>
        <p:spPr bwMode="auto">
          <a:xfrm>
            <a:off x="1" y="381700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GH" sz="2160"/>
          </a:p>
        </p:txBody>
      </p:sp>
      <p:graphicFrame>
        <p:nvGraphicFramePr>
          <p:cNvPr id="8" name="Chart 7">
            <a:extLst>
              <a:ext uri="{FF2B5EF4-FFF2-40B4-BE49-F238E27FC236}">
                <a16:creationId xmlns:a16="http://schemas.microsoft.com/office/drawing/2014/main" id="{D89C1E0B-BAE4-9E46-AF75-50F5C2CF900E}"/>
              </a:ext>
            </a:extLst>
          </p:cNvPr>
          <p:cNvGraphicFramePr/>
          <p:nvPr/>
        </p:nvGraphicFramePr>
        <p:xfrm>
          <a:off x="6487035" y="969111"/>
          <a:ext cx="7223197" cy="6287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21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18D869-E9D0-3747-8A86-A3C4E2C33930}"/>
              </a:ext>
            </a:extLst>
          </p:cNvPr>
          <p:cNvSpPr txBox="1"/>
          <p:nvPr/>
        </p:nvSpPr>
        <p:spPr>
          <a:xfrm>
            <a:off x="772161" y="386082"/>
            <a:ext cx="13086079" cy="1362884"/>
          </a:xfrm>
          <a:prstGeom prst="rect">
            <a:avLst/>
          </a:prstGeom>
        </p:spPr>
        <p:txBody>
          <a:bodyPr vert="horz" lIns="109728" tIns="54864" rIns="109728" bIns="54864" rtlCol="0" anchor="ctr">
            <a:normAutofit/>
          </a:bodyPr>
          <a:lstStyle/>
          <a:p>
            <a:pPr>
              <a:lnSpc>
                <a:spcPct val="90000"/>
              </a:lnSpc>
              <a:spcBef>
                <a:spcPct val="0"/>
              </a:spcBef>
              <a:spcAft>
                <a:spcPts val="720"/>
              </a:spcAft>
            </a:pPr>
            <a:r>
              <a:rPr lang="en-US" sz="4320">
                <a:latin typeface="+mj-lt"/>
                <a:ea typeface="+mj-ea"/>
                <a:cs typeface="+mj-cs"/>
              </a:rPr>
              <a:t>Conclusion</a:t>
            </a:r>
          </a:p>
        </p:txBody>
      </p:sp>
      <p:sp>
        <p:nvSpPr>
          <p:cNvPr id="7" name="TextBox 6">
            <a:extLst>
              <a:ext uri="{FF2B5EF4-FFF2-40B4-BE49-F238E27FC236}">
                <a16:creationId xmlns:a16="http://schemas.microsoft.com/office/drawing/2014/main" id="{4D5AABF4-18BE-7348-A088-587A59DC344A}"/>
              </a:ext>
            </a:extLst>
          </p:cNvPr>
          <p:cNvSpPr txBox="1"/>
          <p:nvPr/>
        </p:nvSpPr>
        <p:spPr>
          <a:xfrm>
            <a:off x="772161" y="2139577"/>
            <a:ext cx="13086079" cy="5272778"/>
          </a:xfrm>
          <a:prstGeom prst="rect">
            <a:avLst/>
          </a:prstGeom>
        </p:spPr>
        <p:txBody>
          <a:bodyPr vert="horz" lIns="109728" tIns="54864" rIns="109728" bIns="54864" rtlCol="0">
            <a:normAutofit/>
          </a:bodyPr>
          <a:lstStyle/>
          <a:p>
            <a:pPr>
              <a:lnSpc>
                <a:spcPct val="90000"/>
              </a:lnSpc>
              <a:spcAft>
                <a:spcPts val="720"/>
              </a:spcAft>
            </a:pPr>
            <a:r>
              <a:rPr lang="en-US" sz="2800" dirty="0"/>
              <a:t>The cost estimates from the priority ASRH interventions in Ghana suggest instability in ASRH funding given the </a:t>
            </a:r>
            <a:r>
              <a:rPr lang="en-US" sz="2800" b="1" dirty="0"/>
              <a:t>erratic fluctuations in funding of interventions </a:t>
            </a:r>
            <a:r>
              <a:rPr lang="en-US" sz="2800" dirty="0"/>
              <a:t>over the years. </a:t>
            </a:r>
          </a:p>
          <a:p>
            <a:pPr>
              <a:lnSpc>
                <a:spcPct val="90000"/>
              </a:lnSpc>
              <a:spcAft>
                <a:spcPts val="720"/>
              </a:spcAft>
            </a:pPr>
            <a:endParaRPr lang="en-US" sz="2800" dirty="0"/>
          </a:p>
          <a:p>
            <a:pPr>
              <a:lnSpc>
                <a:spcPct val="90000"/>
              </a:lnSpc>
              <a:spcAft>
                <a:spcPts val="720"/>
              </a:spcAft>
            </a:pPr>
            <a:r>
              <a:rPr lang="en-US" sz="2800" dirty="0"/>
              <a:t>This further suggest that ASRH funding in Ghana is </a:t>
            </a:r>
            <a:r>
              <a:rPr lang="en-US" sz="2800" b="1" dirty="0"/>
              <a:t>susceptible to both external and internal shocks </a:t>
            </a:r>
            <a:r>
              <a:rPr lang="en-US" sz="2800" dirty="0"/>
              <a:t>given the limited internal financial support to core ASRH activities and the dominance of donor funded activities in the country. </a:t>
            </a:r>
          </a:p>
          <a:p>
            <a:pPr>
              <a:lnSpc>
                <a:spcPct val="90000"/>
              </a:lnSpc>
              <a:spcAft>
                <a:spcPts val="720"/>
              </a:spcAft>
            </a:pPr>
            <a:endParaRPr lang="en-US" sz="2800" dirty="0"/>
          </a:p>
          <a:p>
            <a:pPr>
              <a:lnSpc>
                <a:spcPct val="90000"/>
              </a:lnSpc>
              <a:spcAft>
                <a:spcPts val="720"/>
              </a:spcAft>
            </a:pPr>
            <a:r>
              <a:rPr lang="en-US" sz="2800" dirty="0"/>
              <a:t>Changes in international priorities could have dire consequences on funding of ASRH interventions, which could derail the gains made in providing ARSH services, and impact adversely on the country’s UHC progress given that sexual and reproductive health and rights is a central component of UHC.</a:t>
            </a:r>
          </a:p>
          <a:p>
            <a:pPr indent="-274320">
              <a:lnSpc>
                <a:spcPct val="90000"/>
              </a:lnSpc>
              <a:spcAft>
                <a:spcPts val="720"/>
              </a:spcAft>
              <a:buFont typeface="Arial" panose="020B0604020202020204" pitchFamily="34" charset="0"/>
              <a:buChar char="•"/>
            </a:pPr>
            <a:endParaRPr lang="en-US" sz="2400" dirty="0"/>
          </a:p>
          <a:p>
            <a:pPr indent="-274320">
              <a:lnSpc>
                <a:spcPct val="90000"/>
              </a:lnSpc>
              <a:spcAft>
                <a:spcPts val="720"/>
              </a:spcAft>
              <a:buFont typeface="Arial" panose="020B0604020202020204" pitchFamily="34" charset="0"/>
              <a:buChar char="•"/>
            </a:pPr>
            <a:endParaRPr lang="en-US" sz="2400" dirty="0"/>
          </a:p>
          <a:p>
            <a:pPr indent="-274320">
              <a:lnSpc>
                <a:spcPct val="90000"/>
              </a:lnSpc>
              <a:spcAft>
                <a:spcPts val="720"/>
              </a:spcAft>
              <a:buFont typeface="Arial" panose="020B0604020202020204" pitchFamily="34" charset="0"/>
              <a:buChar char="•"/>
            </a:pPr>
            <a:endParaRPr lang="en-US" sz="2400" dirty="0"/>
          </a:p>
        </p:txBody>
      </p:sp>
      <p:sp>
        <p:nvSpPr>
          <p:cNvPr id="2" name="Date Placeholder 1">
            <a:extLst>
              <a:ext uri="{FF2B5EF4-FFF2-40B4-BE49-F238E27FC236}">
                <a16:creationId xmlns:a16="http://schemas.microsoft.com/office/drawing/2014/main" id="{8EDBAEB1-D9BC-6D48-9B93-2177097E5A33}"/>
              </a:ext>
            </a:extLst>
          </p:cNvPr>
          <p:cNvSpPr>
            <a:spLocks noGrp="1"/>
          </p:cNvSpPr>
          <p:nvPr>
            <p:ph type="dt" sz="half" idx="10"/>
          </p:nvPr>
        </p:nvSpPr>
        <p:spPr>
          <a:xfrm>
            <a:off x="772160" y="7627621"/>
            <a:ext cx="3291840" cy="438150"/>
          </a:xfrm>
        </p:spPr>
        <p:txBody>
          <a:bodyPr vert="horz" lIns="109728" tIns="54864" rIns="109728" bIns="54864" rtlCol="0" anchor="ctr">
            <a:normAutofit/>
          </a:bodyPr>
          <a:lstStyle/>
          <a:p>
            <a:pPr>
              <a:spcAft>
                <a:spcPts val="720"/>
              </a:spcAft>
              <a:defRPr/>
            </a:pPr>
            <a:fld id="{FFA915CC-8CD6-41FC-8E94-7DE00D48C25A}" type="datetime1">
              <a:rPr lang="en-US"/>
              <a:pPr>
                <a:spcAft>
                  <a:spcPts val="720"/>
                </a:spcAft>
                <a:defRPr/>
              </a:pPr>
              <a:t>9/6/23</a:t>
            </a:fld>
            <a:endParaRPr lang="en-US"/>
          </a:p>
        </p:txBody>
      </p:sp>
      <p:sp>
        <p:nvSpPr>
          <p:cNvPr id="3" name="Slide Number Placeholder 2">
            <a:extLst>
              <a:ext uri="{FF2B5EF4-FFF2-40B4-BE49-F238E27FC236}">
                <a16:creationId xmlns:a16="http://schemas.microsoft.com/office/drawing/2014/main" id="{1DC50592-209F-C045-AE67-28682C19C28E}"/>
              </a:ext>
            </a:extLst>
          </p:cNvPr>
          <p:cNvSpPr>
            <a:spLocks noGrp="1"/>
          </p:cNvSpPr>
          <p:nvPr>
            <p:ph type="sldNum" sz="quarter" idx="12"/>
          </p:nvPr>
        </p:nvSpPr>
        <p:spPr>
          <a:xfrm>
            <a:off x="10566400" y="7627621"/>
            <a:ext cx="3291840" cy="438150"/>
          </a:xfrm>
        </p:spPr>
        <p:txBody>
          <a:bodyPr vert="horz" lIns="109728" tIns="54864" rIns="109728" bIns="54864" rtlCol="0" anchor="ctr">
            <a:normAutofit/>
          </a:bodyPr>
          <a:lstStyle/>
          <a:p>
            <a:pPr>
              <a:spcAft>
                <a:spcPts val="720"/>
              </a:spcAft>
              <a:defRPr/>
            </a:pPr>
            <a:fld id="{1DB6C988-4D17-4769-AFD6-9FA8E95C5F4D}" type="slidenum">
              <a:rPr lang="en-US"/>
              <a:pPr>
                <a:spcAft>
                  <a:spcPts val="720"/>
                </a:spcAft>
                <a:defRPr/>
              </a:pPr>
              <a:t>32</a:t>
            </a:fld>
            <a:endParaRPr lang="en-US"/>
          </a:p>
        </p:txBody>
      </p:sp>
    </p:spTree>
    <p:extLst>
      <p:ext uri="{BB962C8B-B14F-4D97-AF65-F5344CB8AC3E}">
        <p14:creationId xmlns:p14="http://schemas.microsoft.com/office/powerpoint/2010/main" val="346504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32786-0EC1-304D-8562-78FBF45D4BD7}"/>
              </a:ext>
            </a:extLst>
          </p:cNvPr>
          <p:cNvSpPr>
            <a:spLocks noGrp="1"/>
          </p:cNvSpPr>
          <p:nvPr>
            <p:ph type="dt" sz="half" idx="10"/>
          </p:nvPr>
        </p:nvSpPr>
        <p:spPr/>
        <p:txBody>
          <a:bodyPr/>
          <a:lstStyle/>
          <a:p>
            <a:pPr defTabSz="1097280">
              <a:defRPr/>
            </a:pPr>
            <a:fld id="{FFA915CC-8CD6-41FC-8E94-7DE00D48C25A}"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3" name="Slide Number Placeholder 2">
            <a:extLst>
              <a:ext uri="{FF2B5EF4-FFF2-40B4-BE49-F238E27FC236}">
                <a16:creationId xmlns:a16="http://schemas.microsoft.com/office/drawing/2014/main" id="{D2E72E93-120B-0A4F-BD0F-08E6F8E77575}"/>
              </a:ext>
            </a:extLst>
          </p:cNvPr>
          <p:cNvSpPr>
            <a:spLocks noGrp="1"/>
          </p:cNvSpPr>
          <p:nvPr>
            <p:ph type="sldNum" sz="quarter" idx="12"/>
          </p:nvPr>
        </p:nvSpPr>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33</a:t>
            </a:fld>
            <a:endParaRPr lang="en-US" sz="1440">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id="{16EAB45D-7CC0-5240-95BB-41B05F1B86BF}"/>
              </a:ext>
            </a:extLst>
          </p:cNvPr>
          <p:cNvSpPr txBox="1"/>
          <p:nvPr/>
        </p:nvSpPr>
        <p:spPr>
          <a:xfrm>
            <a:off x="2882096" y="3493873"/>
            <a:ext cx="7319830" cy="830997"/>
          </a:xfrm>
          <a:prstGeom prst="rect">
            <a:avLst/>
          </a:prstGeom>
          <a:noFill/>
        </p:spPr>
        <p:txBody>
          <a:bodyPr wrap="square">
            <a:spAutoFit/>
          </a:bodyPr>
          <a:lstStyle/>
          <a:p>
            <a:pPr algn="ctr"/>
            <a:r>
              <a:rPr lang="en-US" sz="4800" b="1" dirty="0">
                <a:latin typeface="Times New Roman" panose="02020603050405020304" pitchFamily="18" charset="0"/>
                <a:ea typeface="DengXian" panose="02010600030101010101" pitchFamily="2" charset="-122"/>
                <a:cs typeface="Arial" panose="020B0604020202020204" pitchFamily="34" charset="0"/>
              </a:rPr>
              <a:t>Results - Senegal</a:t>
            </a:r>
            <a:endParaRPr lang="en-GH" sz="48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34047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4630398"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226935" cy="27431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914163" y="420235"/>
            <a:ext cx="5576285" cy="1949424"/>
          </a:xfrm>
        </p:spPr>
        <p:txBody>
          <a:bodyPr anchor="ctr">
            <a:normAutofit/>
          </a:bodyPr>
          <a:lstStyle/>
          <a:p>
            <a:r>
              <a:rPr lang="fr-FR" sz="4800" dirty="0"/>
              <a:t>Methodology</a:t>
            </a:r>
          </a:p>
        </p:txBody>
      </p:sp>
      <p:sp>
        <p:nvSpPr>
          <p:cNvPr id="3" name="Espace réservé du contenu 2"/>
          <p:cNvSpPr>
            <a:spLocks noGrp="1"/>
          </p:cNvSpPr>
          <p:nvPr>
            <p:ph idx="1"/>
          </p:nvPr>
        </p:nvSpPr>
        <p:spPr>
          <a:xfrm>
            <a:off x="441944" y="1760224"/>
            <a:ext cx="6460880" cy="4335778"/>
          </a:xfrm>
        </p:spPr>
        <p:txBody>
          <a:bodyPr anchor="ctr">
            <a:normAutofit/>
          </a:bodyPr>
          <a:lstStyle/>
          <a:p>
            <a:pPr marL="0" indent="0">
              <a:buNone/>
            </a:pPr>
            <a:endParaRPr lang="en-US" sz="3600" dirty="0">
              <a:ea typeface="Verdana" pitchFamily="34" charset="0"/>
            </a:endParaRPr>
          </a:p>
          <a:p>
            <a:r>
              <a:rPr lang="en-US" sz="3600" dirty="0">
                <a:ea typeface="Verdana" pitchFamily="34" charset="0"/>
              </a:rPr>
              <a:t>Collect data: one year (2021) exercise was considered as case study</a:t>
            </a:r>
          </a:p>
          <a:p>
            <a:r>
              <a:rPr lang="en-US" sz="3600" dirty="0">
                <a:ea typeface="Verdana" pitchFamily="34" charset="0"/>
              </a:rPr>
              <a:t>Data analysis : Cost per recipient</a:t>
            </a:r>
          </a:p>
          <a:p>
            <a:pPr marL="0" indent="0">
              <a:buNone/>
            </a:pPr>
            <a:endParaRPr lang="fr-FR" sz="3600" dirty="0"/>
          </a:p>
        </p:txBody>
      </p:sp>
      <p:pic>
        <p:nvPicPr>
          <p:cNvPr id="5" name="Picture 4" descr="Graph on document with pen">
            <a:extLst>
              <a:ext uri="{FF2B5EF4-FFF2-40B4-BE49-F238E27FC236}">
                <a16:creationId xmlns:a16="http://schemas.microsoft.com/office/drawing/2014/main" id="{2DA47A86-6889-23D5-B459-9CE5D915085E}"/>
              </a:ext>
            </a:extLst>
          </p:cNvPr>
          <p:cNvPicPr>
            <a:picLocks noChangeAspect="1"/>
          </p:cNvPicPr>
          <p:nvPr/>
        </p:nvPicPr>
        <p:blipFill rotWithShape="1">
          <a:blip r:embed="rId2"/>
          <a:srcRect l="27161" r="13438" b="-2"/>
          <a:stretch/>
        </p:blipFill>
        <p:spPr>
          <a:xfrm>
            <a:off x="7315200" y="1"/>
            <a:ext cx="7323390" cy="8229600"/>
          </a:xfrm>
          <a:prstGeom prst="rect">
            <a:avLst/>
          </a:prstGeom>
        </p:spPr>
      </p:pic>
    </p:spTree>
    <p:extLst>
      <p:ext uri="{BB962C8B-B14F-4D97-AF65-F5344CB8AC3E}">
        <p14:creationId xmlns:p14="http://schemas.microsoft.com/office/powerpoint/2010/main" val="3319629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398" cy="8228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970365" y="464316"/>
            <a:ext cx="11084040" cy="1426740"/>
          </a:xfrm>
        </p:spPr>
        <p:txBody>
          <a:bodyPr anchor="b">
            <a:normAutofit/>
          </a:bodyPr>
          <a:lstStyle/>
          <a:p>
            <a:r>
              <a:rPr lang="fr-FR" sz="6500" dirty="0"/>
              <a:t>Results (1)</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398041"/>
            <a:ext cx="14034069" cy="938611"/>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3694"/>
            <a:ext cx="13660034" cy="49774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952392" y="3119410"/>
            <a:ext cx="12172401" cy="4122638"/>
          </a:xfrm>
        </p:spPr>
        <p:txBody>
          <a:bodyPr anchor="ctr">
            <a:normAutofit/>
          </a:bodyPr>
          <a:lstStyle/>
          <a:p>
            <a:r>
              <a:rPr lang="fr-FR" sz="2900" dirty="0"/>
              <a:t>Data </a:t>
            </a:r>
            <a:r>
              <a:rPr lang="fr-FR" sz="2900" dirty="0" err="1"/>
              <a:t>available</a:t>
            </a:r>
            <a:r>
              <a:rPr lang="fr-FR" sz="2900" dirty="0"/>
              <a:t> for 4 interventions</a:t>
            </a:r>
          </a:p>
          <a:p>
            <a:r>
              <a:rPr lang="fr-FR" sz="2900" dirty="0" err="1"/>
              <a:t>Depending</a:t>
            </a:r>
            <a:r>
              <a:rPr lang="fr-FR" sz="2900" dirty="0"/>
              <a:t> on type of intervention and location:</a:t>
            </a:r>
          </a:p>
          <a:p>
            <a:pPr lvl="1"/>
            <a:r>
              <a:rPr lang="fr-FR" sz="2900" dirty="0"/>
              <a:t> </a:t>
            </a:r>
            <a:r>
              <a:rPr lang="fr-FR" sz="2900" dirty="0" err="1"/>
              <a:t>cost</a:t>
            </a:r>
            <a:r>
              <a:rPr lang="fr-FR" sz="2900" dirty="0"/>
              <a:t> per </a:t>
            </a:r>
            <a:r>
              <a:rPr lang="fr-FR" sz="2900" dirty="0" err="1"/>
              <a:t>recipient</a:t>
            </a:r>
            <a:r>
              <a:rPr lang="fr-FR" sz="2900" dirty="0"/>
              <a:t> </a:t>
            </a:r>
            <a:r>
              <a:rPr lang="fr-FR" sz="2900" dirty="0" err="1"/>
              <a:t>during</a:t>
            </a:r>
            <a:r>
              <a:rPr lang="fr-FR" sz="2900" dirty="0"/>
              <a:t> </a:t>
            </a:r>
            <a:r>
              <a:rPr lang="fr-FR" sz="2900" dirty="0" err="1"/>
              <a:t>implementation</a:t>
            </a:r>
            <a:r>
              <a:rPr lang="fr-FR" sz="2900" dirty="0"/>
              <a:t> ranged </a:t>
            </a:r>
            <a:r>
              <a:rPr lang="fr-FR" sz="2900" dirty="0" err="1"/>
              <a:t>from</a:t>
            </a:r>
            <a:r>
              <a:rPr lang="fr-FR" sz="2900" dirty="0"/>
              <a:t> 0.80 to 2.0 USD, </a:t>
            </a:r>
          </a:p>
          <a:p>
            <a:pPr lvl="1"/>
            <a:r>
              <a:rPr lang="fr-FR" sz="2900" dirty="0" err="1"/>
              <a:t>while</a:t>
            </a:r>
            <a:r>
              <a:rPr lang="fr-FR" sz="2900" dirty="0"/>
              <a:t> </a:t>
            </a:r>
            <a:r>
              <a:rPr lang="fr-FR" sz="2900" dirty="0" err="1"/>
              <a:t>cost</a:t>
            </a:r>
            <a:r>
              <a:rPr lang="fr-FR" sz="2900" dirty="0"/>
              <a:t> per </a:t>
            </a:r>
            <a:r>
              <a:rPr lang="fr-FR" sz="2900" dirty="0" err="1"/>
              <a:t>recipient</a:t>
            </a:r>
            <a:r>
              <a:rPr lang="fr-FR" sz="2900" dirty="0"/>
              <a:t> </a:t>
            </a:r>
            <a:r>
              <a:rPr lang="fr-FR" sz="2900" dirty="0" err="1"/>
              <a:t>using</a:t>
            </a:r>
            <a:r>
              <a:rPr lang="fr-FR" sz="2900" dirty="0"/>
              <a:t> </a:t>
            </a:r>
            <a:r>
              <a:rPr lang="fr-FR" sz="2900" dirty="0" err="1"/>
              <a:t>targeted</a:t>
            </a:r>
            <a:r>
              <a:rPr lang="fr-FR" sz="2900" dirty="0"/>
              <a:t> ranged </a:t>
            </a:r>
            <a:r>
              <a:rPr lang="fr-FR" sz="2900" dirty="0" err="1"/>
              <a:t>from</a:t>
            </a:r>
            <a:r>
              <a:rPr lang="fr-FR" sz="2900" dirty="0"/>
              <a:t> 0.90 to 38.0 USD</a:t>
            </a:r>
          </a:p>
          <a:p>
            <a:r>
              <a:rPr lang="en-GB" sz="2900" dirty="0"/>
              <a:t>The majority costs is for capacity strengthening of adolescents and communication/sensitization to communities. </a:t>
            </a:r>
          </a:p>
          <a:p>
            <a:r>
              <a:rPr lang="en-GB" sz="2900" dirty="0"/>
              <a:t>School-based interventions seem to be less expensive using cost per recipient approach</a:t>
            </a:r>
            <a:endParaRPr lang="fr-FR" sz="2900" dirty="0"/>
          </a:p>
        </p:txBody>
      </p:sp>
    </p:spTree>
    <p:extLst>
      <p:ext uri="{BB962C8B-B14F-4D97-AF65-F5344CB8AC3E}">
        <p14:creationId xmlns:p14="http://schemas.microsoft.com/office/powerpoint/2010/main" val="416883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4630034"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 y="0"/>
            <a:ext cx="14630034"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p:cNvSpPr>
            <a:spLocks noGrp="1"/>
          </p:cNvSpPr>
          <p:nvPr>
            <p:ph type="title"/>
          </p:nvPr>
        </p:nvSpPr>
        <p:spPr>
          <a:xfrm>
            <a:off x="1379901" y="231397"/>
            <a:ext cx="11800257" cy="631181"/>
          </a:xfrm>
        </p:spPr>
        <p:txBody>
          <a:bodyPr>
            <a:normAutofit fontScale="90000"/>
          </a:bodyPr>
          <a:lstStyle/>
          <a:p>
            <a:r>
              <a:rPr lang="fr-FR" sz="4800" dirty="0">
                <a:solidFill>
                  <a:schemeClr val="tx2"/>
                </a:solidFill>
              </a:rPr>
              <a:t>Results (2)</a:t>
            </a:r>
          </a:p>
        </p:txBody>
      </p:sp>
      <p:grpSp>
        <p:nvGrpSpPr>
          <p:cNvPr id="23" name="Group 22">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498728" cy="2625394"/>
            <a:chOff x="-305" y="-1"/>
            <a:chExt cx="3832880" cy="2876136"/>
          </a:xfrm>
        </p:grpSpPr>
        <p:sp>
          <p:nvSpPr>
            <p:cNvPr id="24" name="Freeform: Shape 23">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Espace réservé du contenu 3"/>
          <p:cNvGraphicFramePr>
            <a:graphicFrameLocks noGrp="1"/>
          </p:cNvGraphicFramePr>
          <p:nvPr>
            <p:ph idx="1"/>
            <p:extLst>
              <p:ext uri="{D42A27DB-BD31-4B8C-83A1-F6EECF244321}">
                <p14:modId xmlns:p14="http://schemas.microsoft.com/office/powerpoint/2010/main" val="1634845501"/>
              </p:ext>
            </p:extLst>
          </p:nvPr>
        </p:nvGraphicFramePr>
        <p:xfrm>
          <a:off x="175845" y="1016635"/>
          <a:ext cx="14208368" cy="7067805"/>
        </p:xfrm>
        <a:graphic>
          <a:graphicData uri="http://schemas.openxmlformats.org/drawingml/2006/table">
            <a:tbl>
              <a:tblPr firstRow="1" firstCol="1" bandRow="1"/>
              <a:tblGrid>
                <a:gridCol w="2162908">
                  <a:extLst>
                    <a:ext uri="{9D8B030D-6E8A-4147-A177-3AD203B41FA5}">
                      <a16:colId xmlns:a16="http://schemas.microsoft.com/office/drawing/2014/main" val="1794485031"/>
                    </a:ext>
                  </a:extLst>
                </a:gridCol>
                <a:gridCol w="1441938">
                  <a:extLst>
                    <a:ext uri="{9D8B030D-6E8A-4147-A177-3AD203B41FA5}">
                      <a16:colId xmlns:a16="http://schemas.microsoft.com/office/drawing/2014/main" val="3195075633"/>
                    </a:ext>
                  </a:extLst>
                </a:gridCol>
                <a:gridCol w="1215688">
                  <a:extLst>
                    <a:ext uri="{9D8B030D-6E8A-4147-A177-3AD203B41FA5}">
                      <a16:colId xmlns:a16="http://schemas.microsoft.com/office/drawing/2014/main" val="4211139677"/>
                    </a:ext>
                  </a:extLst>
                </a:gridCol>
                <a:gridCol w="1442947">
                  <a:extLst>
                    <a:ext uri="{9D8B030D-6E8A-4147-A177-3AD203B41FA5}">
                      <a16:colId xmlns:a16="http://schemas.microsoft.com/office/drawing/2014/main" val="616785281"/>
                    </a:ext>
                  </a:extLst>
                </a:gridCol>
                <a:gridCol w="1255701">
                  <a:extLst>
                    <a:ext uri="{9D8B030D-6E8A-4147-A177-3AD203B41FA5}">
                      <a16:colId xmlns:a16="http://schemas.microsoft.com/office/drawing/2014/main" val="750858815"/>
                    </a:ext>
                  </a:extLst>
                </a:gridCol>
                <a:gridCol w="1103076">
                  <a:extLst>
                    <a:ext uri="{9D8B030D-6E8A-4147-A177-3AD203B41FA5}">
                      <a16:colId xmlns:a16="http://schemas.microsoft.com/office/drawing/2014/main" val="2201223691"/>
                    </a:ext>
                  </a:extLst>
                </a:gridCol>
                <a:gridCol w="1243092">
                  <a:extLst>
                    <a:ext uri="{9D8B030D-6E8A-4147-A177-3AD203B41FA5}">
                      <a16:colId xmlns:a16="http://schemas.microsoft.com/office/drawing/2014/main" val="856253472"/>
                    </a:ext>
                  </a:extLst>
                </a:gridCol>
                <a:gridCol w="1423973">
                  <a:extLst>
                    <a:ext uri="{9D8B030D-6E8A-4147-A177-3AD203B41FA5}">
                      <a16:colId xmlns:a16="http://schemas.microsoft.com/office/drawing/2014/main" val="4084893127"/>
                    </a:ext>
                  </a:extLst>
                </a:gridCol>
                <a:gridCol w="1392702">
                  <a:extLst>
                    <a:ext uri="{9D8B030D-6E8A-4147-A177-3AD203B41FA5}">
                      <a16:colId xmlns:a16="http://schemas.microsoft.com/office/drawing/2014/main" val="344357993"/>
                    </a:ext>
                  </a:extLst>
                </a:gridCol>
                <a:gridCol w="1526343">
                  <a:extLst>
                    <a:ext uri="{9D8B030D-6E8A-4147-A177-3AD203B41FA5}">
                      <a16:colId xmlns:a16="http://schemas.microsoft.com/office/drawing/2014/main" val="2615121287"/>
                    </a:ext>
                  </a:extLst>
                </a:gridCol>
              </a:tblGrid>
              <a:tr h="1724520">
                <a:tc>
                  <a:txBody>
                    <a:bodyPr/>
                    <a:lstStyle/>
                    <a:p>
                      <a:pPr marL="0" marR="0">
                        <a:lnSpc>
                          <a:spcPct val="107000"/>
                        </a:lnSpc>
                        <a:spcBef>
                          <a:spcPts val="0"/>
                        </a:spcBef>
                        <a:spcAft>
                          <a:spcPts val="0"/>
                        </a:spcAft>
                      </a:pPr>
                      <a:r>
                        <a:rPr lang="fr-FR"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Interventions/</a:t>
                      </a:r>
                      <a:r>
                        <a:rPr lang="fr-FR" sz="1600" b="1"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year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fr-FR" sz="1600" b="1"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Targets</a:t>
                      </a:r>
                      <a:r>
                        <a:rPr lang="fr-FR"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of the pilot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Targeted sample size of pilot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Number of actual Recipients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fr-FR" sz="16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Implemented budget (XOF)</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Cost per adolescent using initial sample targeted</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Cost per recipient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Total number of adolescents in Senegal in 2022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Total estimated budget for scaling up</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endPar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Sites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9873532"/>
                  </a:ext>
                </a:extLst>
              </a:tr>
              <a:tr h="1159300">
                <a:tc>
                  <a:txBody>
                    <a:bodyPr/>
                    <a:lstStyle/>
                    <a:p>
                      <a:pPr marL="0" marR="0">
                        <a:lnSpc>
                          <a:spcPct val="107000"/>
                        </a:lnSpc>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Promoting family life education clubs (EVF) by GEEP/2021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6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Teenagers aged 15-19 Yrs from schools</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endPar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174,573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202,488</a:t>
                      </a: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p>
                    <a:p>
                      <a:pPr marL="0" marR="0" algn="l">
                        <a:lnSpc>
                          <a:spcPct val="100000"/>
                        </a:lnSpc>
                        <a:spcBef>
                          <a:spcPts val="0"/>
                        </a:spcBef>
                        <a:spcAft>
                          <a:spcPts val="0"/>
                        </a:spcAft>
                      </a:pPr>
                      <a:endPar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74,721,143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($122,494)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428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369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1,824,000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p>
                    <a:p>
                      <a:pPr marL="0" marR="0" algn="l">
                        <a:lnSpc>
                          <a:spcPct val="100000"/>
                        </a:lnSpc>
                        <a:spcBef>
                          <a:spcPts val="0"/>
                        </a:spcBef>
                        <a:spcAft>
                          <a:spcPts val="0"/>
                        </a:spcAft>
                      </a:pPr>
                      <a:endPar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673,083,663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($1,103,416)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0000"/>
                        </a:lnSpc>
                        <a:spcBef>
                          <a:spcPts val="0"/>
                        </a:spcBef>
                        <a:spcAft>
                          <a:spcPts val="0"/>
                        </a:spcAft>
                      </a:pPr>
                      <a:r>
                        <a:rPr lang="fr-FR" sz="16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46 départements</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08951416"/>
                  </a:ext>
                </a:extLst>
              </a:tr>
              <a:tr h="1228315">
                <a:tc>
                  <a:txBody>
                    <a:bodyPr/>
                    <a:lstStyle/>
                    <a:p>
                      <a:pPr marL="0" marR="0">
                        <a:lnSpc>
                          <a:spcPct val="107000"/>
                        </a:lnSpc>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Project for girls education by CNEPSCOFI/2015-2016/prevention of early marriages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fr-FR" sz="16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Adolescents 10-19 Yrs school girls</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2,400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2,400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45,315,000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($74,287)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18,881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18,881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1,546,173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3 départements (Mbacké, Linguère et </a:t>
                      </a:r>
                      <a:r>
                        <a:rPr lang="fr-FR" sz="16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Foundiougne</a:t>
                      </a: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75124644"/>
                  </a:ext>
                </a:extLst>
              </a:tr>
              <a:tr h="1449125">
                <a:tc>
                  <a:txBody>
                    <a:bodyPr/>
                    <a:lstStyle/>
                    <a:p>
                      <a:pPr marL="0" marR="0">
                        <a:lnSpc>
                          <a:spcPct val="107000"/>
                        </a:lnSpc>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Adolescent and youth spaces in </a:t>
                      </a:r>
                      <a:r>
                        <a:rPr lang="en-GB" sz="16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Nioro</a:t>
                      </a:r>
                      <a:r>
                        <a:rPr lang="en-GB"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by the </a:t>
                      </a:r>
                      <a:r>
                        <a:rPr lang="en-GB" sz="16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MoH</a:t>
                      </a:r>
                      <a:r>
                        <a:rPr lang="en-GB"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/promoting health of AY/2021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fr-FR" sz="16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Adolescents and Youth (10-24 yrs)</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11,528</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12,107,750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($19,849)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1,050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80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10,934,096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800"/>
                        </a:spcAft>
                      </a:pPr>
                      <a:endPar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l">
                        <a:lnSpc>
                          <a:spcPct val="100000"/>
                        </a:lnSpc>
                        <a:spcBef>
                          <a:spcPts val="0"/>
                        </a:spcBef>
                        <a:spcAft>
                          <a:spcPts val="80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5,741,989,106</a:t>
                      </a: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($9,413,097)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80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0000"/>
                        </a:lnSpc>
                        <a:spcBef>
                          <a:spcPts val="0"/>
                        </a:spcBef>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Communes de Nioro et </a:t>
                      </a:r>
                      <a:r>
                        <a:rPr lang="fr-FR" sz="16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Popenguine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482437"/>
                  </a:ext>
                </a:extLst>
              </a:tr>
              <a:tr h="1159300">
                <a:tc>
                  <a:txBody>
                    <a:bodyPr/>
                    <a:lstStyle/>
                    <a:p>
                      <a:pPr marL="0" marR="0">
                        <a:lnSpc>
                          <a:spcPct val="107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Adolescent and youth spaces in </a:t>
                      </a:r>
                      <a:r>
                        <a:rPr lang="en-GB" sz="1600" dirty="0" err="1">
                          <a:effectLst/>
                          <a:latin typeface="Times New Roman" panose="02020603050405020304" pitchFamily="18" charset="0"/>
                          <a:ea typeface="Calibri" panose="020F0502020204030204" pitchFamily="34" charset="0"/>
                          <a:cs typeface="Calibri" panose="020F0502020204030204" pitchFamily="34" charset="0"/>
                        </a:rPr>
                        <a:t>Popenguine</a:t>
                      </a:r>
                      <a:r>
                        <a:rPr lang="en-GB" sz="1600" dirty="0">
                          <a:effectLst/>
                          <a:latin typeface="Times New Roman" panose="02020603050405020304" pitchFamily="18" charset="0"/>
                          <a:ea typeface="Calibri" panose="020F0502020204030204" pitchFamily="34" charset="0"/>
                          <a:cs typeface="Calibri" panose="020F0502020204030204" pitchFamily="34" charset="0"/>
                        </a:rPr>
                        <a:t> by the </a:t>
                      </a:r>
                      <a:r>
                        <a:rPr lang="en-GB" sz="1600" dirty="0" err="1">
                          <a:effectLst/>
                          <a:latin typeface="Times New Roman" panose="02020603050405020304" pitchFamily="18" charset="0"/>
                          <a:ea typeface="Calibri" panose="020F0502020204030204" pitchFamily="34" charset="0"/>
                          <a:cs typeface="Calibri" panose="020F0502020204030204" pitchFamily="34" charset="0"/>
                        </a:rPr>
                        <a:t>Moh</a:t>
                      </a:r>
                      <a:r>
                        <a:rPr lang="en-GB" sz="1600" dirty="0">
                          <a:effectLst/>
                          <a:latin typeface="Times New Roman" panose="02020603050405020304" pitchFamily="18" charset="0"/>
                          <a:ea typeface="Calibri" panose="020F0502020204030204" pitchFamily="34" charset="0"/>
                          <a:cs typeface="Calibri" panose="020F0502020204030204" pitchFamily="34" charset="0"/>
                        </a:rPr>
                        <a:t>/ promoting health of AY/2021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Adolescents and Youth (10-24 </a:t>
                      </a:r>
                      <a:r>
                        <a:rPr lang="en-GB" sz="1600" dirty="0" err="1">
                          <a:effectLst/>
                          <a:latin typeface="Times New Roman" panose="02020603050405020304" pitchFamily="18" charset="0"/>
                          <a:ea typeface="Calibri" panose="020F0502020204030204" pitchFamily="34" charset="0"/>
                          <a:cs typeface="Calibri" panose="020F0502020204030204" pitchFamily="34" charset="0"/>
                        </a:rPr>
                        <a:t>yrs</a:t>
                      </a:r>
                      <a:r>
                        <a:rPr lang="en-GB" sz="1600" dirty="0">
                          <a:effectLst/>
                          <a:latin typeface="Times New Roman" panose="02020603050405020304" pitchFamily="18"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4,949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11,290,000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($18,508)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GB" sz="1600" dirty="0">
                        <a:effectLst/>
                        <a:latin typeface="Times New Roman" panose="02020603050405020304" pitchFamily="18"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r>
                        <a:rPr lang="en-GB" sz="1600" dirty="0">
                          <a:effectLst/>
                          <a:latin typeface="Times New Roman" panose="02020603050405020304" pitchFamily="18" charset="0"/>
                          <a:ea typeface="Calibri" panose="020F0502020204030204" pitchFamily="34" charset="0"/>
                          <a:cs typeface="Calibri" panose="020F0502020204030204" pitchFamily="34" charset="0"/>
                        </a:rPr>
                        <a:t>2,281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800"/>
                        </a:spcAft>
                      </a:pPr>
                      <a:endPar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l">
                        <a:lnSpc>
                          <a:spcPct val="100000"/>
                        </a:lnSpc>
                        <a:spcBef>
                          <a:spcPts val="0"/>
                        </a:spcBef>
                        <a:spcAft>
                          <a:spcPts val="800"/>
                        </a:spcAft>
                      </a:pPr>
                      <a:r>
                        <a:rPr lang="fr-F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10,934,096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l">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12,471,806,813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($20,445,585)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0000"/>
                        </a:lnSpc>
                        <a:spcBef>
                          <a:spcPts val="0"/>
                        </a:spcBef>
                        <a:spcAft>
                          <a:spcPts val="0"/>
                        </a:spcAft>
                      </a:pPr>
                      <a:r>
                        <a:rPr lang="fr-FR" sz="1600" kern="1200" dirty="0">
                          <a:solidFill>
                            <a:schemeClr val="tx1"/>
                          </a:solidFill>
                          <a:effectLst/>
                          <a:latin typeface="+mn-lt"/>
                          <a:ea typeface="+mn-ea"/>
                          <a:cs typeface="+mn-cs"/>
                        </a:rPr>
                        <a:t>Communes de </a:t>
                      </a:r>
                      <a:r>
                        <a:rPr lang="fr-FR" sz="1600" kern="1200" dirty="0" err="1">
                          <a:solidFill>
                            <a:schemeClr val="tx1"/>
                          </a:solidFill>
                          <a:effectLst/>
                          <a:latin typeface="+mn-lt"/>
                          <a:ea typeface="+mn-ea"/>
                          <a:cs typeface="+mn-cs"/>
                        </a:rPr>
                        <a:t>Popenguine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29891" marR="29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74103311"/>
                  </a:ext>
                </a:extLst>
              </a:tr>
            </a:tbl>
          </a:graphicData>
        </a:graphic>
      </p:graphicFrame>
    </p:spTree>
    <p:extLst>
      <p:ext uri="{BB962C8B-B14F-4D97-AF65-F5344CB8AC3E}">
        <p14:creationId xmlns:p14="http://schemas.microsoft.com/office/powerpoint/2010/main" val="1687969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63B6-655C-3D4A-87E7-C43EDD7D7717}"/>
              </a:ext>
            </a:extLst>
          </p:cNvPr>
          <p:cNvSpPr>
            <a:spLocks noGrp="1"/>
          </p:cNvSpPr>
          <p:nvPr>
            <p:ph type="title"/>
          </p:nvPr>
        </p:nvSpPr>
        <p:spPr>
          <a:xfrm>
            <a:off x="1005840" y="1272818"/>
            <a:ext cx="4093285" cy="3656682"/>
          </a:xfrm>
        </p:spPr>
        <p:txBody>
          <a:bodyPr anchor="t">
            <a:normAutofit/>
          </a:bodyPr>
          <a:lstStyle/>
          <a:p>
            <a:r>
              <a:rPr lang="en-GH" sz="3800" dirty="0"/>
              <a:t>Recommendations</a:t>
            </a:r>
          </a:p>
        </p:txBody>
      </p:sp>
      <p:sp>
        <p:nvSpPr>
          <p:cNvPr id="3" name="Content Placeholder 2">
            <a:extLst>
              <a:ext uri="{FF2B5EF4-FFF2-40B4-BE49-F238E27FC236}">
                <a16:creationId xmlns:a16="http://schemas.microsoft.com/office/drawing/2014/main" id="{9DF474E7-743B-8F4F-AC15-CA96C36BE618}"/>
              </a:ext>
            </a:extLst>
          </p:cNvPr>
          <p:cNvSpPr>
            <a:spLocks noGrp="1"/>
          </p:cNvSpPr>
          <p:nvPr>
            <p:ph idx="1"/>
          </p:nvPr>
        </p:nvSpPr>
        <p:spPr>
          <a:xfrm>
            <a:off x="6417704" y="1243011"/>
            <a:ext cx="6951761" cy="5935029"/>
          </a:xfrm>
        </p:spPr>
        <p:txBody>
          <a:bodyPr>
            <a:normAutofit fontScale="92500" lnSpcReduction="10000"/>
          </a:bodyPr>
          <a:lstStyle/>
          <a:p>
            <a:pPr marL="0" indent="0">
              <a:buNone/>
            </a:pPr>
            <a:r>
              <a:rPr lang="en-GB" sz="2800" b="1" dirty="0"/>
              <a:t>Service Delivery</a:t>
            </a:r>
          </a:p>
          <a:p>
            <a:r>
              <a:rPr lang="en-GB" sz="2800" dirty="0"/>
              <a:t>Promote inclusive multi-sector partnerships</a:t>
            </a:r>
          </a:p>
          <a:p>
            <a:pPr marL="0" indent="0">
              <a:buNone/>
            </a:pPr>
            <a:endParaRPr lang="en-GB" sz="2800" dirty="0"/>
          </a:p>
          <a:p>
            <a:r>
              <a:rPr lang="en-GB" sz="2800" dirty="0"/>
              <a:t>Encourage a participatory approach to optimize stakeholder buy-in and commitment</a:t>
            </a:r>
          </a:p>
          <a:p>
            <a:pPr marL="0" indent="0">
              <a:buNone/>
            </a:pPr>
            <a:endParaRPr lang="en-GB" sz="2800" dirty="0"/>
          </a:p>
          <a:p>
            <a:pPr marL="0" indent="0">
              <a:buNone/>
            </a:pPr>
            <a:r>
              <a:rPr lang="en-GB" sz="2800" b="1" dirty="0"/>
              <a:t>Research</a:t>
            </a:r>
          </a:p>
          <a:p>
            <a:r>
              <a:rPr lang="en-GB" sz="2800" dirty="0"/>
              <a:t>Economic evaluation: Disaggregate activity accounts for interventions to better capture each component's contribution to implementation</a:t>
            </a:r>
          </a:p>
          <a:p>
            <a:pPr marL="0" indent="0">
              <a:buNone/>
            </a:pPr>
            <a:endParaRPr lang="en-GB" sz="2800" dirty="0"/>
          </a:p>
          <a:p>
            <a:r>
              <a:rPr lang="en-GB" sz="2800" dirty="0"/>
              <a:t>Evaluate cost-effectiveness and efficiency to determine the performance of interventions</a:t>
            </a:r>
          </a:p>
          <a:p>
            <a:pPr marL="0" indent="0">
              <a:buNone/>
            </a:pPr>
            <a:endParaRPr lang="en-GH" sz="2400" dirty="0"/>
          </a:p>
        </p:txBody>
      </p:sp>
    </p:spTree>
    <p:extLst>
      <p:ext uri="{BB962C8B-B14F-4D97-AF65-F5344CB8AC3E}">
        <p14:creationId xmlns:p14="http://schemas.microsoft.com/office/powerpoint/2010/main" val="408654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152400" y="800816"/>
            <a:ext cx="9777046" cy="6907237"/>
          </a:xfrm>
          <a:prstGeom prst="rect">
            <a:avLst/>
          </a:prstGeom>
          <a:solidFill>
            <a:srgbClr val="FFFFFF"/>
          </a:solidFill>
          <a:ln w="7620">
            <a:solidFill>
              <a:srgbClr val="E5E0DF"/>
            </a:solidFill>
            <a:prstDash val="solid"/>
          </a:ln>
        </p:spPr>
      </p:sp>
      <p:sp>
        <p:nvSpPr>
          <p:cNvPr id="5" name="Text 3"/>
          <p:cNvSpPr/>
          <p:nvPr/>
        </p:nvSpPr>
        <p:spPr>
          <a:xfrm>
            <a:off x="368967" y="4480560"/>
            <a:ext cx="8789102" cy="2201594"/>
          </a:xfrm>
          <a:prstGeom prst="rect">
            <a:avLst/>
          </a:prstGeom>
          <a:noFill/>
          <a:ln/>
        </p:spPr>
        <p:txBody>
          <a:bodyPr wrap="square" rtlCol="0" anchor="t"/>
          <a:lstStyle/>
          <a:p>
            <a:pPr marL="0" indent="0">
              <a:lnSpc>
                <a:spcPts val="3149"/>
              </a:lnSpc>
              <a:buNone/>
            </a:pPr>
            <a:r>
              <a:rPr lang="en-US" sz="3600" b="1" kern="0" spc="-35" dirty="0">
                <a:solidFill>
                  <a:srgbClr val="272525"/>
                </a:solidFill>
                <a:latin typeface="Inter" pitchFamily="34" charset="0"/>
                <a:ea typeface="Inter" pitchFamily="34" charset="-122"/>
                <a:cs typeface="Inter" pitchFamily="34" charset="-120"/>
              </a:rPr>
              <a:t>Stakeholder Perspectives on Funding Gaps and Resource Mobilisation Strategies for Adolescent Sexual and Reproductive Health Interventions in Ghana. </a:t>
            </a:r>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0BF60-BE22-D845-B56E-4C4337772271}"/>
              </a:ext>
            </a:extLst>
          </p:cNvPr>
          <p:cNvSpPr>
            <a:spLocks noGrp="1"/>
          </p:cNvSpPr>
          <p:nvPr>
            <p:ph type="title"/>
          </p:nvPr>
        </p:nvSpPr>
        <p:spPr/>
        <p:txBody>
          <a:bodyPr/>
          <a:lstStyle/>
          <a:p>
            <a:r>
              <a:rPr lang="en-GH" dirty="0"/>
              <a:t>Objective 3</a:t>
            </a:r>
          </a:p>
        </p:txBody>
      </p:sp>
      <p:graphicFrame>
        <p:nvGraphicFramePr>
          <p:cNvPr id="8" name="Rectangle: Rounded Corners 50">
            <a:extLst>
              <a:ext uri="{FF2B5EF4-FFF2-40B4-BE49-F238E27FC236}">
                <a16:creationId xmlns:a16="http://schemas.microsoft.com/office/drawing/2014/main" id="{3896ECA8-1110-3044-5F70-32CE3D39B6BB}"/>
              </a:ext>
            </a:extLst>
          </p:cNvPr>
          <p:cNvGraphicFramePr>
            <a:graphicFrameLocks noGrp="1"/>
          </p:cNvGraphicFramePr>
          <p:nvPr>
            <p:ph idx="1"/>
          </p:nvPr>
        </p:nvGraphicFramePr>
        <p:xfrm>
          <a:off x="360045" y="1565910"/>
          <a:ext cx="13954122" cy="587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30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169B-4A83-4D92-8A7C-839AD3958211}"/>
              </a:ext>
            </a:extLst>
          </p:cNvPr>
          <p:cNvSpPr>
            <a:spLocks noGrp="1"/>
          </p:cNvSpPr>
          <p:nvPr>
            <p:ph type="title"/>
          </p:nvPr>
        </p:nvSpPr>
        <p:spPr>
          <a:xfrm>
            <a:off x="360046" y="336328"/>
            <a:ext cx="14270354" cy="1229582"/>
          </a:xfrm>
        </p:spPr>
        <p:txBody>
          <a:bodyPr/>
          <a:lstStyle/>
          <a:p>
            <a:r>
              <a:rPr lang="en-ZA" sz="2880" dirty="0">
                <a:solidFill>
                  <a:schemeClr val="accent1">
                    <a:lumMod val="50000"/>
                  </a:schemeClr>
                </a:solidFill>
              </a:rPr>
              <a:t>Domestic Government expenditure on reproductive health, ECOWAS (2018)</a:t>
            </a:r>
          </a:p>
        </p:txBody>
      </p:sp>
      <p:graphicFrame>
        <p:nvGraphicFramePr>
          <p:cNvPr id="6" name="Content Placeholder 5">
            <a:extLst>
              <a:ext uri="{FF2B5EF4-FFF2-40B4-BE49-F238E27FC236}">
                <a16:creationId xmlns:a16="http://schemas.microsoft.com/office/drawing/2014/main" id="{AD3C020F-6948-4CF7-98B7-411297478408}"/>
              </a:ext>
            </a:extLst>
          </p:cNvPr>
          <p:cNvGraphicFramePr>
            <a:graphicFrameLocks noGrp="1"/>
          </p:cNvGraphicFramePr>
          <p:nvPr>
            <p:ph idx="1"/>
          </p:nvPr>
        </p:nvGraphicFramePr>
        <p:xfrm>
          <a:off x="181738" y="1696863"/>
          <a:ext cx="4646294" cy="5838750"/>
        </p:xfrm>
        <a:graphic>
          <a:graphicData uri="http://schemas.openxmlformats.org/drawingml/2006/table">
            <a:tbl>
              <a:tblPr>
                <a:tableStyleId>{5C22544A-7EE6-4342-B048-85BDC9FD1C3A}</a:tableStyleId>
              </a:tblPr>
              <a:tblGrid>
                <a:gridCol w="3200066">
                  <a:extLst>
                    <a:ext uri="{9D8B030D-6E8A-4147-A177-3AD203B41FA5}">
                      <a16:colId xmlns:a16="http://schemas.microsoft.com/office/drawing/2014/main" val="1193470982"/>
                    </a:ext>
                  </a:extLst>
                </a:gridCol>
                <a:gridCol w="1446228">
                  <a:extLst>
                    <a:ext uri="{9D8B030D-6E8A-4147-A177-3AD203B41FA5}">
                      <a16:colId xmlns:a16="http://schemas.microsoft.com/office/drawing/2014/main" val="1143560264"/>
                    </a:ext>
                  </a:extLst>
                </a:gridCol>
              </a:tblGrid>
              <a:tr h="389250">
                <a:tc>
                  <a:txBody>
                    <a:bodyPr/>
                    <a:lstStyle/>
                    <a:p>
                      <a:pPr algn="l" fontAlgn="b"/>
                      <a:r>
                        <a:rPr lang="en-ZA" sz="2400" b="0" i="0" u="none" strike="noStrike">
                          <a:effectLst/>
                          <a:latin typeface="Arial" panose="020B0604020202020204" pitchFamily="34" charset="0"/>
                        </a:rPr>
                        <a:t>Benin</a:t>
                      </a:r>
                    </a:p>
                  </a:txBody>
                  <a:tcPr marL="11430" marR="11430" marT="11430" marB="0" anchor="b"/>
                </a:tc>
                <a:tc>
                  <a:txBody>
                    <a:bodyPr/>
                    <a:lstStyle/>
                    <a:p>
                      <a:pPr algn="r" fontAlgn="b"/>
                      <a:r>
                        <a:rPr lang="en-ZA" sz="2400" b="0" i="0" u="none" strike="noStrike">
                          <a:effectLst/>
                          <a:latin typeface="Arial" panose="020B0604020202020204" pitchFamily="34" charset="0"/>
                        </a:rPr>
                        <a:t>3.25%</a:t>
                      </a:r>
                    </a:p>
                  </a:txBody>
                  <a:tcPr marL="11430" marR="11430" marT="11430" marB="0" anchor="b"/>
                </a:tc>
                <a:extLst>
                  <a:ext uri="{0D108BD9-81ED-4DB2-BD59-A6C34878D82A}">
                    <a16:rowId xmlns:a16="http://schemas.microsoft.com/office/drawing/2014/main" val="2885556498"/>
                  </a:ext>
                </a:extLst>
              </a:tr>
              <a:tr h="389250">
                <a:tc>
                  <a:txBody>
                    <a:bodyPr/>
                    <a:lstStyle/>
                    <a:p>
                      <a:pPr algn="l" fontAlgn="b"/>
                      <a:r>
                        <a:rPr lang="en-ZA" sz="2400" b="0" i="0" u="none" strike="noStrike">
                          <a:effectLst/>
                          <a:latin typeface="Arial" panose="020B0604020202020204" pitchFamily="34" charset="0"/>
                        </a:rPr>
                        <a:t>Burkina Faso</a:t>
                      </a:r>
                    </a:p>
                  </a:txBody>
                  <a:tcPr marL="11430" marR="11430" marT="11430" marB="0" anchor="b"/>
                </a:tc>
                <a:tc>
                  <a:txBody>
                    <a:bodyPr/>
                    <a:lstStyle/>
                    <a:p>
                      <a:pPr algn="r" fontAlgn="b"/>
                      <a:r>
                        <a:rPr lang="en-ZA" sz="2400" b="0" i="0" u="none" strike="noStrike">
                          <a:effectLst/>
                          <a:latin typeface="Arial" panose="020B0604020202020204" pitchFamily="34" charset="0"/>
                        </a:rPr>
                        <a:t>10.03%</a:t>
                      </a:r>
                    </a:p>
                  </a:txBody>
                  <a:tcPr marL="11430" marR="11430" marT="11430" marB="0" anchor="b"/>
                </a:tc>
                <a:extLst>
                  <a:ext uri="{0D108BD9-81ED-4DB2-BD59-A6C34878D82A}">
                    <a16:rowId xmlns:a16="http://schemas.microsoft.com/office/drawing/2014/main" val="688903291"/>
                  </a:ext>
                </a:extLst>
              </a:tr>
              <a:tr h="389250">
                <a:tc>
                  <a:txBody>
                    <a:bodyPr/>
                    <a:lstStyle/>
                    <a:p>
                      <a:pPr algn="l" fontAlgn="b"/>
                      <a:r>
                        <a:rPr lang="en-ZA" sz="2400" b="0" i="0" u="none" strike="noStrike" dirty="0">
                          <a:effectLst/>
                          <a:latin typeface="Arial" panose="020B0604020202020204" pitchFamily="34" charset="0"/>
                        </a:rPr>
                        <a:t>Cabo Verde</a:t>
                      </a:r>
                    </a:p>
                  </a:txBody>
                  <a:tcPr marL="11430" marR="11430" marT="11430" marB="0" anchor="b"/>
                </a:tc>
                <a:tc>
                  <a:txBody>
                    <a:bodyPr/>
                    <a:lstStyle/>
                    <a:p>
                      <a:pPr algn="r" fontAlgn="b"/>
                      <a:r>
                        <a:rPr lang="en-ZA" sz="2400" b="0" i="0" u="none" strike="noStrike">
                          <a:effectLst/>
                          <a:latin typeface="Arial" panose="020B0604020202020204" pitchFamily="34" charset="0"/>
                        </a:rPr>
                        <a:t>21.29%</a:t>
                      </a:r>
                    </a:p>
                  </a:txBody>
                  <a:tcPr marL="11430" marR="11430" marT="11430" marB="0" anchor="b"/>
                </a:tc>
                <a:extLst>
                  <a:ext uri="{0D108BD9-81ED-4DB2-BD59-A6C34878D82A}">
                    <a16:rowId xmlns:a16="http://schemas.microsoft.com/office/drawing/2014/main" val="1443188333"/>
                  </a:ext>
                </a:extLst>
              </a:tr>
              <a:tr h="389250">
                <a:tc>
                  <a:txBody>
                    <a:bodyPr/>
                    <a:lstStyle/>
                    <a:p>
                      <a:pPr algn="l" fontAlgn="b"/>
                      <a:r>
                        <a:rPr lang="en-ZA" sz="2400" b="0" i="0" u="none" strike="noStrike">
                          <a:effectLst/>
                          <a:latin typeface="Arial" panose="020B0604020202020204" pitchFamily="34" charset="0"/>
                        </a:rPr>
                        <a:t>Côte d'Ivoire</a:t>
                      </a:r>
                    </a:p>
                  </a:txBody>
                  <a:tcPr marL="11430" marR="11430" marT="11430" marB="0" anchor="b"/>
                </a:tc>
                <a:tc>
                  <a:txBody>
                    <a:bodyPr/>
                    <a:lstStyle/>
                    <a:p>
                      <a:pPr algn="r" fontAlgn="b"/>
                      <a:r>
                        <a:rPr lang="en-ZA" sz="2400" b="0" i="0" u="none" strike="noStrike">
                          <a:effectLst/>
                          <a:latin typeface="Arial" panose="020B0604020202020204" pitchFamily="34" charset="0"/>
                        </a:rPr>
                        <a:t>6.87%</a:t>
                      </a:r>
                    </a:p>
                  </a:txBody>
                  <a:tcPr marL="11430" marR="11430" marT="11430" marB="0" anchor="b"/>
                </a:tc>
                <a:extLst>
                  <a:ext uri="{0D108BD9-81ED-4DB2-BD59-A6C34878D82A}">
                    <a16:rowId xmlns:a16="http://schemas.microsoft.com/office/drawing/2014/main" val="2180032725"/>
                  </a:ext>
                </a:extLst>
              </a:tr>
              <a:tr h="389250">
                <a:tc>
                  <a:txBody>
                    <a:bodyPr/>
                    <a:lstStyle/>
                    <a:p>
                      <a:pPr algn="l" fontAlgn="b"/>
                      <a:r>
                        <a:rPr lang="en-ZA" sz="2400" b="0" i="0" u="none" strike="noStrike">
                          <a:effectLst/>
                          <a:latin typeface="Arial" panose="020B0604020202020204" pitchFamily="34" charset="0"/>
                        </a:rPr>
                        <a:t>Gambia</a:t>
                      </a:r>
                    </a:p>
                  </a:txBody>
                  <a:tcPr marL="11430" marR="11430" marT="11430" marB="0" anchor="b"/>
                </a:tc>
                <a:tc>
                  <a:txBody>
                    <a:bodyPr/>
                    <a:lstStyle/>
                    <a:p>
                      <a:pPr algn="r" fontAlgn="b"/>
                      <a:r>
                        <a:rPr lang="en-ZA" sz="2400" b="0" i="0" u="none" strike="noStrike" dirty="0">
                          <a:effectLst/>
                          <a:latin typeface="Arial" panose="020B0604020202020204" pitchFamily="34" charset="0"/>
                        </a:rPr>
                        <a:t>No data</a:t>
                      </a:r>
                    </a:p>
                  </a:txBody>
                  <a:tcPr marL="11430" marR="11430" marT="11430" marB="0" anchor="b"/>
                </a:tc>
                <a:extLst>
                  <a:ext uri="{0D108BD9-81ED-4DB2-BD59-A6C34878D82A}">
                    <a16:rowId xmlns:a16="http://schemas.microsoft.com/office/drawing/2014/main" val="1764112419"/>
                  </a:ext>
                </a:extLst>
              </a:tr>
              <a:tr h="389250">
                <a:tc>
                  <a:txBody>
                    <a:bodyPr/>
                    <a:lstStyle/>
                    <a:p>
                      <a:pPr algn="l" fontAlgn="b"/>
                      <a:r>
                        <a:rPr lang="en-ZA" sz="2400" b="0" i="0" u="none" strike="noStrike">
                          <a:effectLst/>
                          <a:latin typeface="Arial" panose="020B0604020202020204" pitchFamily="34" charset="0"/>
                        </a:rPr>
                        <a:t>Ghana</a:t>
                      </a:r>
                    </a:p>
                  </a:txBody>
                  <a:tcPr marL="11430" marR="11430" marT="11430" marB="0" anchor="b"/>
                </a:tc>
                <a:tc>
                  <a:txBody>
                    <a:bodyPr/>
                    <a:lstStyle/>
                    <a:p>
                      <a:pPr algn="r" fontAlgn="b"/>
                      <a:r>
                        <a:rPr lang="en-ZA" sz="2400" b="0" i="0" u="none" strike="noStrike">
                          <a:effectLst/>
                          <a:latin typeface="Arial" panose="020B0604020202020204" pitchFamily="34" charset="0"/>
                        </a:rPr>
                        <a:t>3.36%</a:t>
                      </a:r>
                    </a:p>
                  </a:txBody>
                  <a:tcPr marL="11430" marR="11430" marT="11430" marB="0" anchor="b"/>
                </a:tc>
                <a:extLst>
                  <a:ext uri="{0D108BD9-81ED-4DB2-BD59-A6C34878D82A}">
                    <a16:rowId xmlns:a16="http://schemas.microsoft.com/office/drawing/2014/main" val="2132937869"/>
                  </a:ext>
                </a:extLst>
              </a:tr>
              <a:tr h="389250">
                <a:tc>
                  <a:txBody>
                    <a:bodyPr/>
                    <a:lstStyle/>
                    <a:p>
                      <a:pPr algn="l" fontAlgn="b"/>
                      <a:r>
                        <a:rPr lang="en-ZA" sz="2400" b="0" i="0" u="none" strike="noStrike">
                          <a:effectLst/>
                          <a:latin typeface="Arial" panose="020B0604020202020204" pitchFamily="34" charset="0"/>
                        </a:rPr>
                        <a:t>Guinea</a:t>
                      </a:r>
                    </a:p>
                  </a:txBody>
                  <a:tcPr marL="11430" marR="11430" marT="11430" marB="0" anchor="b"/>
                </a:tc>
                <a:tc>
                  <a:txBody>
                    <a:bodyPr/>
                    <a:lstStyle/>
                    <a:p>
                      <a:pPr algn="r" fontAlgn="b"/>
                      <a:r>
                        <a:rPr lang="en-ZA" sz="2400" b="0" i="0" u="none" strike="noStrike">
                          <a:effectLst/>
                          <a:latin typeface="Arial" panose="020B0604020202020204" pitchFamily="34" charset="0"/>
                        </a:rPr>
                        <a:t>0.85%</a:t>
                      </a:r>
                    </a:p>
                  </a:txBody>
                  <a:tcPr marL="11430" marR="11430" marT="11430" marB="0" anchor="b"/>
                </a:tc>
                <a:extLst>
                  <a:ext uri="{0D108BD9-81ED-4DB2-BD59-A6C34878D82A}">
                    <a16:rowId xmlns:a16="http://schemas.microsoft.com/office/drawing/2014/main" val="2620318052"/>
                  </a:ext>
                </a:extLst>
              </a:tr>
              <a:tr h="389250">
                <a:tc>
                  <a:txBody>
                    <a:bodyPr/>
                    <a:lstStyle/>
                    <a:p>
                      <a:pPr algn="l" fontAlgn="b"/>
                      <a:r>
                        <a:rPr lang="en-ZA" sz="2400" b="0" i="0" u="none" strike="noStrike">
                          <a:effectLst/>
                          <a:latin typeface="Arial" panose="020B0604020202020204" pitchFamily="34" charset="0"/>
                        </a:rPr>
                        <a:t>Guinea-Bissau</a:t>
                      </a:r>
                    </a:p>
                  </a:txBody>
                  <a:tcPr marL="11430" marR="11430" marT="11430" marB="0" anchor="b"/>
                </a:tc>
                <a:tc>
                  <a:txBody>
                    <a:bodyPr/>
                    <a:lstStyle/>
                    <a:p>
                      <a:pPr algn="r" fontAlgn="b"/>
                      <a:r>
                        <a:rPr lang="en-ZA" sz="2400" b="0" i="0" u="none" strike="noStrike" dirty="0">
                          <a:effectLst/>
                          <a:latin typeface="Arial" panose="020B0604020202020204" pitchFamily="34" charset="0"/>
                        </a:rPr>
                        <a:t>No data</a:t>
                      </a:r>
                    </a:p>
                  </a:txBody>
                  <a:tcPr marL="11430" marR="11430" marT="11430" marB="0" anchor="b"/>
                </a:tc>
                <a:extLst>
                  <a:ext uri="{0D108BD9-81ED-4DB2-BD59-A6C34878D82A}">
                    <a16:rowId xmlns:a16="http://schemas.microsoft.com/office/drawing/2014/main" val="2720800965"/>
                  </a:ext>
                </a:extLst>
              </a:tr>
              <a:tr h="389250">
                <a:tc>
                  <a:txBody>
                    <a:bodyPr/>
                    <a:lstStyle/>
                    <a:p>
                      <a:pPr algn="l" fontAlgn="b"/>
                      <a:r>
                        <a:rPr lang="en-ZA" sz="2400" b="0" i="0" u="none" strike="noStrike">
                          <a:effectLst/>
                          <a:latin typeface="Arial" panose="020B0604020202020204" pitchFamily="34" charset="0"/>
                        </a:rPr>
                        <a:t>Liberia</a:t>
                      </a:r>
                    </a:p>
                  </a:txBody>
                  <a:tcPr marL="11430" marR="11430" marT="11430" marB="0" anchor="b"/>
                </a:tc>
                <a:tc>
                  <a:txBody>
                    <a:bodyPr/>
                    <a:lstStyle/>
                    <a:p>
                      <a:pPr algn="r" fontAlgn="b"/>
                      <a:r>
                        <a:rPr lang="en-ZA" sz="2400" b="0" i="0" u="none" strike="noStrike">
                          <a:effectLst/>
                          <a:latin typeface="Arial" panose="020B0604020202020204" pitchFamily="34" charset="0"/>
                        </a:rPr>
                        <a:t>6.17%</a:t>
                      </a:r>
                    </a:p>
                  </a:txBody>
                  <a:tcPr marL="11430" marR="11430" marT="11430" marB="0" anchor="b"/>
                </a:tc>
                <a:extLst>
                  <a:ext uri="{0D108BD9-81ED-4DB2-BD59-A6C34878D82A}">
                    <a16:rowId xmlns:a16="http://schemas.microsoft.com/office/drawing/2014/main" val="3951878143"/>
                  </a:ext>
                </a:extLst>
              </a:tr>
              <a:tr h="389250">
                <a:tc>
                  <a:txBody>
                    <a:bodyPr/>
                    <a:lstStyle/>
                    <a:p>
                      <a:pPr algn="l" fontAlgn="b"/>
                      <a:r>
                        <a:rPr lang="en-ZA" sz="2400" b="0" i="0" u="none" strike="noStrike">
                          <a:effectLst/>
                          <a:latin typeface="Arial" panose="020B0604020202020204" pitchFamily="34" charset="0"/>
                        </a:rPr>
                        <a:t>Niger</a:t>
                      </a:r>
                    </a:p>
                  </a:txBody>
                  <a:tcPr marL="11430" marR="11430" marT="11430" marB="0" anchor="b"/>
                </a:tc>
                <a:tc>
                  <a:txBody>
                    <a:bodyPr/>
                    <a:lstStyle/>
                    <a:p>
                      <a:pPr algn="r" fontAlgn="b"/>
                      <a:r>
                        <a:rPr lang="en-ZA" sz="2400" b="0" i="0" u="none" strike="noStrike">
                          <a:effectLst/>
                          <a:latin typeface="Arial" panose="020B0604020202020204" pitchFamily="34" charset="0"/>
                        </a:rPr>
                        <a:t>7.51%</a:t>
                      </a:r>
                    </a:p>
                  </a:txBody>
                  <a:tcPr marL="11430" marR="11430" marT="11430" marB="0" anchor="b"/>
                </a:tc>
                <a:extLst>
                  <a:ext uri="{0D108BD9-81ED-4DB2-BD59-A6C34878D82A}">
                    <a16:rowId xmlns:a16="http://schemas.microsoft.com/office/drawing/2014/main" val="596860990"/>
                  </a:ext>
                </a:extLst>
              </a:tr>
              <a:tr h="389250">
                <a:tc>
                  <a:txBody>
                    <a:bodyPr/>
                    <a:lstStyle/>
                    <a:p>
                      <a:pPr algn="l" fontAlgn="b"/>
                      <a:r>
                        <a:rPr lang="en-ZA" sz="2400" b="0" i="0" u="none" strike="noStrike">
                          <a:effectLst/>
                          <a:latin typeface="Arial" panose="020B0604020202020204" pitchFamily="34" charset="0"/>
                        </a:rPr>
                        <a:t>Nigeria</a:t>
                      </a:r>
                    </a:p>
                  </a:txBody>
                  <a:tcPr marL="11430" marR="11430" marT="11430" marB="0" anchor="b"/>
                </a:tc>
                <a:tc>
                  <a:txBody>
                    <a:bodyPr/>
                    <a:lstStyle/>
                    <a:p>
                      <a:pPr algn="r" fontAlgn="b"/>
                      <a:r>
                        <a:rPr lang="en-ZA" sz="2400" b="0" i="0" u="none" strike="noStrike">
                          <a:effectLst/>
                          <a:latin typeface="Arial" panose="020B0604020202020204" pitchFamily="34" charset="0"/>
                        </a:rPr>
                        <a:t>1.18%</a:t>
                      </a:r>
                    </a:p>
                  </a:txBody>
                  <a:tcPr marL="11430" marR="11430" marT="11430" marB="0" anchor="b"/>
                </a:tc>
                <a:extLst>
                  <a:ext uri="{0D108BD9-81ED-4DB2-BD59-A6C34878D82A}">
                    <a16:rowId xmlns:a16="http://schemas.microsoft.com/office/drawing/2014/main" val="2676189376"/>
                  </a:ext>
                </a:extLst>
              </a:tr>
              <a:tr h="389250">
                <a:tc>
                  <a:txBody>
                    <a:bodyPr/>
                    <a:lstStyle/>
                    <a:p>
                      <a:pPr algn="l" fontAlgn="b"/>
                      <a:r>
                        <a:rPr lang="en-ZA" sz="2400" b="0" i="0" u="none" strike="noStrike">
                          <a:effectLst/>
                          <a:latin typeface="Arial" panose="020B0604020202020204" pitchFamily="34" charset="0"/>
                        </a:rPr>
                        <a:t>Sao Tome and Principe</a:t>
                      </a:r>
                    </a:p>
                  </a:txBody>
                  <a:tcPr marL="11430" marR="11430" marT="11430" marB="0" anchor="b"/>
                </a:tc>
                <a:tc>
                  <a:txBody>
                    <a:bodyPr/>
                    <a:lstStyle/>
                    <a:p>
                      <a:pPr algn="r" fontAlgn="b"/>
                      <a:r>
                        <a:rPr lang="en-ZA" sz="2400" b="0" i="0" u="none" strike="noStrike">
                          <a:effectLst/>
                          <a:latin typeface="Arial" panose="020B0604020202020204" pitchFamily="34" charset="0"/>
                        </a:rPr>
                        <a:t>11.77%</a:t>
                      </a:r>
                    </a:p>
                  </a:txBody>
                  <a:tcPr marL="11430" marR="11430" marT="11430" marB="0" anchor="b"/>
                </a:tc>
                <a:extLst>
                  <a:ext uri="{0D108BD9-81ED-4DB2-BD59-A6C34878D82A}">
                    <a16:rowId xmlns:a16="http://schemas.microsoft.com/office/drawing/2014/main" val="3303298745"/>
                  </a:ext>
                </a:extLst>
              </a:tr>
              <a:tr h="389250">
                <a:tc>
                  <a:txBody>
                    <a:bodyPr/>
                    <a:lstStyle/>
                    <a:p>
                      <a:pPr algn="l" fontAlgn="b"/>
                      <a:r>
                        <a:rPr lang="en-ZA" sz="2400" b="0" i="0" u="none" strike="noStrike">
                          <a:effectLst/>
                          <a:latin typeface="Arial" panose="020B0604020202020204" pitchFamily="34" charset="0"/>
                        </a:rPr>
                        <a:t>Senegal</a:t>
                      </a:r>
                    </a:p>
                  </a:txBody>
                  <a:tcPr marL="11430" marR="11430" marT="11430" marB="0" anchor="b"/>
                </a:tc>
                <a:tc>
                  <a:txBody>
                    <a:bodyPr/>
                    <a:lstStyle/>
                    <a:p>
                      <a:pPr algn="r" fontAlgn="b"/>
                      <a:r>
                        <a:rPr lang="en-ZA" sz="2400" b="0" i="0" u="none" strike="noStrike">
                          <a:effectLst/>
                          <a:latin typeface="Arial" panose="020B0604020202020204" pitchFamily="34" charset="0"/>
                        </a:rPr>
                        <a:t>3.53%</a:t>
                      </a:r>
                    </a:p>
                  </a:txBody>
                  <a:tcPr marL="11430" marR="11430" marT="11430" marB="0" anchor="b"/>
                </a:tc>
                <a:extLst>
                  <a:ext uri="{0D108BD9-81ED-4DB2-BD59-A6C34878D82A}">
                    <a16:rowId xmlns:a16="http://schemas.microsoft.com/office/drawing/2014/main" val="3351379532"/>
                  </a:ext>
                </a:extLst>
              </a:tr>
              <a:tr h="389250">
                <a:tc>
                  <a:txBody>
                    <a:bodyPr/>
                    <a:lstStyle/>
                    <a:p>
                      <a:pPr algn="l" fontAlgn="b"/>
                      <a:r>
                        <a:rPr lang="en-ZA" sz="2400" b="0" i="0" u="none" strike="noStrike">
                          <a:effectLst/>
                          <a:latin typeface="Arial" panose="020B0604020202020204" pitchFamily="34" charset="0"/>
                        </a:rPr>
                        <a:t>Sierra Leone</a:t>
                      </a:r>
                    </a:p>
                  </a:txBody>
                  <a:tcPr marL="11430" marR="11430" marT="11430" marB="0" anchor="b"/>
                </a:tc>
                <a:tc>
                  <a:txBody>
                    <a:bodyPr/>
                    <a:lstStyle/>
                    <a:p>
                      <a:pPr algn="r" fontAlgn="b"/>
                      <a:r>
                        <a:rPr lang="en-ZA" sz="2400" b="0" i="0" u="none" strike="noStrike" dirty="0">
                          <a:effectLst/>
                          <a:latin typeface="Arial" panose="020B0604020202020204" pitchFamily="34" charset="0"/>
                        </a:rPr>
                        <a:t>No data</a:t>
                      </a:r>
                    </a:p>
                  </a:txBody>
                  <a:tcPr marL="11430" marR="11430" marT="11430" marB="0" anchor="b"/>
                </a:tc>
                <a:extLst>
                  <a:ext uri="{0D108BD9-81ED-4DB2-BD59-A6C34878D82A}">
                    <a16:rowId xmlns:a16="http://schemas.microsoft.com/office/drawing/2014/main" val="1016618618"/>
                  </a:ext>
                </a:extLst>
              </a:tr>
              <a:tr h="389250">
                <a:tc>
                  <a:txBody>
                    <a:bodyPr/>
                    <a:lstStyle/>
                    <a:p>
                      <a:pPr algn="l" fontAlgn="b"/>
                      <a:r>
                        <a:rPr lang="en-ZA" sz="2400" b="0" i="0" u="none" strike="noStrike" dirty="0">
                          <a:effectLst/>
                          <a:latin typeface="Arial" panose="020B0604020202020204" pitchFamily="34" charset="0"/>
                        </a:rPr>
                        <a:t>Togo</a:t>
                      </a:r>
                    </a:p>
                  </a:txBody>
                  <a:tcPr marL="11430" marR="11430" marT="11430" marB="0" anchor="b"/>
                </a:tc>
                <a:tc>
                  <a:txBody>
                    <a:bodyPr/>
                    <a:lstStyle/>
                    <a:p>
                      <a:pPr algn="r" fontAlgn="b"/>
                      <a:r>
                        <a:rPr lang="en-ZA" sz="2400" b="0" i="0" u="none" strike="noStrike" dirty="0">
                          <a:effectLst/>
                          <a:latin typeface="Arial" panose="020B0604020202020204" pitchFamily="34" charset="0"/>
                        </a:rPr>
                        <a:t>1.06%</a:t>
                      </a:r>
                    </a:p>
                  </a:txBody>
                  <a:tcPr marL="11430" marR="11430" marT="11430" marB="0" anchor="b"/>
                </a:tc>
                <a:extLst>
                  <a:ext uri="{0D108BD9-81ED-4DB2-BD59-A6C34878D82A}">
                    <a16:rowId xmlns:a16="http://schemas.microsoft.com/office/drawing/2014/main" val="3744721324"/>
                  </a:ext>
                </a:extLst>
              </a:tr>
            </a:tbl>
          </a:graphicData>
        </a:graphic>
      </p:graphicFrame>
      <p:sp>
        <p:nvSpPr>
          <p:cNvPr id="7" name="Rectangle 6">
            <a:extLst>
              <a:ext uri="{FF2B5EF4-FFF2-40B4-BE49-F238E27FC236}">
                <a16:creationId xmlns:a16="http://schemas.microsoft.com/office/drawing/2014/main" id="{734A2C43-6212-4000-911F-AEAEED7B5351}"/>
              </a:ext>
            </a:extLst>
          </p:cNvPr>
          <p:cNvSpPr/>
          <p:nvPr/>
        </p:nvSpPr>
        <p:spPr>
          <a:xfrm>
            <a:off x="7243811" y="7446114"/>
            <a:ext cx="6847708" cy="424732"/>
          </a:xfrm>
          <a:prstGeom prst="rect">
            <a:avLst/>
          </a:prstGeom>
        </p:spPr>
        <p:txBody>
          <a:bodyPr wrap="none">
            <a:spAutoFit/>
          </a:bodyPr>
          <a:lstStyle/>
          <a:p>
            <a:r>
              <a:rPr lang="en-ZA" sz="2160" dirty="0">
                <a:hlinkClick r:id="rId2"/>
              </a:rPr>
              <a:t>http://apps.who.int/nha/database/ViewData/Indicators/en</a:t>
            </a:r>
            <a:endParaRPr lang="en-ZA" sz="2160" dirty="0"/>
          </a:p>
        </p:txBody>
      </p:sp>
      <p:pic>
        <p:nvPicPr>
          <p:cNvPr id="3" name="Picture 2">
            <a:extLst>
              <a:ext uri="{FF2B5EF4-FFF2-40B4-BE49-F238E27FC236}">
                <a16:creationId xmlns:a16="http://schemas.microsoft.com/office/drawing/2014/main" id="{D28EE40B-F3F5-4AA0-827B-165DF8F9B51A}"/>
              </a:ext>
            </a:extLst>
          </p:cNvPr>
          <p:cNvPicPr>
            <a:picLocks noChangeAspect="1"/>
          </p:cNvPicPr>
          <p:nvPr/>
        </p:nvPicPr>
        <p:blipFill rotWithShape="1">
          <a:blip r:embed="rId3"/>
          <a:srcRect t="11345" b="11079"/>
          <a:stretch/>
        </p:blipFill>
        <p:spPr>
          <a:xfrm>
            <a:off x="5079494" y="1254923"/>
            <a:ext cx="9445752" cy="6191191"/>
          </a:xfrm>
          <a:prstGeom prst="rect">
            <a:avLst/>
          </a:prstGeom>
        </p:spPr>
      </p:pic>
    </p:spTree>
    <p:extLst>
      <p:ext uri="{BB962C8B-B14F-4D97-AF65-F5344CB8AC3E}">
        <p14:creationId xmlns:p14="http://schemas.microsoft.com/office/powerpoint/2010/main" val="681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8"/>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2"/>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2" y="1679932"/>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4">
            <a:extLst>
              <a:ext uri="{FF2B5EF4-FFF2-40B4-BE49-F238E27FC236}">
                <a16:creationId xmlns:a16="http://schemas.microsoft.com/office/drawing/2014/main" id="{5F7BFC59-455F-FB40-9DF3-0E2F314394E9}"/>
              </a:ext>
            </a:extLst>
          </p:cNvPr>
          <p:cNvSpPr/>
          <p:nvPr/>
        </p:nvSpPr>
        <p:spPr>
          <a:xfrm>
            <a:off x="560066" y="704226"/>
            <a:ext cx="3841639" cy="4064996"/>
          </a:xfrm>
          <a:prstGeom prst="rect">
            <a:avLst/>
          </a:prstGeom>
        </p:spPr>
        <p:txBody>
          <a:bodyPr vert="horz" lIns="91440" tIns="45720" rIns="91440" bIns="45720" rtlCol="0" anchor="b">
            <a:normAutofit/>
          </a:bodyPr>
          <a:lstStyle/>
          <a:p>
            <a:pPr marL="0" indent="0" algn="r">
              <a:lnSpc>
                <a:spcPct val="90000"/>
              </a:lnSpc>
              <a:spcBef>
                <a:spcPct val="0"/>
              </a:spcBef>
              <a:spcAft>
                <a:spcPts val="600"/>
              </a:spcAft>
            </a:pPr>
            <a:r>
              <a:rPr lang="en-US" sz="4800" b="1" kern="1200" spc="-73" dirty="0">
                <a:solidFill>
                  <a:srgbClr val="FFFFFF"/>
                </a:solidFill>
                <a:latin typeface="+mj-lt"/>
                <a:ea typeface="+mj-ea"/>
                <a:cs typeface="+mj-cs"/>
              </a:rPr>
              <a:t>Introduction (1)</a:t>
            </a:r>
            <a:endParaRPr lang="en-US" sz="4800" kern="1200" dirty="0">
              <a:solidFill>
                <a:srgbClr val="FFFFFF"/>
              </a:solidFill>
              <a:latin typeface="+mj-lt"/>
              <a:ea typeface="+mj-ea"/>
              <a:cs typeface="+mj-cs"/>
            </a:endParaRPr>
          </a:p>
        </p:txBody>
      </p:sp>
      <p:sp>
        <p:nvSpPr>
          <p:cNvPr id="3" name="Text 8">
            <a:extLst>
              <a:ext uri="{FF2B5EF4-FFF2-40B4-BE49-F238E27FC236}">
                <a16:creationId xmlns:a16="http://schemas.microsoft.com/office/drawing/2014/main" id="{BD3BF696-4CF9-4F49-9A22-031CD2027006}"/>
              </a:ext>
            </a:extLst>
          </p:cNvPr>
          <p:cNvSpPr/>
          <p:nvPr/>
        </p:nvSpPr>
        <p:spPr>
          <a:xfrm>
            <a:off x="5772310" y="779376"/>
            <a:ext cx="7866417" cy="7285332"/>
          </a:xfrm>
          <a:prstGeom prst="rect">
            <a:avLst/>
          </a:prstGeom>
        </p:spPr>
        <p:txBody>
          <a:bodyPr vert="horz" lIns="91440" tIns="45720" rIns="91440" bIns="45720" rtlCol="0" anchor="ctr">
            <a:normAutofit/>
          </a:bodyPr>
          <a:lstStyle/>
          <a:p>
            <a:pPr>
              <a:lnSpc>
                <a:spcPct val="90000"/>
              </a:lnSpc>
              <a:spcAft>
                <a:spcPts val="600"/>
              </a:spcAft>
            </a:pPr>
            <a:r>
              <a:rPr lang="en-US" sz="2400" spc="-24" dirty="0"/>
              <a:t>Generally, aid is a major source of funding for ASRH interventions in resource constraint settings. </a:t>
            </a:r>
          </a:p>
          <a:p>
            <a:pPr>
              <a:lnSpc>
                <a:spcPct val="90000"/>
              </a:lnSpc>
              <a:spcAft>
                <a:spcPts val="600"/>
              </a:spcAft>
            </a:pPr>
            <a:endParaRPr lang="en-US" sz="2400" spc="-24" dirty="0"/>
          </a:p>
          <a:p>
            <a:pPr>
              <a:lnSpc>
                <a:spcPct val="90000"/>
              </a:lnSpc>
              <a:spcAft>
                <a:spcPts val="600"/>
              </a:spcAft>
            </a:pPr>
            <a:r>
              <a:rPr lang="en-US" sz="2400" spc="-24" dirty="0"/>
              <a:t>It is estimated that due to COVID-19, the global financing facility (GFF) reported a </a:t>
            </a:r>
            <a:r>
              <a:rPr lang="en-US" sz="2400" b="1" spc="-24" dirty="0"/>
              <a:t>25% reduction </a:t>
            </a:r>
            <a:r>
              <a:rPr lang="en-US" sz="2400" spc="-24" dirty="0"/>
              <a:t>in life-saving health interventions for women, children, and adolescents. </a:t>
            </a:r>
          </a:p>
          <a:p>
            <a:pPr>
              <a:lnSpc>
                <a:spcPct val="90000"/>
              </a:lnSpc>
              <a:spcAft>
                <a:spcPts val="600"/>
              </a:spcAft>
            </a:pPr>
            <a:endParaRPr lang="en-US" sz="2400" spc="-24" dirty="0"/>
          </a:p>
          <a:p>
            <a:pPr>
              <a:lnSpc>
                <a:spcPct val="90000"/>
              </a:lnSpc>
              <a:spcAft>
                <a:spcPts val="600"/>
              </a:spcAft>
            </a:pPr>
            <a:r>
              <a:rPr lang="en-US" sz="2400" spc="-24" dirty="0"/>
              <a:t>Consequently, reductions in aid support may </a:t>
            </a:r>
            <a:r>
              <a:rPr lang="en-US" sz="2400" b="1" spc="-24" dirty="0"/>
              <a:t>widen the funding gap </a:t>
            </a:r>
            <a:r>
              <a:rPr lang="en-US" sz="2400" spc="-24" dirty="0"/>
              <a:t>for ASRH interventions</a:t>
            </a:r>
          </a:p>
          <a:p>
            <a:pPr>
              <a:lnSpc>
                <a:spcPct val="90000"/>
              </a:lnSpc>
              <a:spcAft>
                <a:spcPts val="600"/>
              </a:spcAft>
            </a:pPr>
            <a:endParaRPr lang="en-US" sz="2400" spc="-24" dirty="0"/>
          </a:p>
          <a:p>
            <a:pPr>
              <a:lnSpc>
                <a:spcPct val="90000"/>
              </a:lnSpc>
              <a:spcAft>
                <a:spcPts val="600"/>
              </a:spcAft>
            </a:pPr>
            <a:r>
              <a:rPr lang="en-US" sz="2400" spc="-24" dirty="0"/>
              <a:t>Again, fiscal austerity and low government budgetary allocation to health in LMIC may aggravate the domestic resource mobilisation potential for ASRH (</a:t>
            </a:r>
            <a:r>
              <a:rPr lang="en-US" sz="2400" spc="-24" dirty="0" err="1"/>
              <a:t>Schaferhoff</a:t>
            </a:r>
            <a:r>
              <a:rPr lang="en-US" sz="2400" spc="-24" dirty="0"/>
              <a:t> </a:t>
            </a:r>
            <a:r>
              <a:rPr lang="en-US" sz="2400" i="1" spc="-24" dirty="0"/>
              <a:t>et al.,</a:t>
            </a:r>
            <a:r>
              <a:rPr lang="en-US" sz="2400" spc="-24" dirty="0"/>
              <a:t> 2019). </a:t>
            </a:r>
          </a:p>
          <a:p>
            <a:pPr marL="0" indent="-228600">
              <a:lnSpc>
                <a:spcPct val="90000"/>
              </a:lnSpc>
              <a:spcAft>
                <a:spcPts val="600"/>
              </a:spcAft>
              <a:buFont typeface="Arial" panose="020B0604020202020204" pitchFamily="34" charset="0"/>
              <a:buChar char="•"/>
            </a:pPr>
            <a:endParaRPr lang="en-US" sz="2000" spc="-24" dirty="0"/>
          </a:p>
        </p:txBody>
      </p:sp>
    </p:spTree>
    <p:extLst>
      <p:ext uri="{BB962C8B-B14F-4D97-AF65-F5344CB8AC3E}">
        <p14:creationId xmlns:p14="http://schemas.microsoft.com/office/powerpoint/2010/main" val="281599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8"/>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2"/>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2" y="1679932"/>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4">
            <a:extLst>
              <a:ext uri="{FF2B5EF4-FFF2-40B4-BE49-F238E27FC236}">
                <a16:creationId xmlns:a16="http://schemas.microsoft.com/office/drawing/2014/main" id="{5F7BFC59-455F-FB40-9DF3-0E2F314394E9}"/>
              </a:ext>
            </a:extLst>
          </p:cNvPr>
          <p:cNvSpPr/>
          <p:nvPr/>
        </p:nvSpPr>
        <p:spPr>
          <a:xfrm>
            <a:off x="560066" y="704226"/>
            <a:ext cx="3841639" cy="4064996"/>
          </a:xfrm>
          <a:prstGeom prst="rect">
            <a:avLst/>
          </a:prstGeom>
        </p:spPr>
        <p:txBody>
          <a:bodyPr vert="horz" lIns="91440" tIns="45720" rIns="91440" bIns="45720" rtlCol="0" anchor="b">
            <a:normAutofit/>
          </a:bodyPr>
          <a:lstStyle/>
          <a:p>
            <a:pPr marL="0" indent="0" algn="r">
              <a:lnSpc>
                <a:spcPct val="90000"/>
              </a:lnSpc>
              <a:spcBef>
                <a:spcPct val="0"/>
              </a:spcBef>
              <a:spcAft>
                <a:spcPts val="600"/>
              </a:spcAft>
            </a:pPr>
            <a:r>
              <a:rPr lang="en-US" sz="4800" b="1" kern="1200" spc="-73" dirty="0">
                <a:solidFill>
                  <a:srgbClr val="FFFFFF"/>
                </a:solidFill>
                <a:latin typeface="+mj-lt"/>
                <a:ea typeface="+mj-ea"/>
                <a:cs typeface="+mj-cs"/>
              </a:rPr>
              <a:t>Introduction (2)</a:t>
            </a:r>
            <a:endParaRPr lang="en-US" sz="4800" kern="1200" dirty="0">
              <a:solidFill>
                <a:srgbClr val="FFFFFF"/>
              </a:solidFill>
              <a:latin typeface="+mj-lt"/>
              <a:ea typeface="+mj-ea"/>
              <a:cs typeface="+mj-cs"/>
            </a:endParaRPr>
          </a:p>
        </p:txBody>
      </p:sp>
      <p:sp>
        <p:nvSpPr>
          <p:cNvPr id="3" name="Text 8">
            <a:extLst>
              <a:ext uri="{FF2B5EF4-FFF2-40B4-BE49-F238E27FC236}">
                <a16:creationId xmlns:a16="http://schemas.microsoft.com/office/drawing/2014/main" id="{BD3BF696-4CF9-4F49-9A22-031CD2027006}"/>
              </a:ext>
            </a:extLst>
          </p:cNvPr>
          <p:cNvSpPr/>
          <p:nvPr/>
        </p:nvSpPr>
        <p:spPr>
          <a:xfrm>
            <a:off x="5772310" y="779376"/>
            <a:ext cx="7866417" cy="6655256"/>
          </a:xfrm>
          <a:prstGeom prst="rect">
            <a:avLst/>
          </a:prstGeom>
        </p:spPr>
        <p:txBody>
          <a:bodyPr vert="horz" lIns="91440" tIns="45720" rIns="91440" bIns="45720" rtlCol="0" anchor="ctr">
            <a:normAutofit/>
          </a:bodyPr>
          <a:lstStyle/>
          <a:p>
            <a:pPr>
              <a:lnSpc>
                <a:spcPct val="90000"/>
              </a:lnSpc>
              <a:spcAft>
                <a:spcPts val="600"/>
              </a:spcAft>
            </a:pPr>
            <a:endParaRPr lang="en-US" sz="2800" spc="-24" dirty="0"/>
          </a:p>
          <a:p>
            <a:pPr>
              <a:lnSpc>
                <a:spcPct val="90000"/>
              </a:lnSpc>
              <a:spcAft>
                <a:spcPts val="600"/>
              </a:spcAft>
            </a:pPr>
            <a:r>
              <a:rPr lang="en-US" sz="2800" spc="-24" dirty="0"/>
              <a:t>In Ghana, there is a lack of published scientific evidence regarding </a:t>
            </a:r>
            <a:r>
              <a:rPr lang="en-US" sz="2800" b="1" spc="-24" dirty="0"/>
              <a:t>the magnitude of the funding gap and innovative financing strategies </a:t>
            </a:r>
            <a:r>
              <a:rPr lang="en-US" sz="2800" spc="-24" dirty="0"/>
              <a:t>for ASRH interventions. </a:t>
            </a:r>
          </a:p>
          <a:p>
            <a:pPr>
              <a:lnSpc>
                <a:spcPct val="90000"/>
              </a:lnSpc>
              <a:spcAft>
                <a:spcPts val="600"/>
              </a:spcAft>
            </a:pPr>
            <a:endParaRPr lang="en-US" sz="2800" spc="-24" dirty="0"/>
          </a:p>
          <a:p>
            <a:pPr>
              <a:lnSpc>
                <a:spcPct val="90000"/>
              </a:lnSpc>
              <a:spcAft>
                <a:spcPts val="600"/>
              </a:spcAft>
            </a:pPr>
            <a:r>
              <a:rPr lang="en-US" sz="2800" b="1" spc="-24" dirty="0"/>
              <a:t>How do stakeholders perceive the resource needs, funding gaps, and sustainable resource mobilisation to implement effective ASRH interventions?</a:t>
            </a:r>
            <a:endParaRPr lang="en-US" sz="2800" b="1" dirty="0"/>
          </a:p>
        </p:txBody>
      </p:sp>
    </p:spTree>
    <p:extLst>
      <p:ext uri="{BB962C8B-B14F-4D97-AF65-F5344CB8AC3E}">
        <p14:creationId xmlns:p14="http://schemas.microsoft.com/office/powerpoint/2010/main" val="2549962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406400" y="-4852442"/>
            <a:ext cx="17248665" cy="18046558"/>
          </a:xfrm>
          <a:prstGeom prst="rect">
            <a:avLst/>
          </a:prstGeom>
          <a:solidFill>
            <a:srgbClr val="F6F4F4"/>
          </a:solidFill>
          <a:ln/>
        </p:spPr>
      </p:sp>
      <p:sp>
        <p:nvSpPr>
          <p:cNvPr id="3" name="Shape 1"/>
          <p:cNvSpPr/>
          <p:nvPr/>
        </p:nvSpPr>
        <p:spPr>
          <a:xfrm>
            <a:off x="0" y="659567"/>
            <a:ext cx="9482667" cy="6452433"/>
          </a:xfrm>
          <a:prstGeom prst="rect">
            <a:avLst/>
          </a:prstGeom>
          <a:solidFill>
            <a:srgbClr val="FFFFFF"/>
          </a:solidFill>
          <a:ln w="7620">
            <a:solidFill>
              <a:srgbClr val="E5E0DF"/>
            </a:solidFill>
            <a:prstDash val="solid"/>
          </a:ln>
        </p:spPr>
        <p:txBody>
          <a:bodyPr/>
          <a:lstStyle/>
          <a:p>
            <a:endParaRPr lang="en-GH" dirty="0"/>
          </a:p>
        </p:txBody>
      </p:sp>
      <p:sp>
        <p:nvSpPr>
          <p:cNvPr id="4" name="Text 2"/>
          <p:cNvSpPr/>
          <p:nvPr/>
        </p:nvSpPr>
        <p:spPr>
          <a:xfrm>
            <a:off x="636251" y="771644"/>
            <a:ext cx="6375678" cy="722114"/>
          </a:xfrm>
          <a:prstGeom prst="rect">
            <a:avLst/>
          </a:prstGeom>
          <a:noFill/>
          <a:ln/>
        </p:spPr>
        <p:txBody>
          <a:bodyPr wrap="none" rtlCol="0" anchor="t"/>
          <a:lstStyle/>
          <a:p>
            <a:pPr marL="0" indent="0">
              <a:lnSpc>
                <a:spcPts val="5686"/>
              </a:lnSpc>
              <a:buNone/>
            </a:pPr>
            <a:r>
              <a:rPr lang="en-US" sz="4374" b="1" kern="0" spc="-131" dirty="0">
                <a:solidFill>
                  <a:srgbClr val="000000"/>
                </a:solidFill>
                <a:latin typeface="Inter" pitchFamily="34" charset="0"/>
                <a:ea typeface="Inter" pitchFamily="34" charset="-122"/>
                <a:cs typeface="Inter" pitchFamily="34" charset="-120"/>
              </a:rPr>
              <a:t>Data Collection Methods</a:t>
            </a:r>
            <a:endParaRPr lang="en-US" sz="4374" dirty="0"/>
          </a:p>
        </p:txBody>
      </p:sp>
      <p:sp>
        <p:nvSpPr>
          <p:cNvPr id="5" name="Text 3"/>
          <p:cNvSpPr/>
          <p:nvPr/>
        </p:nvSpPr>
        <p:spPr>
          <a:xfrm>
            <a:off x="636251" y="2021323"/>
            <a:ext cx="8419826" cy="4599610"/>
          </a:xfrm>
          <a:prstGeom prst="rect">
            <a:avLst/>
          </a:prstGeom>
          <a:noFill/>
          <a:ln/>
        </p:spPr>
        <p:txBody>
          <a:bodyPr wrap="square" rtlCol="0" anchor="t"/>
          <a:lstStyle/>
          <a:p>
            <a:pPr marL="0" indent="0">
              <a:lnSpc>
                <a:spcPts val="3149"/>
              </a:lnSpc>
              <a:buNone/>
            </a:pPr>
            <a:r>
              <a:rPr lang="en-US" sz="2800" kern="0" spc="-35" dirty="0">
                <a:solidFill>
                  <a:srgbClr val="272525"/>
                </a:solidFill>
                <a:latin typeface="Inter" pitchFamily="34" charset="0"/>
                <a:ea typeface="Inter" pitchFamily="34" charset="-122"/>
                <a:cs typeface="Inter" pitchFamily="34" charset="-120"/>
              </a:rPr>
              <a:t>Several data collection methods were used, including in-person interviews, phone surveys, and online questionnaires.</a:t>
            </a:r>
          </a:p>
          <a:p>
            <a:pPr marL="0" indent="0">
              <a:lnSpc>
                <a:spcPts val="3149"/>
              </a:lnSpc>
              <a:buNone/>
            </a:pPr>
            <a:endParaRPr lang="en-US" sz="2800" kern="0" spc="-35" dirty="0">
              <a:solidFill>
                <a:srgbClr val="272525"/>
              </a:solidFill>
              <a:latin typeface="Inter" pitchFamily="34" charset="0"/>
              <a:ea typeface="Inter" pitchFamily="34" charset="-122"/>
              <a:cs typeface="Inter" pitchFamily="34" charset="-120"/>
            </a:endParaRPr>
          </a:p>
          <a:p>
            <a:pPr marL="0" indent="0">
              <a:lnSpc>
                <a:spcPts val="3149"/>
              </a:lnSpc>
              <a:buNone/>
            </a:pPr>
            <a:r>
              <a:rPr lang="en-US" sz="2800" kern="0" spc="-35" dirty="0">
                <a:solidFill>
                  <a:srgbClr val="272525"/>
                </a:solidFill>
                <a:latin typeface="Inter" pitchFamily="34" charset="0"/>
                <a:ea typeface="Inter" pitchFamily="34" charset="-122"/>
                <a:cs typeface="Inter" pitchFamily="34" charset="-120"/>
              </a:rPr>
              <a:t>Participants were asked about their experiences with ASRH interventions and their opinions on effective strategies. </a:t>
            </a:r>
          </a:p>
          <a:p>
            <a:pPr marL="0" indent="0">
              <a:lnSpc>
                <a:spcPts val="3149"/>
              </a:lnSpc>
              <a:buNone/>
            </a:pPr>
            <a:endParaRPr lang="en-US" sz="2800" kern="0" spc="-35" dirty="0">
              <a:solidFill>
                <a:srgbClr val="272525"/>
              </a:solidFill>
              <a:latin typeface="Inter" pitchFamily="34" charset="0"/>
              <a:ea typeface="Inter" pitchFamily="34" charset="-122"/>
              <a:cs typeface="Inter" pitchFamily="34" charset="-120"/>
            </a:endParaRPr>
          </a:p>
          <a:p>
            <a:pPr marL="0" indent="0">
              <a:lnSpc>
                <a:spcPts val="3149"/>
              </a:lnSpc>
              <a:buNone/>
            </a:pPr>
            <a:r>
              <a:rPr lang="en-US" sz="2800" kern="0" spc="-35" dirty="0">
                <a:solidFill>
                  <a:srgbClr val="272525"/>
                </a:solidFill>
                <a:latin typeface="Inter" pitchFamily="34" charset="0"/>
                <a:ea typeface="Inter" pitchFamily="34" charset="-122"/>
                <a:cs typeface="Inter" pitchFamily="34" charset="-120"/>
              </a:rPr>
              <a:t>The data was then analyzed to identify common themes and recommendations for future interventions.</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8"/>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2"/>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2" y="1679932"/>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18">
            <a:extLst>
              <a:ext uri="{FF2B5EF4-FFF2-40B4-BE49-F238E27FC236}">
                <a16:creationId xmlns:a16="http://schemas.microsoft.com/office/drawing/2014/main" id="{81949BEC-C6AC-0143-B6FB-3568341E6049}"/>
              </a:ext>
            </a:extLst>
          </p:cNvPr>
          <p:cNvSpPr/>
          <p:nvPr/>
        </p:nvSpPr>
        <p:spPr>
          <a:xfrm>
            <a:off x="560066" y="704226"/>
            <a:ext cx="3841639" cy="4064996"/>
          </a:xfrm>
          <a:prstGeom prst="rect">
            <a:avLst/>
          </a:prstGeom>
        </p:spPr>
        <p:txBody>
          <a:bodyPr vert="horz" lIns="91440" tIns="45720" rIns="91440" bIns="45720" rtlCol="0" anchor="b">
            <a:normAutofit/>
          </a:bodyPr>
          <a:lstStyle/>
          <a:p>
            <a:pPr marL="0" indent="0" algn="r">
              <a:lnSpc>
                <a:spcPct val="90000"/>
              </a:lnSpc>
              <a:spcBef>
                <a:spcPct val="0"/>
              </a:spcBef>
              <a:spcAft>
                <a:spcPts val="600"/>
              </a:spcAft>
            </a:pPr>
            <a:endParaRPr lang="en-US" sz="4800" b="1" kern="1200" spc="-24">
              <a:solidFill>
                <a:srgbClr val="FFFFFF"/>
              </a:solidFill>
              <a:latin typeface="+mj-lt"/>
              <a:ea typeface="+mj-ea"/>
              <a:cs typeface="+mj-cs"/>
            </a:endParaRPr>
          </a:p>
          <a:p>
            <a:pPr marL="0" indent="0" algn="r">
              <a:lnSpc>
                <a:spcPct val="90000"/>
              </a:lnSpc>
              <a:spcBef>
                <a:spcPct val="0"/>
              </a:spcBef>
              <a:spcAft>
                <a:spcPts val="600"/>
              </a:spcAft>
            </a:pPr>
            <a:r>
              <a:rPr lang="en-US" sz="4800" b="1" kern="1200" spc="-24">
                <a:solidFill>
                  <a:srgbClr val="FFFFFF"/>
                </a:solidFill>
                <a:latin typeface="+mj-lt"/>
                <a:ea typeface="+mj-ea"/>
                <a:cs typeface="+mj-cs"/>
              </a:rPr>
              <a:t>Sampling Strategy</a:t>
            </a:r>
            <a:endParaRPr lang="en-US" sz="4800" kern="1200">
              <a:solidFill>
                <a:srgbClr val="FFFFFF"/>
              </a:solidFill>
              <a:latin typeface="+mj-lt"/>
              <a:ea typeface="+mj-ea"/>
              <a:cs typeface="+mj-cs"/>
            </a:endParaRPr>
          </a:p>
        </p:txBody>
      </p:sp>
      <p:sp>
        <p:nvSpPr>
          <p:cNvPr id="3" name="Text 19">
            <a:extLst>
              <a:ext uri="{FF2B5EF4-FFF2-40B4-BE49-F238E27FC236}">
                <a16:creationId xmlns:a16="http://schemas.microsoft.com/office/drawing/2014/main" id="{335CEFF1-ACC4-8F4E-B23B-DD4DF33EF4CF}"/>
              </a:ext>
            </a:extLst>
          </p:cNvPr>
          <p:cNvSpPr/>
          <p:nvPr/>
        </p:nvSpPr>
        <p:spPr>
          <a:xfrm>
            <a:off x="5772310" y="779375"/>
            <a:ext cx="7892890" cy="7230091"/>
          </a:xfrm>
          <a:prstGeom prst="rect">
            <a:avLst/>
          </a:prstGeom>
        </p:spPr>
        <p:txBody>
          <a:bodyPr vert="horz" lIns="91440" tIns="45720" rIns="91440" bIns="45720" rtlCol="0" anchor="ctr">
            <a:normAutofit/>
          </a:bodyPr>
          <a:lstStyle/>
          <a:p>
            <a:pPr>
              <a:lnSpc>
                <a:spcPct val="90000"/>
              </a:lnSpc>
              <a:spcAft>
                <a:spcPts val="600"/>
              </a:spcAft>
            </a:pPr>
            <a:r>
              <a:rPr lang="en-US" sz="2400" spc="-24" dirty="0"/>
              <a:t>A total of 30 key informants from 15 stakeholder institutions were invited for interviews from 19 December 2022 to 31 January 2023.</a:t>
            </a:r>
          </a:p>
          <a:p>
            <a:pPr marL="0" indent="-228600">
              <a:lnSpc>
                <a:spcPct val="90000"/>
              </a:lnSpc>
              <a:spcAft>
                <a:spcPts val="600"/>
              </a:spcAft>
              <a:buFont typeface="Arial" panose="020B0604020202020204" pitchFamily="34" charset="0"/>
              <a:buChar char="•"/>
            </a:pPr>
            <a:endParaRPr lang="en-US" sz="2400" spc="-24" dirty="0"/>
          </a:p>
          <a:p>
            <a:pPr>
              <a:lnSpc>
                <a:spcPct val="90000"/>
              </a:lnSpc>
              <a:spcAft>
                <a:spcPts val="600"/>
              </a:spcAft>
            </a:pPr>
            <a:endParaRPr lang="en-US" sz="2400" spc="-24" dirty="0"/>
          </a:p>
          <a:p>
            <a:pPr>
              <a:lnSpc>
                <a:spcPct val="90000"/>
              </a:lnSpc>
              <a:spcAft>
                <a:spcPts val="600"/>
              </a:spcAft>
            </a:pPr>
            <a:r>
              <a:rPr lang="en-US" sz="2400" spc="-24" dirty="0"/>
              <a:t>Actors in ASRH through a myriad of ways including </a:t>
            </a:r>
          </a:p>
          <a:p>
            <a:pPr marL="914400" lvl="1" indent="-228600">
              <a:lnSpc>
                <a:spcPct val="90000"/>
              </a:lnSpc>
              <a:spcAft>
                <a:spcPts val="600"/>
              </a:spcAft>
              <a:buFont typeface="Arial" panose="020B0604020202020204" pitchFamily="34" charset="0"/>
              <a:buChar char="•"/>
            </a:pPr>
            <a:r>
              <a:rPr lang="en-US" sz="2400" spc="-24" dirty="0"/>
              <a:t>Advocacy </a:t>
            </a:r>
          </a:p>
          <a:p>
            <a:pPr marL="914400" lvl="1" indent="-228600">
              <a:lnSpc>
                <a:spcPct val="90000"/>
              </a:lnSpc>
              <a:spcAft>
                <a:spcPts val="600"/>
              </a:spcAft>
              <a:buFont typeface="Arial" panose="020B0604020202020204" pitchFamily="34" charset="0"/>
              <a:buChar char="•"/>
            </a:pPr>
            <a:r>
              <a:rPr lang="en-US" sz="2400" spc="-24" dirty="0"/>
              <a:t>Counselling</a:t>
            </a:r>
          </a:p>
          <a:p>
            <a:pPr marL="914400" lvl="1" indent="-228600">
              <a:lnSpc>
                <a:spcPct val="90000"/>
              </a:lnSpc>
              <a:spcAft>
                <a:spcPts val="600"/>
              </a:spcAft>
              <a:buFont typeface="Arial" panose="020B0604020202020204" pitchFamily="34" charset="0"/>
              <a:buChar char="•"/>
            </a:pPr>
            <a:r>
              <a:rPr lang="en-US" sz="2400" spc="-24" dirty="0"/>
              <a:t>Education and empowerment of vulnerable adolescent girls and boys</a:t>
            </a:r>
          </a:p>
          <a:p>
            <a:pPr marL="914400" lvl="1" indent="-228600">
              <a:lnSpc>
                <a:spcPct val="90000"/>
              </a:lnSpc>
              <a:spcAft>
                <a:spcPts val="600"/>
              </a:spcAft>
              <a:buFont typeface="Arial" panose="020B0604020202020204" pitchFamily="34" charset="0"/>
              <a:buChar char="•"/>
            </a:pPr>
            <a:r>
              <a:rPr lang="en-US" sz="2400" spc="-24" dirty="0"/>
              <a:t>Provision of adolescent healthcare needs</a:t>
            </a:r>
          </a:p>
          <a:p>
            <a:pPr marL="914400" lvl="1" indent="-228600">
              <a:lnSpc>
                <a:spcPct val="90000"/>
              </a:lnSpc>
              <a:spcAft>
                <a:spcPts val="600"/>
              </a:spcAft>
              <a:buFont typeface="Arial" panose="020B0604020202020204" pitchFamily="34" charset="0"/>
              <a:buChar char="•"/>
            </a:pPr>
            <a:r>
              <a:rPr lang="en-US" sz="2400" spc="-24" dirty="0"/>
              <a:t>Supporting other ASRH interventions</a:t>
            </a:r>
            <a:endParaRPr lang="en-US" sz="2400" dirty="0"/>
          </a:p>
        </p:txBody>
      </p:sp>
    </p:spTree>
    <p:extLst>
      <p:ext uri="{BB962C8B-B14F-4D97-AF65-F5344CB8AC3E}">
        <p14:creationId xmlns:p14="http://schemas.microsoft.com/office/powerpoint/2010/main" val="2444202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2102"/>
            <a:ext cx="14630400" cy="8838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174">
            <a:extLst>
              <a:ext uri="{FF2B5EF4-FFF2-40B4-BE49-F238E27FC236}">
                <a16:creationId xmlns:a16="http://schemas.microsoft.com/office/drawing/2014/main" id="{E87C91C8-ABD9-9040-B94B-40B7C6A43E1A}"/>
              </a:ext>
            </a:extLst>
          </p:cNvPr>
          <p:cNvSpPr/>
          <p:nvPr/>
        </p:nvSpPr>
        <p:spPr>
          <a:xfrm>
            <a:off x="667838" y="772160"/>
            <a:ext cx="13453110" cy="893803"/>
          </a:xfrm>
          <a:prstGeom prst="rect">
            <a:avLst/>
          </a:prstGeom>
        </p:spPr>
        <p:txBody>
          <a:bodyPr vert="horz" lIns="91440" tIns="45720" rIns="91440" bIns="45720" rtlCol="0" anchor="ctr">
            <a:normAutofit/>
          </a:bodyPr>
          <a:lstStyle/>
          <a:p>
            <a:pPr marL="0" indent="0" algn="ctr">
              <a:lnSpc>
                <a:spcPct val="90000"/>
              </a:lnSpc>
              <a:spcBef>
                <a:spcPct val="0"/>
              </a:spcBef>
              <a:spcAft>
                <a:spcPts val="600"/>
              </a:spcAft>
            </a:pPr>
            <a:r>
              <a:rPr lang="en-US" sz="3800" b="1" kern="1200" spc="-24">
                <a:solidFill>
                  <a:schemeClr val="bg1"/>
                </a:solidFill>
                <a:latin typeface="+mj-lt"/>
                <a:ea typeface="+mj-ea"/>
                <a:cs typeface="+mj-cs"/>
              </a:rPr>
              <a:t>Funding Sources and Strategies for ASRH Interventions in Ghana</a:t>
            </a:r>
            <a:endParaRPr lang="en-US" sz="3800" kern="1200">
              <a:solidFill>
                <a:schemeClr val="bg1"/>
              </a:solidFill>
              <a:latin typeface="+mj-lt"/>
              <a:ea typeface="+mj-ea"/>
              <a:cs typeface="+mj-cs"/>
            </a:endParaRPr>
          </a:p>
        </p:txBody>
      </p:sp>
      <p:graphicFrame>
        <p:nvGraphicFramePr>
          <p:cNvPr id="5" name="Table 4">
            <a:extLst>
              <a:ext uri="{FF2B5EF4-FFF2-40B4-BE49-F238E27FC236}">
                <a16:creationId xmlns:a16="http://schemas.microsoft.com/office/drawing/2014/main" id="{A3175A20-6819-E34D-B01A-3946F2266C84}"/>
              </a:ext>
            </a:extLst>
          </p:cNvPr>
          <p:cNvGraphicFramePr>
            <a:graphicFrameLocks noGrp="1"/>
          </p:cNvGraphicFramePr>
          <p:nvPr>
            <p:extLst>
              <p:ext uri="{D42A27DB-BD31-4B8C-83A1-F6EECF244321}">
                <p14:modId xmlns:p14="http://schemas.microsoft.com/office/powerpoint/2010/main" val="1204109497"/>
              </p:ext>
            </p:extLst>
          </p:nvPr>
        </p:nvGraphicFramePr>
        <p:xfrm>
          <a:off x="1371600" y="1913467"/>
          <a:ext cx="11125453" cy="6022745"/>
        </p:xfrm>
        <a:graphic>
          <a:graphicData uri="http://schemas.openxmlformats.org/drawingml/2006/table">
            <a:tbl>
              <a:tblPr firstRow="1" firstCol="1" bandRow="1">
                <a:noFill/>
                <a:tableStyleId>{5C22544A-7EE6-4342-B048-85BDC9FD1C3A}</a:tableStyleId>
              </a:tblPr>
              <a:tblGrid>
                <a:gridCol w="5598345">
                  <a:extLst>
                    <a:ext uri="{9D8B030D-6E8A-4147-A177-3AD203B41FA5}">
                      <a16:colId xmlns:a16="http://schemas.microsoft.com/office/drawing/2014/main" val="393751448"/>
                    </a:ext>
                  </a:extLst>
                </a:gridCol>
                <a:gridCol w="5527108">
                  <a:extLst>
                    <a:ext uri="{9D8B030D-6E8A-4147-A177-3AD203B41FA5}">
                      <a16:colId xmlns:a16="http://schemas.microsoft.com/office/drawing/2014/main" val="1363436691"/>
                    </a:ext>
                  </a:extLst>
                </a:gridCol>
              </a:tblGrid>
              <a:tr h="519053">
                <a:tc>
                  <a:txBody>
                    <a:bodyPr/>
                    <a:lstStyle/>
                    <a:p>
                      <a:pPr algn="just">
                        <a:lnSpc>
                          <a:spcPct val="107000"/>
                        </a:lnSpc>
                        <a:spcAft>
                          <a:spcPts val="800"/>
                        </a:spcAft>
                      </a:pPr>
                      <a:r>
                        <a:rPr lang="en-GB" sz="2000" b="1" cap="none" spc="0" dirty="0">
                          <a:solidFill>
                            <a:schemeClr val="tx1"/>
                          </a:solidFill>
                          <a:effectLst/>
                        </a:rPr>
                        <a:t>Participant institution</a:t>
                      </a:r>
                      <a:endParaRPr lang="en-GH" sz="20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18432" marB="92158" anchor="b">
                    <a:lnL w="12700" cmpd="sng">
                      <a:noFill/>
                    </a:lnL>
                    <a:lnR w="12700" cmpd="sng">
                      <a:noFill/>
                    </a:lnR>
                    <a:lnT w="9525" cap="flat" cmpd="sng" algn="ctr">
                      <a:noFill/>
                      <a:prstDash val="solid"/>
                    </a:lnT>
                    <a:lnB w="38100" cmpd="sng">
                      <a:noFill/>
                    </a:lnB>
                    <a:noFill/>
                  </a:tcPr>
                </a:tc>
                <a:tc>
                  <a:txBody>
                    <a:bodyPr/>
                    <a:lstStyle/>
                    <a:p>
                      <a:pPr algn="just">
                        <a:lnSpc>
                          <a:spcPct val="107000"/>
                        </a:lnSpc>
                        <a:spcAft>
                          <a:spcPts val="800"/>
                        </a:spcAft>
                      </a:pPr>
                      <a:r>
                        <a:rPr lang="en-GB" sz="2000" b="1" cap="none" spc="0" dirty="0">
                          <a:solidFill>
                            <a:schemeClr val="tx1"/>
                          </a:solidFill>
                          <a:effectLst/>
                        </a:rPr>
                        <a:t>The main sources of funding for ASRH interventions</a:t>
                      </a:r>
                      <a:endParaRPr lang="en-GH" sz="20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18432" marB="9215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938670265"/>
                  </a:ext>
                </a:extLst>
              </a:tr>
              <a:tr h="406328">
                <a:tc>
                  <a:txBody>
                    <a:bodyPr/>
                    <a:lstStyle/>
                    <a:p>
                      <a:pPr algn="just">
                        <a:lnSpc>
                          <a:spcPct val="107000"/>
                        </a:lnSpc>
                        <a:spcAft>
                          <a:spcPts val="800"/>
                        </a:spcAft>
                      </a:pPr>
                      <a:r>
                        <a:rPr lang="en-GB" sz="2000" b="0" cap="none" spc="0" dirty="0">
                          <a:solidFill>
                            <a:schemeClr val="tx1"/>
                          </a:solidFill>
                          <a:effectLst/>
                        </a:rPr>
                        <a:t>Public Sector</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just">
                        <a:lnSpc>
                          <a:spcPct val="107000"/>
                        </a:lnSpc>
                        <a:spcAft>
                          <a:spcPts val="800"/>
                        </a:spcAft>
                      </a:pPr>
                      <a:r>
                        <a:rPr lang="en-GB" sz="2000" cap="none" spc="0" dirty="0">
                          <a:solidFill>
                            <a:schemeClr val="tx1"/>
                          </a:solidFill>
                          <a:effectLst/>
                        </a:rPr>
                        <a:t> </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603423325"/>
                  </a:ext>
                </a:extLst>
              </a:tr>
              <a:tr h="406328">
                <a:tc>
                  <a:txBody>
                    <a:bodyPr/>
                    <a:lstStyle/>
                    <a:p>
                      <a:pPr algn="just">
                        <a:lnSpc>
                          <a:spcPct val="107000"/>
                        </a:lnSpc>
                        <a:spcAft>
                          <a:spcPts val="800"/>
                        </a:spcAft>
                      </a:pPr>
                      <a:r>
                        <a:rPr lang="en-GB" sz="2000" b="0" cap="none" spc="0" dirty="0">
                          <a:solidFill>
                            <a:schemeClr val="tx1"/>
                          </a:solidFill>
                          <a:effectLst/>
                        </a:rPr>
                        <a:t>   Ministry of Health</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2000" cap="none" spc="0" dirty="0">
                          <a:solidFill>
                            <a:schemeClr val="tx1"/>
                          </a:solidFill>
                          <a:effectLst/>
                        </a:rPr>
                        <a:t>UNFPA, USAID, World Bank, Government</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04867304"/>
                  </a:ext>
                </a:extLst>
              </a:tr>
              <a:tr h="406328">
                <a:tc>
                  <a:txBody>
                    <a:bodyPr/>
                    <a:lstStyle/>
                    <a:p>
                      <a:pPr algn="just">
                        <a:lnSpc>
                          <a:spcPct val="107000"/>
                        </a:lnSpc>
                        <a:spcAft>
                          <a:spcPts val="800"/>
                        </a:spcAft>
                      </a:pPr>
                      <a:r>
                        <a:rPr lang="en-GB" sz="2000" b="0" cap="none" spc="0" dirty="0">
                          <a:solidFill>
                            <a:schemeClr val="tx1"/>
                          </a:solidFill>
                          <a:effectLst/>
                        </a:rPr>
                        <a:t>   Ghana Health Service</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just">
                        <a:lnSpc>
                          <a:spcPct val="107000"/>
                        </a:lnSpc>
                        <a:spcAft>
                          <a:spcPts val="800"/>
                        </a:spcAft>
                      </a:pPr>
                      <a:r>
                        <a:rPr lang="en-GB" sz="2000" cap="none" spc="0">
                          <a:solidFill>
                            <a:schemeClr val="tx1"/>
                          </a:solidFill>
                          <a:effectLst/>
                        </a:rPr>
                        <a:t>UNFPA, USAID, DANIDA, Government</a:t>
                      </a:r>
                      <a:endParaRPr lang="en-GH"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740686626"/>
                  </a:ext>
                </a:extLst>
              </a:tr>
              <a:tr h="406328">
                <a:tc>
                  <a:txBody>
                    <a:bodyPr/>
                    <a:lstStyle/>
                    <a:p>
                      <a:pPr algn="just">
                        <a:lnSpc>
                          <a:spcPct val="107000"/>
                        </a:lnSpc>
                        <a:spcAft>
                          <a:spcPts val="800"/>
                        </a:spcAft>
                      </a:pPr>
                      <a:r>
                        <a:rPr lang="en-GB" sz="2000" b="0" cap="none" spc="0" dirty="0">
                          <a:solidFill>
                            <a:schemeClr val="tx1"/>
                          </a:solidFill>
                          <a:effectLst/>
                        </a:rPr>
                        <a:t>   Ministry of Education</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2000" cap="none" spc="0" dirty="0">
                          <a:solidFill>
                            <a:schemeClr val="tx1"/>
                          </a:solidFill>
                          <a:effectLst/>
                        </a:rPr>
                        <a:t>USAID, UNICEF</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93099266"/>
                  </a:ext>
                </a:extLst>
              </a:tr>
              <a:tr h="406328">
                <a:tc>
                  <a:txBody>
                    <a:bodyPr/>
                    <a:lstStyle/>
                    <a:p>
                      <a:pPr algn="just">
                        <a:lnSpc>
                          <a:spcPct val="107000"/>
                        </a:lnSpc>
                        <a:spcAft>
                          <a:spcPts val="800"/>
                        </a:spcAft>
                      </a:pPr>
                      <a:r>
                        <a:rPr lang="en-GB" sz="2000" b="0" cap="none" spc="0" dirty="0">
                          <a:solidFill>
                            <a:schemeClr val="tx1"/>
                          </a:solidFill>
                          <a:effectLst/>
                        </a:rPr>
                        <a:t>   Ministry of Gender, Children and Social Protection</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just">
                        <a:lnSpc>
                          <a:spcPct val="107000"/>
                        </a:lnSpc>
                        <a:spcAft>
                          <a:spcPts val="800"/>
                        </a:spcAft>
                      </a:pPr>
                      <a:r>
                        <a:rPr lang="en-GB" sz="2000" cap="none" spc="0">
                          <a:solidFill>
                            <a:schemeClr val="tx1"/>
                          </a:solidFill>
                          <a:effectLst/>
                        </a:rPr>
                        <a:t>UNFPA, GoG</a:t>
                      </a:r>
                      <a:endParaRPr lang="en-GH"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751356805"/>
                  </a:ext>
                </a:extLst>
              </a:tr>
              <a:tr h="406328">
                <a:tc>
                  <a:txBody>
                    <a:bodyPr/>
                    <a:lstStyle/>
                    <a:p>
                      <a:pPr algn="just">
                        <a:lnSpc>
                          <a:spcPct val="107000"/>
                        </a:lnSpc>
                        <a:spcAft>
                          <a:spcPts val="800"/>
                        </a:spcAft>
                      </a:pPr>
                      <a:r>
                        <a:rPr lang="en-GB" sz="2000" b="0" cap="none" spc="0" dirty="0">
                          <a:solidFill>
                            <a:schemeClr val="tx1"/>
                          </a:solidFill>
                          <a:effectLst/>
                        </a:rPr>
                        <a:t>   National Youth Authority</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2000" cap="none" spc="0">
                          <a:solidFill>
                            <a:schemeClr val="tx1"/>
                          </a:solidFill>
                          <a:effectLst/>
                        </a:rPr>
                        <a:t>UNFPA, GoG</a:t>
                      </a:r>
                      <a:endParaRPr lang="en-GH"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20908706"/>
                  </a:ext>
                </a:extLst>
              </a:tr>
              <a:tr h="406328">
                <a:tc>
                  <a:txBody>
                    <a:bodyPr/>
                    <a:lstStyle/>
                    <a:p>
                      <a:pPr algn="just">
                        <a:lnSpc>
                          <a:spcPct val="107000"/>
                        </a:lnSpc>
                        <a:spcAft>
                          <a:spcPts val="800"/>
                        </a:spcAft>
                      </a:pPr>
                      <a:r>
                        <a:rPr lang="en-GB" sz="2000" b="0" cap="none" spc="0" dirty="0">
                          <a:solidFill>
                            <a:schemeClr val="tx1"/>
                          </a:solidFill>
                          <a:effectLst/>
                        </a:rPr>
                        <a:t>NGOs</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just">
                        <a:lnSpc>
                          <a:spcPct val="107000"/>
                        </a:lnSpc>
                        <a:spcAft>
                          <a:spcPts val="800"/>
                        </a:spcAft>
                      </a:pPr>
                      <a:r>
                        <a:rPr lang="en-GB" sz="2000" cap="none" spc="0">
                          <a:solidFill>
                            <a:schemeClr val="tx1"/>
                          </a:solidFill>
                          <a:effectLst/>
                        </a:rPr>
                        <a:t> </a:t>
                      </a:r>
                      <a:endParaRPr lang="en-GH"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769657330"/>
                  </a:ext>
                </a:extLst>
              </a:tr>
              <a:tr h="406328">
                <a:tc>
                  <a:txBody>
                    <a:bodyPr/>
                    <a:lstStyle/>
                    <a:p>
                      <a:pPr algn="just">
                        <a:lnSpc>
                          <a:spcPct val="107000"/>
                        </a:lnSpc>
                        <a:spcAft>
                          <a:spcPts val="800"/>
                        </a:spcAft>
                      </a:pPr>
                      <a:r>
                        <a:rPr lang="en-GB" sz="2000" b="0" cap="none" spc="0" dirty="0">
                          <a:solidFill>
                            <a:schemeClr val="tx1"/>
                          </a:solidFill>
                          <a:effectLst/>
                        </a:rPr>
                        <a:t>  Alliance for Reproductive Health Right</a:t>
                      </a:r>
                      <a:endParaRPr lang="en-GH"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2000" cap="none" spc="0" dirty="0">
                          <a:solidFill>
                            <a:schemeClr val="tx1"/>
                          </a:solidFill>
                          <a:effectLst/>
                        </a:rPr>
                        <a:t>UNFPA, French Embassy</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41487963"/>
                  </a:ext>
                </a:extLst>
              </a:tr>
              <a:tr h="406328">
                <a:tc>
                  <a:txBody>
                    <a:bodyPr/>
                    <a:lstStyle/>
                    <a:p>
                      <a:pPr algn="just">
                        <a:lnSpc>
                          <a:spcPct val="107000"/>
                        </a:lnSpc>
                        <a:spcAft>
                          <a:spcPts val="800"/>
                        </a:spcAft>
                      </a:pPr>
                      <a:r>
                        <a:rPr lang="en-GB" sz="2000" b="0" cap="none" spc="0">
                          <a:solidFill>
                            <a:schemeClr val="tx1"/>
                          </a:solidFill>
                          <a:effectLst/>
                        </a:rPr>
                        <a:t>  DKT International Ghana</a:t>
                      </a:r>
                      <a:endParaRPr lang="en-GH"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just">
                        <a:lnSpc>
                          <a:spcPct val="107000"/>
                        </a:lnSpc>
                        <a:spcAft>
                          <a:spcPts val="800"/>
                        </a:spcAft>
                      </a:pPr>
                      <a:r>
                        <a:rPr lang="en-GB" sz="2000" cap="none" spc="0" dirty="0">
                          <a:solidFill>
                            <a:schemeClr val="tx1"/>
                          </a:solidFill>
                          <a:effectLst/>
                        </a:rPr>
                        <a:t>IGF</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013012600"/>
                  </a:ext>
                </a:extLst>
              </a:tr>
              <a:tr h="406328">
                <a:tc>
                  <a:txBody>
                    <a:bodyPr/>
                    <a:lstStyle/>
                    <a:p>
                      <a:pPr algn="just">
                        <a:lnSpc>
                          <a:spcPct val="107000"/>
                        </a:lnSpc>
                        <a:spcAft>
                          <a:spcPts val="800"/>
                        </a:spcAft>
                      </a:pPr>
                      <a:r>
                        <a:rPr lang="en-GB" sz="2000" b="0" cap="none" spc="0">
                          <a:solidFill>
                            <a:schemeClr val="tx1"/>
                          </a:solidFill>
                          <a:effectLst/>
                        </a:rPr>
                        <a:t>  Plan International Ghana</a:t>
                      </a:r>
                      <a:endParaRPr lang="en-GH"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2000" cap="none" spc="0" dirty="0">
                          <a:solidFill>
                            <a:schemeClr val="tx1"/>
                          </a:solidFill>
                          <a:effectLst/>
                        </a:rPr>
                        <a:t>Institutional, national, and individual volunteers/partners</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56394598"/>
                  </a:ext>
                </a:extLst>
              </a:tr>
              <a:tr h="406328">
                <a:tc>
                  <a:txBody>
                    <a:bodyPr/>
                    <a:lstStyle/>
                    <a:p>
                      <a:pPr algn="just">
                        <a:lnSpc>
                          <a:spcPct val="107000"/>
                        </a:lnSpc>
                        <a:spcAft>
                          <a:spcPts val="800"/>
                        </a:spcAft>
                      </a:pPr>
                      <a:r>
                        <a:rPr lang="en-GB" sz="2000" b="0" cap="none" spc="0">
                          <a:solidFill>
                            <a:schemeClr val="tx1"/>
                          </a:solidFill>
                          <a:effectLst/>
                        </a:rPr>
                        <a:t>  Planned Parenthood Association of Ghana</a:t>
                      </a:r>
                      <a:endParaRPr lang="en-GH"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just">
                        <a:lnSpc>
                          <a:spcPct val="107000"/>
                        </a:lnSpc>
                        <a:spcAft>
                          <a:spcPts val="800"/>
                        </a:spcAft>
                      </a:pPr>
                      <a:r>
                        <a:rPr lang="en-GB" sz="2000" cap="none" spc="0" dirty="0">
                          <a:solidFill>
                            <a:schemeClr val="tx1"/>
                          </a:solidFill>
                          <a:effectLst/>
                        </a:rPr>
                        <a:t>UNFPA, UNAID</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98512209"/>
                  </a:ext>
                </a:extLst>
              </a:tr>
              <a:tr h="406328">
                <a:tc>
                  <a:txBody>
                    <a:bodyPr/>
                    <a:lstStyle/>
                    <a:p>
                      <a:pPr algn="just">
                        <a:lnSpc>
                          <a:spcPct val="107000"/>
                        </a:lnSpc>
                        <a:spcAft>
                          <a:spcPts val="800"/>
                        </a:spcAft>
                      </a:pPr>
                      <a:r>
                        <a:rPr lang="en-GB" sz="2000" b="0" cap="none" spc="0">
                          <a:solidFill>
                            <a:schemeClr val="tx1"/>
                          </a:solidFill>
                          <a:effectLst/>
                        </a:rPr>
                        <a:t>  Marie Stopes International, Ghana</a:t>
                      </a:r>
                      <a:endParaRPr lang="en-GH"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2000" cap="none" spc="0" dirty="0">
                          <a:solidFill>
                            <a:schemeClr val="tx1"/>
                          </a:solidFill>
                          <a:effectLst/>
                        </a:rPr>
                        <a:t>UKAID, USAID, DANIDA </a:t>
                      </a:r>
                      <a:endParaRPr lang="en-GH"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9118" marT="27647" marB="9215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80740041"/>
                  </a:ext>
                </a:extLst>
              </a:tr>
            </a:tbl>
          </a:graphicData>
        </a:graphic>
      </p:graphicFrame>
    </p:spTree>
    <p:extLst>
      <p:ext uri="{BB962C8B-B14F-4D97-AF65-F5344CB8AC3E}">
        <p14:creationId xmlns:p14="http://schemas.microsoft.com/office/powerpoint/2010/main" val="2500289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7620">
            <a:solidFill>
              <a:srgbClr val="E5E0DF"/>
            </a:solidFill>
            <a:prstDash val="solid"/>
          </a:ln>
        </p:spPr>
        <p:txBody>
          <a:bodyPr/>
          <a:lstStyle/>
          <a:p>
            <a:endParaRPr lang="en-GH" dirty="0"/>
          </a:p>
        </p:txBody>
      </p:sp>
      <p:sp>
        <p:nvSpPr>
          <p:cNvPr id="4" name="Text 2"/>
          <p:cNvSpPr/>
          <p:nvPr/>
        </p:nvSpPr>
        <p:spPr>
          <a:xfrm>
            <a:off x="5828532" y="578538"/>
            <a:ext cx="7477601" cy="962396"/>
          </a:xfrm>
          <a:prstGeom prst="rect">
            <a:avLst/>
          </a:prstGeom>
          <a:noFill/>
          <a:ln/>
        </p:spPr>
        <p:txBody>
          <a:bodyPr wrap="square" rtlCol="0" anchor="t"/>
          <a:lstStyle/>
          <a:p>
            <a:pPr marL="0" indent="0">
              <a:lnSpc>
                <a:spcPts val="5686"/>
              </a:lnSpc>
              <a:buNone/>
            </a:pPr>
            <a:r>
              <a:rPr lang="en-US" sz="3600" b="1" kern="0" spc="-131" dirty="0">
                <a:solidFill>
                  <a:srgbClr val="000000"/>
                </a:solidFill>
                <a:latin typeface="Inter" pitchFamily="34" charset="0"/>
                <a:ea typeface="Inter" pitchFamily="34" charset="-122"/>
                <a:cs typeface="Inter" pitchFamily="34" charset="-120"/>
              </a:rPr>
              <a:t>Perspectives on ASRH Funding in Ghana</a:t>
            </a:r>
            <a:endParaRPr lang="en-US" sz="3600" dirty="0"/>
          </a:p>
        </p:txBody>
      </p:sp>
      <p:sp>
        <p:nvSpPr>
          <p:cNvPr id="5" name="Text 3"/>
          <p:cNvSpPr/>
          <p:nvPr/>
        </p:nvSpPr>
        <p:spPr>
          <a:xfrm>
            <a:off x="5828531" y="1886678"/>
            <a:ext cx="7477601" cy="2837722"/>
          </a:xfrm>
          <a:prstGeom prst="rect">
            <a:avLst/>
          </a:prstGeom>
          <a:noFill/>
          <a:ln/>
        </p:spPr>
        <p:txBody>
          <a:bodyPr wrap="square" rtlCol="0" anchor="t"/>
          <a:lstStyle/>
          <a:p>
            <a:pPr marL="0" indent="0">
              <a:lnSpc>
                <a:spcPts val="3149"/>
              </a:lnSpc>
              <a:buNone/>
            </a:pPr>
            <a:r>
              <a:rPr lang="en-GB" sz="2400" dirty="0">
                <a:effectLst/>
                <a:latin typeface="Georgia" panose="02040502050405020303" pitchFamily="18" charset="0"/>
                <a:ea typeface="Calibri" panose="020F0502020204030204" pitchFamily="34" charset="0"/>
                <a:cs typeface="Times New Roman" panose="02020603050405020304" pitchFamily="18" charset="0"/>
              </a:rPr>
              <a:t>Ten out of the eleven participants said there was </a:t>
            </a:r>
            <a:r>
              <a:rPr lang="en-GB" sz="2400" b="1" dirty="0">
                <a:effectLst/>
                <a:latin typeface="Georgia" panose="02040502050405020303" pitchFamily="18" charset="0"/>
                <a:ea typeface="Calibri" panose="020F0502020204030204" pitchFamily="34" charset="0"/>
                <a:cs typeface="Times New Roman" panose="02020603050405020304" pitchFamily="18" charset="0"/>
              </a:rPr>
              <a:t>no specific national budget designated to finance ASRH interventions in Ghana</a:t>
            </a:r>
            <a:r>
              <a:rPr lang="en-GB" sz="2400" dirty="0">
                <a:effectLst/>
                <a:latin typeface="Georgia" panose="02040502050405020303" pitchFamily="18" charset="0"/>
                <a:ea typeface="Calibri" panose="020F0502020204030204" pitchFamily="34" charset="0"/>
                <a:cs typeface="Times New Roman" panose="02020603050405020304" pitchFamily="18" charset="0"/>
              </a:rPr>
              <a:t>.</a:t>
            </a:r>
          </a:p>
          <a:p>
            <a:pPr marL="0" indent="0">
              <a:lnSpc>
                <a:spcPts val="3149"/>
              </a:lnSpc>
              <a:buNone/>
            </a:pPr>
            <a:endParaRPr lang="en-GB" sz="2400" dirty="0">
              <a:latin typeface="Georgia" panose="02040502050405020303" pitchFamily="18" charset="0"/>
              <a:ea typeface="Calibri" panose="020F0502020204030204" pitchFamily="34" charset="0"/>
              <a:cs typeface="Times New Roman" panose="02020603050405020304" pitchFamily="18" charset="0"/>
            </a:endParaRPr>
          </a:p>
          <a:p>
            <a:pPr marL="0" indent="0">
              <a:lnSpc>
                <a:spcPts val="3149"/>
              </a:lnSpc>
              <a:buNone/>
            </a:pPr>
            <a:r>
              <a:rPr lang="en-GB" sz="2400" dirty="0">
                <a:effectLst/>
                <a:latin typeface="Georgia" panose="02040502050405020303" pitchFamily="18" charset="0"/>
                <a:ea typeface="Calibri" panose="020F0502020204030204" pitchFamily="34" charset="0"/>
                <a:cs typeface="Times New Roman" panose="02020603050405020304" pitchFamily="18" charset="0"/>
              </a:rPr>
              <a:t>Some participants from the public sector said the practice of funding ASRH interventions in Ghana has been to </a:t>
            </a:r>
            <a:r>
              <a:rPr lang="en-GB" sz="2400" b="1" dirty="0">
                <a:effectLst/>
                <a:latin typeface="Georgia" panose="02040502050405020303" pitchFamily="18" charset="0"/>
                <a:ea typeface="Calibri" panose="020F0502020204030204" pitchFamily="34" charset="0"/>
                <a:cs typeface="Times New Roman" panose="02020603050405020304" pitchFamily="18" charset="0"/>
              </a:rPr>
              <a:t>rely mostly on donations or grants from development partners</a:t>
            </a:r>
            <a:r>
              <a:rPr lang="en-GH" sz="2400" b="1" dirty="0">
                <a:effectLst/>
              </a:rPr>
              <a:t> </a:t>
            </a:r>
            <a:endParaRPr lang="en-US" sz="2400" b="1"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GH" dirty="0"/>
          </a:p>
        </p:txBody>
      </p:sp>
      <p:sp>
        <p:nvSpPr>
          <p:cNvPr id="3" name="Shape 1"/>
          <p:cNvSpPr/>
          <p:nvPr/>
        </p:nvSpPr>
        <p:spPr>
          <a:xfrm>
            <a:off x="6830866" y="1802026"/>
            <a:ext cx="6665001" cy="6028267"/>
          </a:xfrm>
          <a:prstGeom prst="rect">
            <a:avLst/>
          </a:prstGeom>
          <a:solidFill>
            <a:srgbClr val="FFFFFF"/>
          </a:solidFill>
          <a:ln w="7620">
            <a:solidFill>
              <a:srgbClr val="E5E0DF"/>
            </a:solidFill>
            <a:prstDash val="solid"/>
          </a:ln>
        </p:spPr>
        <p:txBody>
          <a:bodyPr/>
          <a:lstStyle/>
          <a:p>
            <a:pPr>
              <a:lnSpc>
                <a:spcPts val="3149"/>
              </a:lnSpc>
            </a:pPr>
            <a:r>
              <a:rPr lang="en-US" sz="2400" dirty="0"/>
              <a:t>This trend can be attributed to a shift in fiscal allocation priorities, with the urgent need for economic recovery due to the global COVID-19 pandemic taking precedence. </a:t>
            </a:r>
          </a:p>
          <a:p>
            <a:pPr>
              <a:lnSpc>
                <a:spcPts val="3149"/>
              </a:lnSpc>
            </a:pPr>
            <a:endParaRPr lang="en-US" sz="2400" dirty="0"/>
          </a:p>
          <a:p>
            <a:pPr>
              <a:lnSpc>
                <a:spcPts val="3149"/>
              </a:lnSpc>
            </a:pPr>
            <a:r>
              <a:rPr lang="en-US" sz="2400" dirty="0"/>
              <a:t>The central government provided less than 30% financial commitment to budgeted ASRH programs from 2020 to 2022, and even the 30% commitment in 2020 was delayed for two years.</a:t>
            </a:r>
          </a:p>
        </p:txBody>
      </p:sp>
      <p:sp>
        <p:nvSpPr>
          <p:cNvPr id="4" name="Text 2"/>
          <p:cNvSpPr/>
          <p:nvPr/>
        </p:nvSpPr>
        <p:spPr>
          <a:xfrm>
            <a:off x="274399" y="289283"/>
            <a:ext cx="11121734" cy="1504262"/>
          </a:xfrm>
          <a:prstGeom prst="rect">
            <a:avLst/>
          </a:prstGeom>
          <a:noFill/>
          <a:ln/>
        </p:spPr>
        <p:txBody>
          <a:bodyPr wrap="square" rtlCol="0" anchor="t"/>
          <a:lstStyle/>
          <a:p>
            <a:pPr marL="0" indent="0">
              <a:lnSpc>
                <a:spcPts val="5686"/>
              </a:lnSpc>
              <a:buNone/>
            </a:pPr>
            <a:r>
              <a:rPr lang="en-US" sz="3600" b="1" kern="0" spc="-131" dirty="0">
                <a:solidFill>
                  <a:srgbClr val="000000"/>
                </a:solidFill>
                <a:latin typeface="Inter" pitchFamily="34" charset="0"/>
                <a:ea typeface="Inter" pitchFamily="34" charset="-122"/>
                <a:cs typeface="Inter" pitchFamily="34" charset="-120"/>
              </a:rPr>
              <a:t>Perspectives on ASRH Funding gap in Ghana (past 5 years)</a:t>
            </a:r>
            <a:endParaRPr lang="en-US" sz="3600" dirty="0"/>
          </a:p>
        </p:txBody>
      </p:sp>
      <p:sp>
        <p:nvSpPr>
          <p:cNvPr id="5" name="Text 3"/>
          <p:cNvSpPr/>
          <p:nvPr/>
        </p:nvSpPr>
        <p:spPr>
          <a:xfrm>
            <a:off x="274398" y="1802026"/>
            <a:ext cx="6007869" cy="5801042"/>
          </a:xfrm>
          <a:prstGeom prst="rect">
            <a:avLst/>
          </a:prstGeom>
          <a:noFill/>
          <a:ln/>
        </p:spPr>
        <p:txBody>
          <a:bodyPr wrap="square" rtlCol="0" anchor="t"/>
          <a:lstStyle/>
          <a:p>
            <a:pPr marL="0" indent="0">
              <a:lnSpc>
                <a:spcPts val="3149"/>
              </a:lnSpc>
              <a:buNone/>
            </a:pPr>
            <a:r>
              <a:rPr lang="en-GB" sz="2400" b="0" i="0" dirty="0">
                <a:solidFill>
                  <a:srgbClr val="374151"/>
                </a:solidFill>
                <a:effectLst/>
                <a:latin typeface="Söhne"/>
              </a:rPr>
              <a:t>The data collected revealed two main perspectives on the funding gap: one from the </a:t>
            </a:r>
            <a:r>
              <a:rPr lang="en-GB" sz="2400" b="1" i="0" dirty="0">
                <a:solidFill>
                  <a:srgbClr val="374151"/>
                </a:solidFill>
                <a:effectLst/>
                <a:latin typeface="Söhne"/>
              </a:rPr>
              <a:t>public sector participants </a:t>
            </a:r>
            <a:r>
              <a:rPr lang="en-GB" sz="2400" b="0" i="0" dirty="0">
                <a:solidFill>
                  <a:srgbClr val="374151"/>
                </a:solidFill>
                <a:effectLst/>
                <a:latin typeface="Söhne"/>
              </a:rPr>
              <a:t>and another from </a:t>
            </a:r>
            <a:r>
              <a:rPr lang="en-GB" sz="2400" b="1" i="0" dirty="0">
                <a:solidFill>
                  <a:srgbClr val="374151"/>
                </a:solidFill>
                <a:effectLst/>
                <a:latin typeface="Söhne"/>
              </a:rPr>
              <a:t>NGO participants</a:t>
            </a:r>
            <a:r>
              <a:rPr lang="en-GB" sz="2400" b="0" i="0" dirty="0">
                <a:solidFill>
                  <a:srgbClr val="374151"/>
                </a:solidFill>
                <a:effectLst/>
                <a:latin typeface="Söhne"/>
              </a:rPr>
              <a:t>.</a:t>
            </a:r>
          </a:p>
          <a:p>
            <a:pPr marL="0" indent="0">
              <a:lnSpc>
                <a:spcPts val="3149"/>
              </a:lnSpc>
              <a:buNone/>
            </a:pPr>
            <a:endParaRPr lang="en-GB" sz="2400" dirty="0">
              <a:solidFill>
                <a:srgbClr val="374151"/>
              </a:solidFill>
              <a:latin typeface="Söhne"/>
            </a:endParaRPr>
          </a:p>
          <a:p>
            <a:pPr>
              <a:lnSpc>
                <a:spcPts val="3149"/>
              </a:lnSpc>
            </a:pPr>
            <a:r>
              <a:rPr lang="en-US" sz="2400" dirty="0"/>
              <a:t>According to the </a:t>
            </a:r>
            <a:r>
              <a:rPr lang="en-US" sz="2400" b="1" dirty="0"/>
              <a:t>public sector participants</a:t>
            </a:r>
            <a:r>
              <a:rPr lang="en-US" sz="2400" dirty="0"/>
              <a:t>, the funding gap for national ASRH interventions in Ghana has increased significantly. </a:t>
            </a:r>
          </a:p>
          <a:p>
            <a:pPr>
              <a:lnSpc>
                <a:spcPts val="3149"/>
              </a:lnSpc>
            </a:pPr>
            <a:endParaRPr lang="en-US" sz="2400" dirty="0"/>
          </a:p>
          <a:p>
            <a:pPr>
              <a:lnSpc>
                <a:spcPts val="3149"/>
              </a:lnSpc>
            </a:pPr>
            <a:r>
              <a:rPr lang="en-US" sz="2400" dirty="0"/>
              <a:t>The annual funding gap exceeded 40% in 2018 and reached around 60% in 2022. </a:t>
            </a:r>
          </a:p>
        </p:txBody>
      </p:sp>
    </p:spTree>
    <p:extLst>
      <p:ext uri="{BB962C8B-B14F-4D97-AF65-F5344CB8AC3E}">
        <p14:creationId xmlns:p14="http://schemas.microsoft.com/office/powerpoint/2010/main" val="607394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2">
            <a:extLst>
              <a:ext uri="{FF2B5EF4-FFF2-40B4-BE49-F238E27FC236}">
                <a16:creationId xmlns:a16="http://schemas.microsoft.com/office/drawing/2014/main" id="{EB3947AD-2FF5-334E-B332-7C8512536580}"/>
              </a:ext>
            </a:extLst>
          </p:cNvPr>
          <p:cNvSpPr/>
          <p:nvPr/>
        </p:nvSpPr>
        <p:spPr>
          <a:xfrm>
            <a:off x="305059" y="42305"/>
            <a:ext cx="10600008" cy="774941"/>
          </a:xfrm>
          <a:prstGeom prst="rect">
            <a:avLst/>
          </a:prstGeom>
        </p:spPr>
        <p:txBody>
          <a:bodyPr vert="horz" lIns="91440" tIns="45720" rIns="91440" bIns="45720" rtlCol="0" anchor="b">
            <a:normAutofit fontScale="77500" lnSpcReduction="20000"/>
          </a:bodyPr>
          <a:lstStyle/>
          <a:p>
            <a:pPr marL="0" indent="0">
              <a:lnSpc>
                <a:spcPct val="90000"/>
              </a:lnSpc>
              <a:spcBef>
                <a:spcPct val="0"/>
              </a:spcBef>
              <a:spcAft>
                <a:spcPts val="600"/>
              </a:spcAft>
            </a:pPr>
            <a:r>
              <a:rPr lang="en-US" sz="4800" b="1" spc="-131" dirty="0">
                <a:latin typeface="+mj-lt"/>
                <a:ea typeface="+mj-ea"/>
                <a:cs typeface="+mj-cs"/>
              </a:rPr>
              <a:t>Perspectives on ASRH Funding gap in Ghana (past 5 years)</a:t>
            </a:r>
            <a:endParaRPr lang="en-US" sz="4800" dirty="0">
              <a:latin typeface="+mj-lt"/>
              <a:ea typeface="+mj-ea"/>
              <a:cs typeface="+mj-cs"/>
            </a:endParaRPr>
          </a:p>
        </p:txBody>
      </p:sp>
      <p:pic>
        <p:nvPicPr>
          <p:cNvPr id="8" name="Picture 7">
            <a:extLst>
              <a:ext uri="{FF2B5EF4-FFF2-40B4-BE49-F238E27FC236}">
                <a16:creationId xmlns:a16="http://schemas.microsoft.com/office/drawing/2014/main" id="{D1C6759C-EC19-8A5D-4E15-EDBC840E0C1A}"/>
              </a:ext>
            </a:extLst>
          </p:cNvPr>
          <p:cNvPicPr>
            <a:picLocks noChangeAspect="1"/>
          </p:cNvPicPr>
          <p:nvPr/>
        </p:nvPicPr>
        <p:blipFill rotWithShape="1">
          <a:blip r:embed="rId2"/>
          <a:srcRect l="24972" r="16888" b="-2"/>
          <a:stretch/>
        </p:blipFill>
        <p:spPr>
          <a:xfrm>
            <a:off x="0" y="1276486"/>
            <a:ext cx="3572933" cy="6932151"/>
          </a:xfrm>
          <a:prstGeom prst="rect">
            <a:avLst/>
          </a:prstGeom>
        </p:spPr>
      </p:pic>
      <p:sp>
        <p:nvSpPr>
          <p:cNvPr id="14"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81552" y="436067"/>
            <a:ext cx="8778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119" y="3522649"/>
            <a:ext cx="7461504" cy="21945"/>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3D9C0E8A-6D49-EA45-A1BA-F1D579F0ECA0}"/>
              </a:ext>
            </a:extLst>
          </p:cNvPr>
          <p:cNvSpPr txBox="1"/>
          <p:nvPr/>
        </p:nvSpPr>
        <p:spPr>
          <a:xfrm>
            <a:off x="3911601" y="1272222"/>
            <a:ext cx="9990666" cy="6236017"/>
          </a:xfrm>
          <a:prstGeom prst="rect">
            <a:avLst/>
          </a:prstGeom>
        </p:spPr>
        <p:txBody>
          <a:bodyPr vert="horz" lIns="91440" tIns="45720" rIns="91440" bIns="45720" rtlCol="0">
            <a:noAutofit/>
          </a:bodyPr>
          <a:lstStyle/>
          <a:p>
            <a:pPr>
              <a:lnSpc>
                <a:spcPct val="90000"/>
              </a:lnSpc>
              <a:spcAft>
                <a:spcPts val="600"/>
              </a:spcAft>
            </a:pPr>
            <a:r>
              <a:rPr lang="en-US" sz="2400" b="1" i="0" dirty="0">
                <a:effectLst/>
              </a:rPr>
              <a:t>NGO participants </a:t>
            </a:r>
            <a:r>
              <a:rPr lang="en-US" sz="2400" b="0" i="0" dirty="0">
                <a:effectLst/>
              </a:rPr>
              <a:t>highlighted that they have historically operated within secured budgets funded by international development partners. </a:t>
            </a:r>
          </a:p>
          <a:p>
            <a:pPr>
              <a:lnSpc>
                <a:spcPct val="90000"/>
              </a:lnSpc>
              <a:spcAft>
                <a:spcPts val="600"/>
              </a:spcAft>
            </a:pPr>
            <a:endParaRPr lang="en-US" sz="2400" dirty="0"/>
          </a:p>
          <a:p>
            <a:pPr>
              <a:lnSpc>
                <a:spcPct val="90000"/>
              </a:lnSpc>
              <a:spcAft>
                <a:spcPts val="600"/>
              </a:spcAft>
            </a:pPr>
            <a:r>
              <a:rPr lang="en-US" sz="2400" b="0" i="0" dirty="0">
                <a:effectLst/>
              </a:rPr>
              <a:t>Partners rarely withdraw committed funding for ASRH interventions. </a:t>
            </a:r>
          </a:p>
          <a:p>
            <a:pPr>
              <a:lnSpc>
                <a:spcPct val="90000"/>
              </a:lnSpc>
              <a:spcAft>
                <a:spcPts val="600"/>
              </a:spcAft>
            </a:pPr>
            <a:endParaRPr lang="en-US" sz="2400" dirty="0"/>
          </a:p>
          <a:p>
            <a:pPr>
              <a:lnSpc>
                <a:spcPct val="90000"/>
              </a:lnSpc>
              <a:spcAft>
                <a:spcPts val="600"/>
              </a:spcAft>
            </a:pPr>
            <a:r>
              <a:rPr lang="en-US" sz="2400" b="0" i="0" dirty="0">
                <a:effectLst/>
              </a:rPr>
              <a:t>NGOs emphasize participatory development and community engagement.</a:t>
            </a:r>
          </a:p>
          <a:p>
            <a:pPr>
              <a:lnSpc>
                <a:spcPct val="90000"/>
              </a:lnSpc>
              <a:spcAft>
                <a:spcPts val="600"/>
              </a:spcAft>
            </a:pPr>
            <a:endParaRPr lang="en-US" sz="2400" dirty="0"/>
          </a:p>
          <a:p>
            <a:pPr>
              <a:lnSpc>
                <a:spcPct val="90000"/>
              </a:lnSpc>
              <a:spcAft>
                <a:spcPts val="600"/>
              </a:spcAft>
            </a:pPr>
            <a:r>
              <a:rPr lang="en-US" sz="2400" b="0" i="0" dirty="0">
                <a:effectLst/>
              </a:rPr>
              <a:t>However, changes in funding priorities driven by global economic crises and energy problems in Europe could </a:t>
            </a:r>
            <a:r>
              <a:rPr lang="en-US" sz="2400" b="1" i="0" dirty="0">
                <a:effectLst/>
              </a:rPr>
              <a:t>lead to a potential 50% reduction </a:t>
            </a:r>
            <a:r>
              <a:rPr lang="en-US" sz="2400" b="0" i="0" dirty="0">
                <a:effectLst/>
              </a:rPr>
              <a:t>in donor funding for ASRH interventions. </a:t>
            </a:r>
          </a:p>
          <a:p>
            <a:pPr>
              <a:lnSpc>
                <a:spcPct val="90000"/>
              </a:lnSpc>
              <a:spcAft>
                <a:spcPts val="600"/>
              </a:spcAft>
            </a:pPr>
            <a:endParaRPr lang="en-US" sz="2400" dirty="0"/>
          </a:p>
          <a:p>
            <a:pPr>
              <a:lnSpc>
                <a:spcPct val="90000"/>
              </a:lnSpc>
              <a:spcAft>
                <a:spcPts val="600"/>
              </a:spcAft>
            </a:pPr>
            <a:r>
              <a:rPr lang="en-US" sz="2400" b="0" i="0" dirty="0">
                <a:effectLst/>
              </a:rPr>
              <a:t>Access to international funding opportunities for humanitarian/charity works in Africa has already </a:t>
            </a:r>
            <a:r>
              <a:rPr lang="en-US" sz="2400" b="1" i="0" dirty="0">
                <a:effectLst/>
              </a:rPr>
              <a:t>declined by almost 30% between 2021 and 2022</a:t>
            </a:r>
            <a:r>
              <a:rPr lang="en-US" sz="2400" b="0" i="0" dirty="0">
                <a:effectLst/>
              </a:rPr>
              <a:t>, potentially worsening due to ongoing global economic crises related to COVID-19 and the Ukraine War.</a:t>
            </a:r>
            <a:endParaRPr lang="en-US" sz="2400" dirty="0"/>
          </a:p>
        </p:txBody>
      </p:sp>
    </p:spTree>
    <p:extLst>
      <p:ext uri="{BB962C8B-B14F-4D97-AF65-F5344CB8AC3E}">
        <p14:creationId xmlns:p14="http://schemas.microsoft.com/office/powerpoint/2010/main" val="1206177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2">
            <a:extLst>
              <a:ext uri="{FF2B5EF4-FFF2-40B4-BE49-F238E27FC236}">
                <a16:creationId xmlns:a16="http://schemas.microsoft.com/office/drawing/2014/main" id="{EB3947AD-2FF5-334E-B332-7C8512536580}"/>
              </a:ext>
            </a:extLst>
          </p:cNvPr>
          <p:cNvSpPr/>
          <p:nvPr/>
        </p:nvSpPr>
        <p:spPr>
          <a:xfrm>
            <a:off x="914208" y="204665"/>
            <a:ext cx="11497925" cy="1681419"/>
          </a:xfrm>
          <a:prstGeom prst="rect">
            <a:avLst/>
          </a:prstGeom>
        </p:spPr>
        <p:txBody>
          <a:bodyPr vert="horz" lIns="91440" tIns="45720" rIns="91440" bIns="45720" rtlCol="0" anchor="t">
            <a:normAutofit/>
          </a:bodyPr>
          <a:lstStyle/>
          <a:p>
            <a:pPr marL="0" indent="0">
              <a:lnSpc>
                <a:spcPct val="90000"/>
              </a:lnSpc>
              <a:spcBef>
                <a:spcPct val="0"/>
              </a:spcBef>
              <a:spcAft>
                <a:spcPts val="600"/>
              </a:spcAft>
            </a:pPr>
            <a:r>
              <a:rPr lang="en-US" sz="3800" b="1" kern="1200" spc="-131" dirty="0">
                <a:solidFill>
                  <a:schemeClr val="tx1"/>
                </a:solidFill>
                <a:latin typeface="+mj-lt"/>
                <a:ea typeface="+mj-ea"/>
                <a:cs typeface="+mj-cs"/>
              </a:rPr>
              <a:t>Perspectives on ASRH Funding gap in Ghana (past 5 years)</a:t>
            </a:r>
            <a:endParaRPr lang="en-US" sz="3800" kern="1200" dirty="0">
              <a:solidFill>
                <a:schemeClr val="tx1"/>
              </a:solidFill>
              <a:latin typeface="+mj-lt"/>
              <a:ea typeface="+mj-ea"/>
              <a:cs typeface="+mj-cs"/>
            </a:endParaRPr>
          </a:p>
        </p:txBody>
      </p:sp>
      <p:cxnSp>
        <p:nvCxnSpPr>
          <p:cNvPr id="26" name="Straight Connector 2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3754" y="1045375"/>
            <a:ext cx="884327"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D3A72A-A9C4-C648-9DDF-AC96482670DA}"/>
              </a:ext>
            </a:extLst>
          </p:cNvPr>
          <p:cNvSpPr txBox="1"/>
          <p:nvPr/>
        </p:nvSpPr>
        <p:spPr>
          <a:xfrm>
            <a:off x="1033753" y="1452743"/>
            <a:ext cx="7449847" cy="6184185"/>
          </a:xfrm>
          <a:prstGeom prst="rect">
            <a:avLst/>
          </a:prstGeom>
        </p:spPr>
        <p:txBody>
          <a:bodyPr vert="horz" lIns="91440" tIns="45720" rIns="91440" bIns="45720" rtlCol="0">
            <a:noAutofit/>
          </a:bodyPr>
          <a:lstStyle/>
          <a:p>
            <a:pPr>
              <a:lnSpc>
                <a:spcPct val="90000"/>
              </a:lnSpc>
              <a:spcAft>
                <a:spcPts val="600"/>
              </a:spcAft>
            </a:pPr>
            <a:r>
              <a:rPr lang="en-US" sz="2400" b="0" i="0" dirty="0">
                <a:effectLst/>
              </a:rPr>
              <a:t>Multiple participants reiterated the significant funding gap for ASRH interventions in Ghana, </a:t>
            </a:r>
            <a:r>
              <a:rPr lang="en-US" sz="2400" b="1" i="0" dirty="0">
                <a:effectLst/>
              </a:rPr>
              <a:t>estimating it to be between 60% and 70% in 2022</a:t>
            </a:r>
            <a:r>
              <a:rPr lang="en-US" sz="2400" b="0" i="0" dirty="0">
                <a:effectLst/>
              </a:rPr>
              <a:t>. </a:t>
            </a:r>
          </a:p>
          <a:p>
            <a:pPr>
              <a:lnSpc>
                <a:spcPct val="90000"/>
              </a:lnSpc>
              <a:spcAft>
                <a:spcPts val="600"/>
              </a:spcAft>
            </a:pPr>
            <a:endParaRPr lang="en-US" sz="2400" dirty="0"/>
          </a:p>
          <a:p>
            <a:pPr>
              <a:lnSpc>
                <a:spcPct val="90000"/>
              </a:lnSpc>
              <a:spcAft>
                <a:spcPts val="600"/>
              </a:spcAft>
            </a:pPr>
            <a:r>
              <a:rPr lang="en-US" sz="2400" b="0" i="0" dirty="0">
                <a:effectLst/>
              </a:rPr>
              <a:t>They emphasized the enormous amount of work remaining to address ASRH issues and the </a:t>
            </a:r>
            <a:r>
              <a:rPr lang="en-US" sz="2400" b="1" i="0" dirty="0">
                <a:effectLst/>
              </a:rPr>
              <a:t>lack of data to present a compelling case for investment </a:t>
            </a:r>
            <a:r>
              <a:rPr lang="en-US" sz="2400" b="0" i="0" dirty="0">
                <a:effectLst/>
              </a:rPr>
              <a:t>from development partners and the government. </a:t>
            </a:r>
          </a:p>
          <a:p>
            <a:pPr>
              <a:lnSpc>
                <a:spcPct val="90000"/>
              </a:lnSpc>
              <a:spcAft>
                <a:spcPts val="600"/>
              </a:spcAft>
            </a:pPr>
            <a:endParaRPr lang="en-US" sz="2400" dirty="0"/>
          </a:p>
          <a:p>
            <a:pPr>
              <a:lnSpc>
                <a:spcPct val="90000"/>
              </a:lnSpc>
              <a:spcAft>
                <a:spcPts val="600"/>
              </a:spcAft>
            </a:pPr>
            <a:r>
              <a:rPr lang="en-US" sz="2400" b="0" i="0" dirty="0">
                <a:effectLst/>
              </a:rPr>
              <a:t>Operational challenges, including a lack of co-creation of interventions, were also identified as contributing factors to the persistent need for funding. </a:t>
            </a:r>
          </a:p>
          <a:p>
            <a:pPr>
              <a:lnSpc>
                <a:spcPct val="90000"/>
              </a:lnSpc>
              <a:spcAft>
                <a:spcPts val="600"/>
              </a:spcAft>
            </a:pPr>
            <a:endParaRPr lang="en-US" sz="2400" dirty="0"/>
          </a:p>
          <a:p>
            <a:pPr>
              <a:lnSpc>
                <a:spcPct val="90000"/>
              </a:lnSpc>
              <a:spcAft>
                <a:spcPts val="600"/>
              </a:spcAft>
            </a:pPr>
            <a:r>
              <a:rPr lang="en-US" sz="2400" b="0" i="0" dirty="0">
                <a:effectLst/>
              </a:rPr>
              <a:t>School-based interventions received more funding compared to non-school-based interventions like addressing domestic violence against adolescent girls.</a:t>
            </a:r>
            <a:endParaRPr lang="en-US" sz="2400" dirty="0"/>
          </a:p>
        </p:txBody>
      </p:sp>
      <p:pic>
        <p:nvPicPr>
          <p:cNvPr id="10" name="Graphic 9" descr="Statistics">
            <a:extLst>
              <a:ext uri="{FF2B5EF4-FFF2-40B4-BE49-F238E27FC236}">
                <a16:creationId xmlns:a16="http://schemas.microsoft.com/office/drawing/2014/main" id="{64E5E16B-4588-F256-3C2A-ED30C7681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0132" y="1650135"/>
            <a:ext cx="4893735" cy="5655282"/>
          </a:xfrm>
          <a:prstGeom prst="rect">
            <a:avLst/>
          </a:prstGeom>
        </p:spPr>
      </p:pic>
    </p:spTree>
    <p:extLst>
      <p:ext uri="{BB962C8B-B14F-4D97-AF65-F5344CB8AC3E}">
        <p14:creationId xmlns:p14="http://schemas.microsoft.com/office/powerpoint/2010/main" val="3771474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2">
            <a:extLst>
              <a:ext uri="{FF2B5EF4-FFF2-40B4-BE49-F238E27FC236}">
                <a16:creationId xmlns:a16="http://schemas.microsoft.com/office/drawing/2014/main" id="{EB3947AD-2FF5-334E-B332-7C8512536580}"/>
              </a:ext>
            </a:extLst>
          </p:cNvPr>
          <p:cNvSpPr/>
          <p:nvPr/>
        </p:nvSpPr>
        <p:spPr>
          <a:xfrm>
            <a:off x="914208" y="204665"/>
            <a:ext cx="13072725" cy="1681419"/>
          </a:xfrm>
          <a:prstGeom prst="rect">
            <a:avLst/>
          </a:prstGeom>
        </p:spPr>
        <p:txBody>
          <a:bodyPr vert="horz" lIns="91440" tIns="45720" rIns="91440" bIns="45720" rtlCol="0" anchor="t">
            <a:normAutofit/>
          </a:bodyPr>
          <a:lstStyle/>
          <a:p>
            <a:pPr algn="just">
              <a:lnSpc>
                <a:spcPct val="107000"/>
              </a:lnSpc>
              <a:spcAft>
                <a:spcPts val="800"/>
              </a:spcAft>
            </a:pPr>
            <a:r>
              <a:rPr lang="en-GB" sz="2800" b="1" i="1" dirty="0">
                <a:solidFill>
                  <a:srgbClr val="0E101A"/>
                </a:solidFill>
                <a:effectLst/>
                <a:latin typeface="Georgia" panose="02040502050405020303" pitchFamily="18" charset="0"/>
                <a:ea typeface="Calibri" panose="020F0502020204030204" pitchFamily="34" charset="0"/>
                <a:cs typeface="Arial" panose="020B0604020202020204" pitchFamily="34" charset="0"/>
              </a:rPr>
              <a:t>Strategies to Address ASRH Funding Gap in Ghana and Senegal</a:t>
            </a:r>
            <a:endParaRPr lang="en-GH" sz="2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8" name="TextBox 4">
            <a:extLst>
              <a:ext uri="{FF2B5EF4-FFF2-40B4-BE49-F238E27FC236}">
                <a16:creationId xmlns:a16="http://schemas.microsoft.com/office/drawing/2014/main" id="{24279477-BC9E-12AD-F741-DB99F7259DBD}"/>
              </a:ext>
            </a:extLst>
          </p:cNvPr>
          <p:cNvGraphicFramePr/>
          <p:nvPr>
            <p:extLst>
              <p:ext uri="{D42A27DB-BD31-4B8C-83A1-F6EECF244321}">
                <p14:modId xmlns:p14="http://schemas.microsoft.com/office/powerpoint/2010/main" val="4069665162"/>
              </p:ext>
            </p:extLst>
          </p:nvPr>
        </p:nvGraphicFramePr>
        <p:xfrm>
          <a:off x="1033753" y="795879"/>
          <a:ext cx="12953180" cy="684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03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6176"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11" name="Title 10"/>
          <p:cNvSpPr>
            <a:spLocks noGrp="1"/>
          </p:cNvSpPr>
          <p:nvPr>
            <p:ph type="title"/>
          </p:nvPr>
        </p:nvSpPr>
        <p:spPr>
          <a:xfrm>
            <a:off x="360045" y="461775"/>
            <a:ext cx="13954122" cy="729614"/>
          </a:xfrm>
        </p:spPr>
        <p:txBody>
          <a:bodyPr vert="horz"/>
          <a:lstStyle/>
          <a:p>
            <a:r>
              <a:rPr lang="en-US" sz="3360" b="1" dirty="0"/>
              <a:t>Project Overview</a:t>
            </a:r>
          </a:p>
        </p:txBody>
      </p:sp>
      <p:sp>
        <p:nvSpPr>
          <p:cNvPr id="12" name="Content Placeholder 11"/>
          <p:cNvSpPr>
            <a:spLocks noGrp="1"/>
          </p:cNvSpPr>
          <p:nvPr>
            <p:ph idx="1"/>
          </p:nvPr>
        </p:nvSpPr>
        <p:spPr>
          <a:xfrm rot="5400000">
            <a:off x="3977753" y="-1948262"/>
            <a:ext cx="5946222" cy="12299353"/>
          </a:xfrm>
          <a:gradFill flip="none" rotWithShape="1">
            <a:gsLst>
              <a:gs pos="100000">
                <a:schemeClr val="bg1">
                  <a:lumMod val="95000"/>
                </a:schemeClr>
              </a:gs>
              <a:gs pos="92000">
                <a:schemeClr val="bg1"/>
              </a:gs>
            </a:gsLst>
            <a:lin ang="0" scaled="1"/>
            <a:tileRect/>
          </a:gradFill>
          <a:ln w="0" cap="flat" cmpd="sng" algn="ctr">
            <a:noFill/>
            <a:prstDash val="solid"/>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7966" tIns="432000" rIns="107966" bIns="432000" numCol="1" spcCol="0" rtlCol="0" fromWordArt="0" anchor="ctr" anchorCtr="0" forceAA="0" compatLnSpc="1">
            <a:prstTxWarp prst="textNoShape">
              <a:avLst/>
            </a:prstTxWarp>
            <a:noAutofit/>
          </a:bodyPr>
          <a:lstStyle/>
          <a:p>
            <a:pPr marL="0" indent="0">
              <a:buClr>
                <a:srgbClr val="006587"/>
              </a:buClr>
              <a:buSzPct val="100000"/>
              <a:buNone/>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A significant challenge to the advancement of adolescent health is the availability and accessibility of health services to adolescents.</a:t>
            </a:r>
          </a:p>
          <a:p>
            <a:pPr marL="0" indent="0">
              <a:buClr>
                <a:srgbClr val="006587"/>
              </a:buClr>
              <a:buSzPct val="100000"/>
              <a:buNone/>
            </a:pPr>
            <a:endParaRPr lang="en-US" sz="1000" dirty="0">
              <a:solidFill>
                <a:srgbClr val="006587"/>
              </a:solidFill>
              <a:latin typeface="Arial" panose="020B0604020202020204" pitchFamily="34" charset="0"/>
              <a:ea typeface="Tahoma" panose="020B0604030504040204" pitchFamily="34" charset="0"/>
              <a:cs typeface="Arial" panose="020B0604020202020204" pitchFamily="34" charset="0"/>
            </a:endParaRPr>
          </a:p>
          <a:p>
            <a:pPr marL="0" indent="0">
              <a:buClr>
                <a:srgbClr val="006587"/>
              </a:buClr>
              <a:buSzPct val="100000"/>
              <a:buNone/>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There is a dearth of studies documenting priority or effective interventions in the African context and little or no information exists on costing of these interventions.</a:t>
            </a:r>
          </a:p>
          <a:p>
            <a:pPr marL="0" indent="0">
              <a:buClr>
                <a:srgbClr val="006587"/>
              </a:buClr>
              <a:buSzPct val="100000"/>
              <a:buNone/>
            </a:pPr>
            <a:endParaRPr lang="en-US" sz="900" dirty="0">
              <a:solidFill>
                <a:srgbClr val="006587"/>
              </a:solidFill>
              <a:latin typeface="Arial" panose="020B0604020202020204" pitchFamily="34" charset="0"/>
              <a:ea typeface="Tahoma" panose="020B0604030504040204" pitchFamily="34" charset="0"/>
              <a:cs typeface="Arial" panose="020B0604020202020204" pitchFamily="34" charset="0"/>
            </a:endParaRPr>
          </a:p>
          <a:p>
            <a:pPr marL="0" indent="0">
              <a:buClr>
                <a:srgbClr val="006587"/>
              </a:buClr>
              <a:buSzPct val="100000"/>
              <a:buNone/>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There is also little or no information on the resource gap or the requirements for scaling up these interventions..</a:t>
            </a:r>
          </a:p>
          <a:p>
            <a:pPr marL="0" indent="0">
              <a:buClr>
                <a:srgbClr val="006587"/>
              </a:buClr>
              <a:buSzPct val="100000"/>
              <a:buNone/>
            </a:pPr>
            <a:endParaRPr lang="en-US" sz="1000" dirty="0">
              <a:solidFill>
                <a:srgbClr val="006587"/>
              </a:solidFill>
              <a:latin typeface="Arial" panose="020B0604020202020204" pitchFamily="34" charset="0"/>
              <a:ea typeface="Tahoma" panose="020B0604030504040204" pitchFamily="34" charset="0"/>
              <a:cs typeface="Arial" panose="020B0604020202020204" pitchFamily="34" charset="0"/>
            </a:endParaRPr>
          </a:p>
          <a:p>
            <a:pPr marL="0" indent="0">
              <a:buClr>
                <a:srgbClr val="006587"/>
              </a:buClr>
              <a:buSzPct val="100000"/>
              <a:buNone/>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Given that government health budgets in Africa remain low, it is important to understand effective ways to mobilize equitable and sustainable domestic resources to finance ASRH interventions in Africa. </a:t>
            </a:r>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p:txBody>
          <a:bodyPr/>
          <a:lstStyle/>
          <a:p>
            <a:fld id="{1DB6C988-4D17-4769-AFD6-9FA8E95C5F4D}" type="slidenum">
              <a:rPr lang="en-US" smtClean="0"/>
              <a:t>5</a:t>
            </a:fld>
            <a:endParaRPr lang="en-US" dirty="0"/>
          </a:p>
        </p:txBody>
      </p:sp>
      <p:cxnSp>
        <p:nvCxnSpPr>
          <p:cNvPr id="10" name="Straight Connector 9">
            <a:extLst>
              <a:ext uri="{FF2B5EF4-FFF2-40B4-BE49-F238E27FC236}">
                <a16:creationId xmlns:a16="http://schemas.microsoft.com/office/drawing/2014/main" id="{03355FEE-7D3B-4258-AEA7-E94022F972F5}"/>
              </a:ext>
            </a:extLst>
          </p:cNvPr>
          <p:cNvCxnSpPr/>
          <p:nvPr/>
        </p:nvCxnSpPr>
        <p:spPr>
          <a:xfrm>
            <a:off x="698355" y="1420093"/>
            <a:ext cx="1302802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527AC0-2F3E-439A-87C1-C2FB0A2AD01C}"/>
              </a:ext>
            </a:extLst>
          </p:cNvPr>
          <p:cNvCxnSpPr/>
          <p:nvPr/>
        </p:nvCxnSpPr>
        <p:spPr>
          <a:xfrm>
            <a:off x="857487" y="3209280"/>
            <a:ext cx="1302802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89CF11-24B4-41D2-A969-41BC1517211D}"/>
              </a:ext>
            </a:extLst>
          </p:cNvPr>
          <p:cNvCxnSpPr/>
          <p:nvPr/>
        </p:nvCxnSpPr>
        <p:spPr>
          <a:xfrm>
            <a:off x="698355" y="4125352"/>
            <a:ext cx="1302802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Rectangle: Top Corners Rounded 15">
            <a:extLst>
              <a:ext uri="{FF2B5EF4-FFF2-40B4-BE49-F238E27FC236}">
                <a16:creationId xmlns:a16="http://schemas.microsoft.com/office/drawing/2014/main" id="{86A5572F-0D4F-4FA6-980F-1BA504133CCD}"/>
              </a:ext>
            </a:extLst>
          </p:cNvPr>
          <p:cNvSpPr/>
          <p:nvPr/>
        </p:nvSpPr>
        <p:spPr>
          <a:xfrm rot="5400000" flipH="1">
            <a:off x="325409" y="1771938"/>
            <a:ext cx="425851" cy="320040"/>
          </a:xfrm>
          <a:prstGeom prst="round2SameRect">
            <a:avLst/>
          </a:pr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60" b="1" dirty="0"/>
              <a:t>1</a:t>
            </a:r>
          </a:p>
        </p:txBody>
      </p:sp>
      <p:sp>
        <p:nvSpPr>
          <p:cNvPr id="17" name="Rectangle: Top Corners Rounded 16">
            <a:extLst>
              <a:ext uri="{FF2B5EF4-FFF2-40B4-BE49-F238E27FC236}">
                <a16:creationId xmlns:a16="http://schemas.microsoft.com/office/drawing/2014/main" id="{D1DA6C1C-A7C3-4476-90E4-CF434CD3C69D}"/>
              </a:ext>
            </a:extLst>
          </p:cNvPr>
          <p:cNvSpPr/>
          <p:nvPr/>
        </p:nvSpPr>
        <p:spPr>
          <a:xfrm rot="5400000" flipH="1">
            <a:off x="325408" y="2986036"/>
            <a:ext cx="425851" cy="320040"/>
          </a:xfrm>
          <a:prstGeom prst="round2SameRect">
            <a:avLst/>
          </a:pr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60" b="1" dirty="0"/>
              <a:t>2</a:t>
            </a:r>
          </a:p>
        </p:txBody>
      </p:sp>
      <p:sp>
        <p:nvSpPr>
          <p:cNvPr id="18" name="Rectangle: Top Corners Rounded 17">
            <a:extLst>
              <a:ext uri="{FF2B5EF4-FFF2-40B4-BE49-F238E27FC236}">
                <a16:creationId xmlns:a16="http://schemas.microsoft.com/office/drawing/2014/main" id="{FF37437E-2237-4FD7-B677-B17ACF836463}"/>
              </a:ext>
            </a:extLst>
          </p:cNvPr>
          <p:cNvSpPr/>
          <p:nvPr/>
        </p:nvSpPr>
        <p:spPr>
          <a:xfrm rot="5400000" flipH="1">
            <a:off x="300673" y="4660434"/>
            <a:ext cx="521854" cy="366573"/>
          </a:xfrm>
          <a:prstGeom prst="round2SameRect">
            <a:avLst/>
          </a:pr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60" b="1" dirty="0"/>
              <a:t>3</a:t>
            </a:r>
          </a:p>
        </p:txBody>
      </p:sp>
      <p:sp>
        <p:nvSpPr>
          <p:cNvPr id="19" name="Rectangle: Top Corners Rounded 18">
            <a:extLst>
              <a:ext uri="{FF2B5EF4-FFF2-40B4-BE49-F238E27FC236}">
                <a16:creationId xmlns:a16="http://schemas.microsoft.com/office/drawing/2014/main" id="{060F7F1C-45DB-497E-927A-80F9F2FB411A}"/>
              </a:ext>
            </a:extLst>
          </p:cNvPr>
          <p:cNvSpPr/>
          <p:nvPr/>
        </p:nvSpPr>
        <p:spPr>
          <a:xfrm rot="5400000">
            <a:off x="310573" y="5911165"/>
            <a:ext cx="548586" cy="320041"/>
          </a:xfrm>
          <a:prstGeom prst="round2SameRect">
            <a:avLst/>
          </a:pr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60" b="1" dirty="0"/>
              <a:t>4</a:t>
            </a:r>
          </a:p>
        </p:txBody>
      </p:sp>
    </p:spTree>
    <p:extLst>
      <p:ext uri="{BB962C8B-B14F-4D97-AF65-F5344CB8AC3E}">
        <p14:creationId xmlns:p14="http://schemas.microsoft.com/office/powerpoint/2010/main" val="58956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7950-DCE5-6343-AB09-EEBFEA4223A0}"/>
              </a:ext>
            </a:extLst>
          </p:cNvPr>
          <p:cNvSpPr>
            <a:spLocks noGrp="1"/>
          </p:cNvSpPr>
          <p:nvPr>
            <p:ph type="ctrTitle"/>
          </p:nvPr>
        </p:nvSpPr>
        <p:spPr/>
        <p:txBody>
          <a:bodyPr/>
          <a:lstStyle/>
          <a:p>
            <a:r>
              <a:rPr lang="en-GH" sz="4800" b="1" dirty="0"/>
              <a:t>Senegal-Health Financing and Funding Gaps for ASRH interventions</a:t>
            </a:r>
          </a:p>
        </p:txBody>
      </p:sp>
    </p:spTree>
    <p:extLst>
      <p:ext uri="{BB962C8B-B14F-4D97-AF65-F5344CB8AC3E}">
        <p14:creationId xmlns:p14="http://schemas.microsoft.com/office/powerpoint/2010/main" val="3268858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 y="0"/>
            <a:ext cx="14630034"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6E6937-71EE-BE4F-A9DF-04730DFDBC4E}"/>
              </a:ext>
            </a:extLst>
          </p:cNvPr>
          <p:cNvSpPr>
            <a:spLocks noGrp="1"/>
          </p:cNvSpPr>
          <p:nvPr>
            <p:ph type="title"/>
          </p:nvPr>
        </p:nvSpPr>
        <p:spPr>
          <a:xfrm>
            <a:off x="7308688" y="485459"/>
            <a:ext cx="5973571" cy="780634"/>
          </a:xfrm>
        </p:spPr>
        <p:txBody>
          <a:bodyPr>
            <a:normAutofit/>
          </a:bodyPr>
          <a:lstStyle/>
          <a:p>
            <a:r>
              <a:rPr lang="en-GH" sz="4300" b="1" dirty="0">
                <a:solidFill>
                  <a:schemeClr val="tx2"/>
                </a:solidFill>
              </a:rPr>
              <a:t>ASRH Financing</a:t>
            </a:r>
          </a:p>
        </p:txBody>
      </p:sp>
      <p:pic>
        <p:nvPicPr>
          <p:cNvPr id="9" name="Graphic 8" descr="Hospital">
            <a:extLst>
              <a:ext uri="{FF2B5EF4-FFF2-40B4-BE49-F238E27FC236}">
                <a16:creationId xmlns:a16="http://schemas.microsoft.com/office/drawing/2014/main" id="{71C9F7F4-F887-BBB2-A51D-08429C91AF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341" y="2152615"/>
            <a:ext cx="4344025" cy="4344025"/>
          </a:xfrm>
          <a:prstGeom prst="rect">
            <a:avLst/>
          </a:prstGeom>
        </p:spPr>
      </p:pic>
      <p:sp>
        <p:nvSpPr>
          <p:cNvPr id="5" name="Content Placeholder 4">
            <a:extLst>
              <a:ext uri="{FF2B5EF4-FFF2-40B4-BE49-F238E27FC236}">
                <a16:creationId xmlns:a16="http://schemas.microsoft.com/office/drawing/2014/main" id="{176D9A6D-95E8-8F48-BFF1-55E4B7E11483}"/>
              </a:ext>
            </a:extLst>
          </p:cNvPr>
          <p:cNvSpPr>
            <a:spLocks noGrp="1"/>
          </p:cNvSpPr>
          <p:nvPr>
            <p:ph idx="1"/>
          </p:nvPr>
        </p:nvSpPr>
        <p:spPr>
          <a:xfrm>
            <a:off x="7308688" y="1591056"/>
            <a:ext cx="6917266" cy="6153086"/>
          </a:xfrm>
        </p:spPr>
        <p:txBody>
          <a:bodyPr anchor="ctr">
            <a:normAutofit/>
          </a:bodyPr>
          <a:lstStyle/>
          <a:p>
            <a:r>
              <a:rPr lang="en-GB" sz="2800" dirty="0">
                <a:solidFill>
                  <a:schemeClr val="tx2"/>
                </a:solidFill>
              </a:rPr>
              <a:t>Health accounts data from 2017 to 2021(Ministry of health and social action, 2022) show that households remain the main source of healthcare funding. </a:t>
            </a:r>
          </a:p>
          <a:p>
            <a:pPr marL="0" indent="0">
              <a:buNone/>
            </a:pPr>
            <a:endParaRPr lang="en-GB" sz="2800" dirty="0">
              <a:solidFill>
                <a:schemeClr val="tx2"/>
              </a:solidFill>
            </a:endParaRPr>
          </a:p>
          <a:p>
            <a:r>
              <a:rPr lang="en-GB" sz="2800" dirty="0">
                <a:solidFill>
                  <a:schemeClr val="tx2"/>
                </a:solidFill>
              </a:rPr>
              <a:t>The State's contribution remains at an average of 35.7% over the 2017-2021 period, peaking at 42% in 2021.</a:t>
            </a:r>
          </a:p>
          <a:p>
            <a:pPr marL="0" indent="0">
              <a:buNone/>
            </a:pPr>
            <a:endParaRPr lang="en-GB" sz="2800" dirty="0">
              <a:solidFill>
                <a:schemeClr val="tx2"/>
              </a:solidFill>
            </a:endParaRPr>
          </a:p>
          <a:p>
            <a:r>
              <a:rPr lang="en-GB" sz="2800" dirty="0">
                <a:solidFill>
                  <a:schemeClr val="tx2"/>
                </a:solidFill>
              </a:rPr>
              <a:t>Analysis of ARSH funding in Senegal shows a high financial contribution from partners such as UNFPA, USAID, Plan International, ADB, UNICEF and others </a:t>
            </a:r>
            <a:endParaRPr lang="en-GH" sz="2800" dirty="0">
              <a:solidFill>
                <a:schemeClr val="tx2"/>
              </a:solidFill>
            </a:endParaRPr>
          </a:p>
          <a:p>
            <a:endParaRPr lang="en-GH" sz="2200" dirty="0">
              <a:solidFill>
                <a:schemeClr val="tx2"/>
              </a:solidFill>
            </a:endParaRPr>
          </a:p>
        </p:txBody>
      </p:sp>
      <p:grpSp>
        <p:nvGrpSpPr>
          <p:cNvPr id="16" name="Group 1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162" y="63595"/>
            <a:ext cx="7114328" cy="8166006"/>
            <a:chOff x="6095999" y="52996"/>
            <a:chExt cx="6093363" cy="6805005"/>
          </a:xfrm>
          <a:solidFill>
            <a:schemeClr val="accent5">
              <a:alpha val="10000"/>
            </a:schemeClr>
          </a:solidFill>
        </p:grpSpPr>
        <p:sp>
          <p:nvSpPr>
            <p:cNvPr id="17" name="Freeform: Shape 1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0579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58BF-68C3-BB4C-8658-A3827F59281B}"/>
              </a:ext>
            </a:extLst>
          </p:cNvPr>
          <p:cNvSpPr>
            <a:spLocks noGrp="1"/>
          </p:cNvSpPr>
          <p:nvPr>
            <p:ph type="title"/>
          </p:nvPr>
        </p:nvSpPr>
        <p:spPr>
          <a:xfrm>
            <a:off x="338139" y="221441"/>
            <a:ext cx="13954122" cy="729614"/>
          </a:xfrm>
        </p:spPr>
        <p:txBody>
          <a:bodyPr/>
          <a:lstStyle/>
          <a:p>
            <a:r>
              <a:rPr lang="en-GH" dirty="0"/>
              <a:t>Funding gap</a:t>
            </a:r>
          </a:p>
        </p:txBody>
      </p:sp>
      <p:graphicFrame>
        <p:nvGraphicFramePr>
          <p:cNvPr id="4" name="Content Placeholder 3">
            <a:extLst>
              <a:ext uri="{FF2B5EF4-FFF2-40B4-BE49-F238E27FC236}">
                <a16:creationId xmlns:a16="http://schemas.microsoft.com/office/drawing/2014/main" id="{0126E71C-F12D-A44A-A9CA-A2D574B49B9A}"/>
              </a:ext>
            </a:extLst>
          </p:cNvPr>
          <p:cNvGraphicFramePr>
            <a:graphicFrameLocks noGrp="1"/>
          </p:cNvGraphicFramePr>
          <p:nvPr>
            <p:ph idx="1"/>
            <p:extLst>
              <p:ext uri="{D42A27DB-BD31-4B8C-83A1-F6EECF244321}">
                <p14:modId xmlns:p14="http://schemas.microsoft.com/office/powerpoint/2010/main" val="3823802331"/>
              </p:ext>
            </p:extLst>
          </p:nvPr>
        </p:nvGraphicFramePr>
        <p:xfrm>
          <a:off x="1472713" y="1780418"/>
          <a:ext cx="11553091" cy="5268764"/>
        </p:xfrm>
        <a:graphic>
          <a:graphicData uri="http://schemas.openxmlformats.org/drawingml/2006/table">
            <a:tbl>
              <a:tblPr firstRow="1" firstCol="1" bandRow="1">
                <a:tableStyleId>{5C22544A-7EE6-4342-B048-85BDC9FD1C3A}</a:tableStyleId>
              </a:tblPr>
              <a:tblGrid>
                <a:gridCol w="2303505">
                  <a:extLst>
                    <a:ext uri="{9D8B030D-6E8A-4147-A177-3AD203B41FA5}">
                      <a16:colId xmlns:a16="http://schemas.microsoft.com/office/drawing/2014/main" val="1477298317"/>
                    </a:ext>
                  </a:extLst>
                </a:gridCol>
                <a:gridCol w="3482656">
                  <a:extLst>
                    <a:ext uri="{9D8B030D-6E8A-4147-A177-3AD203B41FA5}">
                      <a16:colId xmlns:a16="http://schemas.microsoft.com/office/drawing/2014/main" val="1711494963"/>
                    </a:ext>
                  </a:extLst>
                </a:gridCol>
                <a:gridCol w="3138605">
                  <a:extLst>
                    <a:ext uri="{9D8B030D-6E8A-4147-A177-3AD203B41FA5}">
                      <a16:colId xmlns:a16="http://schemas.microsoft.com/office/drawing/2014/main" val="3913067007"/>
                    </a:ext>
                  </a:extLst>
                </a:gridCol>
                <a:gridCol w="2628325">
                  <a:extLst>
                    <a:ext uri="{9D8B030D-6E8A-4147-A177-3AD203B41FA5}">
                      <a16:colId xmlns:a16="http://schemas.microsoft.com/office/drawing/2014/main" val="1136948460"/>
                    </a:ext>
                  </a:extLst>
                </a:gridCol>
              </a:tblGrid>
              <a:tr h="1260199">
                <a:tc>
                  <a:txBody>
                    <a:bodyPr/>
                    <a:lstStyle/>
                    <a:p>
                      <a:pPr algn="just">
                        <a:lnSpc>
                          <a:spcPct val="150000"/>
                        </a:lnSpc>
                        <a:spcAft>
                          <a:spcPts val="800"/>
                        </a:spcAft>
                      </a:pPr>
                      <a:r>
                        <a:rPr lang="fr-FR" sz="2200" dirty="0">
                          <a:effectLst/>
                        </a:rPr>
                        <a:t>Interventions</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fr-FR" sz="2200" dirty="0" err="1">
                          <a:effectLst/>
                        </a:rPr>
                        <a:t>Financing</a:t>
                      </a:r>
                      <a:r>
                        <a:rPr lang="fr-FR" sz="2200" dirty="0">
                          <a:effectLst/>
                        </a:rPr>
                        <a:t> requested</a:t>
                      </a:r>
                    </a:p>
                    <a:p>
                      <a:pPr algn="just">
                        <a:lnSpc>
                          <a:spcPct val="100000"/>
                        </a:lnSpc>
                        <a:spcAft>
                          <a:spcPts val="800"/>
                        </a:spcAft>
                      </a:pPr>
                      <a:r>
                        <a:rPr lang="fr-FR" sz="2200" dirty="0">
                          <a:effectLst/>
                          <a:latin typeface="Calibri" panose="020F0502020204030204" pitchFamily="34" charset="0"/>
                          <a:ea typeface="Calibri" panose="020F0502020204030204" pitchFamily="34" charset="0"/>
                          <a:cs typeface="Arial" panose="020B0604020202020204" pitchFamily="34" charset="0"/>
                        </a:rPr>
                        <a:t>(</a:t>
                      </a:r>
                      <a:r>
                        <a:rPr lang="fr-FR" sz="2200" dirty="0">
                          <a:effectLst/>
                        </a:rPr>
                        <a:t>CFA francs )</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fr-FR" sz="2200" dirty="0" err="1">
                          <a:effectLst/>
                        </a:rPr>
                        <a:t>Financing</a:t>
                      </a:r>
                      <a:r>
                        <a:rPr lang="fr-FR" sz="2200" dirty="0">
                          <a:effectLst/>
                        </a:rPr>
                        <a:t> </a:t>
                      </a:r>
                      <a:r>
                        <a:rPr lang="fr-FR" sz="2200" dirty="0" err="1">
                          <a:effectLst/>
                        </a:rPr>
                        <a:t>received</a:t>
                      </a:r>
                      <a:endParaRPr lang="fr-FR" sz="2200" dirty="0">
                        <a:effectLst/>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lang="fr-FR" sz="2200" dirty="0">
                          <a:effectLst/>
                          <a:latin typeface="Calibri" panose="020F0502020204030204" pitchFamily="34" charset="0"/>
                          <a:ea typeface="Calibri" panose="020F0502020204030204" pitchFamily="34" charset="0"/>
                          <a:cs typeface="Arial" panose="020B0604020202020204" pitchFamily="34" charset="0"/>
                        </a:rPr>
                        <a:t>(</a:t>
                      </a:r>
                      <a:r>
                        <a:rPr lang="fr-FR" sz="2200" dirty="0">
                          <a:effectLst/>
                        </a:rPr>
                        <a:t>CFA francs )</a:t>
                      </a:r>
                      <a:endParaRPr lang="en-GH"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Aft>
                          <a:spcPts val="800"/>
                        </a:spcAft>
                      </a:pP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Gaps</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22521291"/>
                  </a:ext>
                </a:extLst>
              </a:tr>
              <a:tr h="1434830">
                <a:tc>
                  <a:txBody>
                    <a:bodyPr/>
                    <a:lstStyle/>
                    <a:p>
                      <a:pPr algn="just">
                        <a:lnSpc>
                          <a:spcPct val="150000"/>
                        </a:lnSpc>
                        <a:spcAft>
                          <a:spcPts val="800"/>
                        </a:spcAft>
                      </a:pPr>
                      <a:r>
                        <a:rPr lang="fr-FR" sz="2200">
                          <a:effectLst/>
                        </a:rPr>
                        <a:t>SCOFI project</a:t>
                      </a:r>
                      <a:endParaRPr lang="en-GH"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49,196,775 for the first </a:t>
                      </a:r>
                      <a:r>
                        <a:rPr lang="fr-FR" sz="2200" dirty="0" err="1">
                          <a:effectLst/>
                        </a:rPr>
                        <a:t>year</a:t>
                      </a:r>
                      <a:r>
                        <a:rPr lang="fr-FR" sz="2200" dirty="0">
                          <a:effectLst/>
                        </a:rPr>
                        <a:t> 2015/2016 </a:t>
                      </a:r>
                      <a:endParaRPr lang="en-GH" sz="2200" dirty="0">
                        <a:effectLst/>
                      </a:endParaRPr>
                    </a:p>
                  </a:txBody>
                  <a:tcPr marL="68580" marR="68580" marT="0" marB="0"/>
                </a:tc>
                <a:tc>
                  <a:txBody>
                    <a:bodyPr/>
                    <a:lstStyle/>
                    <a:p>
                      <a:pPr algn="just">
                        <a:lnSpc>
                          <a:spcPct val="150000"/>
                        </a:lnSpc>
                        <a:spcAft>
                          <a:spcPts val="800"/>
                        </a:spcAft>
                      </a:pPr>
                      <a:r>
                        <a:rPr lang="fr-FR" sz="2200" dirty="0">
                          <a:effectLst/>
                        </a:rPr>
                        <a:t>46,315,555 </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2,881,220 </a:t>
                      </a:r>
                      <a:endParaRPr lang="en-GH" sz="2200" dirty="0">
                        <a:effectLst/>
                      </a:endParaRPr>
                    </a:p>
                    <a:p>
                      <a:pPr algn="l">
                        <a:lnSpc>
                          <a:spcPct val="150000"/>
                        </a:lnSpc>
                        <a:spcAft>
                          <a:spcPts val="800"/>
                        </a:spcAft>
                      </a:pPr>
                      <a:r>
                        <a:rPr lang="fr-FR" sz="2200" dirty="0">
                          <a:effectLst/>
                        </a:rPr>
                        <a:t> </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4718799"/>
                  </a:ext>
                </a:extLst>
              </a:tr>
              <a:tr h="1364198">
                <a:tc>
                  <a:txBody>
                    <a:bodyPr/>
                    <a:lstStyle/>
                    <a:p>
                      <a:pPr algn="just">
                        <a:lnSpc>
                          <a:spcPct val="150000"/>
                        </a:lnSpc>
                        <a:spcAft>
                          <a:spcPts val="800"/>
                        </a:spcAft>
                      </a:pPr>
                      <a:r>
                        <a:rPr lang="fr-FR" sz="2200">
                          <a:effectLst/>
                        </a:rPr>
                        <a:t>EVF GEEP project</a:t>
                      </a:r>
                      <a:endParaRPr lang="en-GH"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80,083,710 for 2021</a:t>
                      </a:r>
                      <a:endParaRPr lang="en-GH" sz="2200" dirty="0">
                        <a:effectLst/>
                      </a:endParaRPr>
                    </a:p>
                  </a:txBody>
                  <a:tcPr marL="68580" marR="68580" marT="0" marB="0"/>
                </a:tc>
                <a:tc>
                  <a:txBody>
                    <a:bodyPr/>
                    <a:lstStyle/>
                    <a:p>
                      <a:pPr algn="just">
                        <a:lnSpc>
                          <a:spcPct val="150000"/>
                        </a:lnSpc>
                        <a:spcAft>
                          <a:spcPts val="800"/>
                        </a:spcAft>
                      </a:pPr>
                      <a:r>
                        <a:rPr lang="fr-FR" sz="2200" dirty="0">
                          <a:effectLst/>
                        </a:rPr>
                        <a:t>74,719,143</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5,364,567</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9262875"/>
                  </a:ext>
                </a:extLst>
              </a:tr>
              <a:tr h="1209537">
                <a:tc>
                  <a:txBody>
                    <a:bodyPr/>
                    <a:lstStyle/>
                    <a:p>
                      <a:pPr algn="just">
                        <a:lnSpc>
                          <a:spcPct val="150000"/>
                        </a:lnSpc>
                        <a:spcAft>
                          <a:spcPts val="800"/>
                        </a:spcAft>
                      </a:pPr>
                      <a:r>
                        <a:rPr lang="fr-FR" sz="2200">
                          <a:effectLst/>
                        </a:rPr>
                        <a:t>CCA</a:t>
                      </a:r>
                      <a:endParaRPr lang="en-GH"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FCFA 1,000,000 for the Nioro and </a:t>
                      </a:r>
                      <a:r>
                        <a:rPr lang="fr-FR" sz="2200" dirty="0" err="1">
                          <a:effectLst/>
                        </a:rPr>
                        <a:t>Popenguine</a:t>
                      </a:r>
                      <a:r>
                        <a:rPr lang="fr-FR" sz="2200" dirty="0">
                          <a:effectLst/>
                        </a:rPr>
                        <a:t> </a:t>
                      </a:r>
                      <a:r>
                        <a:rPr lang="fr-FR" sz="2200" dirty="0" err="1">
                          <a:effectLst/>
                        </a:rPr>
                        <a:t>CCAs</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fr-FR" sz="2200" dirty="0">
                          <a:effectLst/>
                        </a:rPr>
                        <a:t>1,000,000</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fr-FR" sz="2200" dirty="0">
                          <a:effectLst/>
                        </a:rPr>
                        <a:t>Activities halted for lack of funding</a:t>
                      </a:r>
                      <a:endParaRPr lang="en-GH"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8476877"/>
                  </a:ext>
                </a:extLst>
              </a:tr>
            </a:tbl>
          </a:graphicData>
        </a:graphic>
      </p:graphicFrame>
      <p:sp>
        <p:nvSpPr>
          <p:cNvPr id="5" name="Rectangle 1">
            <a:extLst>
              <a:ext uri="{FF2B5EF4-FFF2-40B4-BE49-F238E27FC236}">
                <a16:creationId xmlns:a16="http://schemas.microsoft.com/office/drawing/2014/main" id="{21EA6350-E323-344A-A2F0-4E55E5C5CE62}"/>
              </a:ext>
            </a:extLst>
          </p:cNvPr>
          <p:cNvSpPr>
            <a:spLocks noChangeArrowheads="1"/>
          </p:cNvSpPr>
          <p:nvPr/>
        </p:nvSpPr>
        <p:spPr bwMode="auto">
          <a:xfrm>
            <a:off x="4476750" y="248920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H" altLang="en-GH" sz="1800" b="0" i="0" u="none" strike="noStrike" cap="none" normalizeH="0" baseline="0">
                <a:ln>
                  <a:noFill/>
                </a:ln>
                <a:solidFill>
                  <a:schemeClr val="tx1"/>
                </a:solidFill>
                <a:effectLst/>
                <a:latin typeface="Arial" panose="020B0604020202020204" pitchFamily="34" charset="0"/>
              </a:rPr>
            </a:br>
            <a:endParaRPr kumimoji="0" lang="en-GH" altLang="en-GH"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9FAAEAC-B51D-9E45-9694-D6F7CA79A2C2}"/>
              </a:ext>
            </a:extLst>
          </p:cNvPr>
          <p:cNvSpPr txBox="1"/>
          <p:nvPr/>
        </p:nvSpPr>
        <p:spPr>
          <a:xfrm>
            <a:off x="1538653" y="1027630"/>
            <a:ext cx="11553093" cy="461665"/>
          </a:xfrm>
          <a:prstGeom prst="rect">
            <a:avLst/>
          </a:prstGeom>
          <a:noFill/>
        </p:spPr>
        <p:txBody>
          <a:bodyPr wrap="square">
            <a:spAutoFit/>
          </a:bodyPr>
          <a:lstStyle/>
          <a:p>
            <a:r>
              <a:rPr lang="fr-FR" sz="2400" dirty="0">
                <a:latin typeface="Times New Roman" panose="02020603050405020304" pitchFamily="18" charset="0"/>
                <a:ea typeface="Calibri" panose="020F0502020204030204" pitchFamily="34" charset="0"/>
              </a:rPr>
              <a:t>A</a:t>
            </a:r>
            <a:r>
              <a:rPr lang="fr-FR" sz="2400" dirty="0">
                <a:effectLst/>
                <a:latin typeface="Times New Roman" panose="02020603050405020304" pitchFamily="18" charset="0"/>
                <a:ea typeface="Calibri" panose="020F0502020204030204" pitchFamily="34" charset="0"/>
              </a:rPr>
              <a:t>ctors and beneficiaries are clear evidence of the existence of a challenge to ASRH funding </a:t>
            </a:r>
            <a:endParaRPr lang="en-GH" sz="2400" dirty="0"/>
          </a:p>
        </p:txBody>
      </p:sp>
    </p:spTree>
    <p:extLst>
      <p:ext uri="{BB962C8B-B14F-4D97-AF65-F5344CB8AC3E}">
        <p14:creationId xmlns:p14="http://schemas.microsoft.com/office/powerpoint/2010/main" val="213790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 y="0"/>
            <a:ext cx="14630034"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E0BF9F2-4B7D-F945-BF7F-9E89D012D391}"/>
              </a:ext>
            </a:extLst>
          </p:cNvPr>
          <p:cNvSpPr>
            <a:spLocks noGrp="1"/>
          </p:cNvSpPr>
          <p:nvPr>
            <p:ph type="title"/>
          </p:nvPr>
        </p:nvSpPr>
        <p:spPr>
          <a:xfrm>
            <a:off x="965129" y="204722"/>
            <a:ext cx="6678746" cy="1078955"/>
          </a:xfrm>
        </p:spPr>
        <p:txBody>
          <a:bodyPr>
            <a:normAutofit fontScale="90000"/>
          </a:bodyPr>
          <a:lstStyle/>
          <a:p>
            <a:pPr>
              <a:lnSpc>
                <a:spcPct val="90000"/>
              </a:lnSpc>
            </a:pPr>
            <a:r>
              <a:rPr lang="en-GB" sz="4000" b="1" dirty="0">
                <a:solidFill>
                  <a:schemeClr val="tx2"/>
                </a:solidFill>
              </a:rPr>
              <a:t>Strategies to Address ASRH Funding Gap</a:t>
            </a:r>
            <a:br>
              <a:rPr lang="en-GB" sz="4000" dirty="0">
                <a:solidFill>
                  <a:schemeClr val="tx2"/>
                </a:solidFill>
              </a:rPr>
            </a:br>
            <a:endParaRPr lang="en-GH" sz="4000" dirty="0">
              <a:solidFill>
                <a:schemeClr val="tx2"/>
              </a:solidFill>
            </a:endParaRPr>
          </a:p>
        </p:txBody>
      </p:sp>
      <p:sp>
        <p:nvSpPr>
          <p:cNvPr id="5" name="Content Placeholder 4">
            <a:extLst>
              <a:ext uri="{FF2B5EF4-FFF2-40B4-BE49-F238E27FC236}">
                <a16:creationId xmlns:a16="http://schemas.microsoft.com/office/drawing/2014/main" id="{63E5B6DF-1FE8-3F41-91E3-EFCF6EEA3BB1}"/>
              </a:ext>
            </a:extLst>
          </p:cNvPr>
          <p:cNvSpPr>
            <a:spLocks noGrp="1"/>
          </p:cNvSpPr>
          <p:nvPr>
            <p:ph idx="1"/>
          </p:nvPr>
        </p:nvSpPr>
        <p:spPr>
          <a:xfrm>
            <a:off x="540305" y="1682496"/>
            <a:ext cx="6986522" cy="5950859"/>
          </a:xfrm>
        </p:spPr>
        <p:txBody>
          <a:bodyPr anchor="ctr">
            <a:normAutofit fontScale="92500"/>
          </a:bodyPr>
          <a:lstStyle/>
          <a:p>
            <a:pPr>
              <a:lnSpc>
                <a:spcPct val="90000"/>
              </a:lnSpc>
            </a:pPr>
            <a:r>
              <a:rPr lang="en-GB" sz="2400" dirty="0"/>
              <a:t>Encourage local authorities to include ASRH in their health budgets</a:t>
            </a:r>
          </a:p>
          <a:p>
            <a:pPr marL="0" indent="0">
              <a:lnSpc>
                <a:spcPct val="90000"/>
              </a:lnSpc>
              <a:buNone/>
            </a:pPr>
            <a:endParaRPr lang="en-GB" sz="2400" dirty="0"/>
          </a:p>
          <a:p>
            <a:pPr>
              <a:lnSpc>
                <a:spcPct val="90000"/>
              </a:lnSpc>
            </a:pPr>
            <a:r>
              <a:rPr lang="en-GB" sz="2400" dirty="0"/>
              <a:t>Encourage companies to devote part of their Corporate Social Responsibility and/or local development funds to financing ASRH interventions</a:t>
            </a:r>
          </a:p>
          <a:p>
            <a:pPr marL="0" indent="0">
              <a:lnSpc>
                <a:spcPct val="90000"/>
              </a:lnSpc>
              <a:buNone/>
            </a:pPr>
            <a:endParaRPr lang="en-GB" sz="2400" dirty="0"/>
          </a:p>
          <a:p>
            <a:pPr>
              <a:lnSpc>
                <a:spcPct val="90000"/>
              </a:lnSpc>
            </a:pPr>
            <a:r>
              <a:rPr lang="en-GB" sz="2400" b="1" dirty="0"/>
              <a:t>Strengthen the partnership between ASRH actors</a:t>
            </a:r>
            <a:r>
              <a:rPr lang="en-GB" sz="2400" dirty="0"/>
              <a:t> in the mobilization of resources (external and domestic) through the establishment of consortiums</a:t>
            </a:r>
          </a:p>
          <a:p>
            <a:pPr marL="0" indent="0">
              <a:lnSpc>
                <a:spcPct val="90000"/>
              </a:lnSpc>
              <a:buNone/>
            </a:pPr>
            <a:endParaRPr lang="en-GB" sz="2400" dirty="0"/>
          </a:p>
          <a:p>
            <a:pPr>
              <a:lnSpc>
                <a:spcPct val="90000"/>
              </a:lnSpc>
            </a:pPr>
            <a:r>
              <a:rPr lang="en-GB" sz="2400" b="1" dirty="0"/>
              <a:t>Pool the resource</a:t>
            </a:r>
            <a:r>
              <a:rPr lang="en-GB" sz="2400" dirty="0"/>
              <a:t>s of players involved in the ASRH (mapping of interventions, private sector health workers and TFPs)</a:t>
            </a:r>
          </a:p>
          <a:p>
            <a:pPr marL="0" indent="0">
              <a:lnSpc>
                <a:spcPct val="90000"/>
              </a:lnSpc>
              <a:buNone/>
            </a:pPr>
            <a:endParaRPr lang="en-GB" sz="2400" dirty="0"/>
          </a:p>
          <a:p>
            <a:pPr>
              <a:lnSpc>
                <a:spcPct val="90000"/>
              </a:lnSpc>
            </a:pPr>
            <a:r>
              <a:rPr lang="en-GB" sz="2400" b="1" dirty="0"/>
              <a:t>Integrate the ASRH component into all government youth integration programs </a:t>
            </a:r>
            <a:r>
              <a:rPr lang="en-GB" sz="2400" dirty="0"/>
              <a:t>(DER, ANPEJ, etc.).</a:t>
            </a:r>
          </a:p>
          <a:p>
            <a:pPr>
              <a:lnSpc>
                <a:spcPct val="90000"/>
              </a:lnSpc>
            </a:pPr>
            <a:endParaRPr lang="en-GH" sz="2000" dirty="0">
              <a:solidFill>
                <a:schemeClr val="tx2"/>
              </a:solidFill>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3876" y="0"/>
            <a:ext cx="6986524" cy="8022320"/>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Business Growth">
            <a:extLst>
              <a:ext uri="{FF2B5EF4-FFF2-40B4-BE49-F238E27FC236}">
                <a16:creationId xmlns:a16="http://schemas.microsoft.com/office/drawing/2014/main" id="{992D05FC-B7FC-8908-8A34-9555778C29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46070" y="1954906"/>
            <a:ext cx="4344026" cy="4344026"/>
          </a:xfrm>
          <a:prstGeom prst="rect">
            <a:avLst/>
          </a:prstGeom>
        </p:spPr>
      </p:pic>
    </p:spTree>
    <p:extLst>
      <p:ext uri="{BB962C8B-B14F-4D97-AF65-F5344CB8AC3E}">
        <p14:creationId xmlns:p14="http://schemas.microsoft.com/office/powerpoint/2010/main" val="2323822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4630034"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 y="0"/>
            <a:ext cx="14630034"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F055639-5C32-0240-9394-83B66D552088}"/>
              </a:ext>
            </a:extLst>
          </p:cNvPr>
          <p:cNvSpPr>
            <a:spLocks noGrp="1"/>
          </p:cNvSpPr>
          <p:nvPr>
            <p:ph type="title"/>
          </p:nvPr>
        </p:nvSpPr>
        <p:spPr>
          <a:xfrm>
            <a:off x="1415071" y="1285264"/>
            <a:ext cx="11800257" cy="932263"/>
          </a:xfrm>
        </p:spPr>
        <p:txBody>
          <a:bodyPr anchor="b">
            <a:normAutofit/>
          </a:bodyPr>
          <a:lstStyle/>
          <a:p>
            <a:r>
              <a:rPr lang="en-GH" sz="4300" b="1" dirty="0">
                <a:solidFill>
                  <a:schemeClr val="tx2"/>
                </a:solidFill>
              </a:rPr>
              <a:t>Conclusion</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015321" cy="301303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50BC3FA-5D92-FC42-BD1D-88624DB5B5CD}"/>
              </a:ext>
            </a:extLst>
          </p:cNvPr>
          <p:cNvSpPr>
            <a:spLocks noGrp="1"/>
          </p:cNvSpPr>
          <p:nvPr>
            <p:ph idx="1"/>
          </p:nvPr>
        </p:nvSpPr>
        <p:spPr>
          <a:xfrm>
            <a:off x="1415071" y="2450592"/>
            <a:ext cx="11800257" cy="4493743"/>
          </a:xfrm>
        </p:spPr>
        <p:txBody>
          <a:bodyPr>
            <a:normAutofit fontScale="92500" lnSpcReduction="20000"/>
          </a:bodyPr>
          <a:lstStyle/>
          <a:p>
            <a:r>
              <a:rPr lang="en-GB" sz="2800" dirty="0">
                <a:solidFill>
                  <a:schemeClr val="tx2"/>
                </a:solidFill>
              </a:rPr>
              <a:t>ASRH interventions in both countries is largely funded by technical and financial partners, with a some contribution from the government. </a:t>
            </a:r>
          </a:p>
          <a:p>
            <a:pPr marL="0" indent="0">
              <a:buNone/>
            </a:pPr>
            <a:endParaRPr lang="en-GB" sz="2800" dirty="0">
              <a:solidFill>
                <a:schemeClr val="tx2"/>
              </a:solidFill>
            </a:endParaRPr>
          </a:p>
          <a:p>
            <a:r>
              <a:rPr lang="en-GB" sz="2800" dirty="0">
                <a:solidFill>
                  <a:schemeClr val="tx2"/>
                </a:solidFill>
              </a:rPr>
              <a:t>The results show that the multi-sectoral approach is strongly anchored in the implementation of ASRH interventions.</a:t>
            </a:r>
          </a:p>
          <a:p>
            <a:pPr marL="0" indent="0">
              <a:buNone/>
            </a:pPr>
            <a:endParaRPr lang="en-GB" sz="2800" dirty="0">
              <a:solidFill>
                <a:schemeClr val="tx2"/>
              </a:solidFill>
            </a:endParaRPr>
          </a:p>
          <a:p>
            <a:r>
              <a:rPr lang="en-GB" sz="2800" dirty="0">
                <a:solidFill>
                  <a:schemeClr val="tx2"/>
                </a:solidFill>
              </a:rPr>
              <a:t>From major stakeholders, it is clear that even though adolescent health is a priority sector for ensuring better maternal and child health, there is no specific budget line dedicated to this category. </a:t>
            </a:r>
          </a:p>
          <a:p>
            <a:pPr marL="0" indent="0">
              <a:buNone/>
            </a:pPr>
            <a:endParaRPr lang="en-GB" sz="2800" dirty="0">
              <a:solidFill>
                <a:schemeClr val="tx2"/>
              </a:solidFill>
            </a:endParaRPr>
          </a:p>
          <a:p>
            <a:r>
              <a:rPr lang="en-GB" sz="2800" dirty="0">
                <a:solidFill>
                  <a:schemeClr val="tx2"/>
                </a:solidFill>
              </a:rPr>
              <a:t>Also, funding gaps exist and continue to escalate and sustainable funding for ASRH interventions is needed.</a:t>
            </a:r>
            <a:endParaRPr lang="en-GH" sz="2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887336" y="4481206"/>
            <a:ext cx="4654397" cy="2842391"/>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228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0" y="5929771"/>
            <a:ext cx="9326880" cy="1755648"/>
          </a:xfrm>
        </p:spPr>
        <p:txBody>
          <a:bodyPr vert="horz" lIns="109728" tIns="54864" rIns="109728" bIns="54864" rtlCol="0" anchor="ctr">
            <a:normAutofit/>
          </a:bodyPr>
          <a:lstStyle/>
          <a:p>
            <a:pPr algn="r"/>
            <a:r>
              <a:rPr lang="en-US" cap="all" spc="240" dirty="0">
                <a:solidFill>
                  <a:srgbClr val="FFFFFF"/>
                </a:solidFill>
              </a:rPr>
              <a:t>Thank you for your attention!</a:t>
            </a:r>
          </a:p>
        </p:txBody>
      </p:sp>
      <p:pic>
        <p:nvPicPr>
          <p:cNvPr id="3" name="Picture 2">
            <a:extLst>
              <a:ext uri="{FF2B5EF4-FFF2-40B4-BE49-F238E27FC236}">
                <a16:creationId xmlns:a16="http://schemas.microsoft.com/office/drawing/2014/main" id="{CABF1C69-A446-41BF-88C9-0771CFBBFC9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82753" y="2695050"/>
            <a:ext cx="13101173" cy="2554729"/>
          </a:xfrm>
          <a:prstGeom prst="rect">
            <a:avLst/>
          </a:prstGeom>
          <a:noFill/>
        </p:spPr>
      </p:pic>
      <p:sp>
        <p:nvSpPr>
          <p:cNvPr id="10" name="Title 1"/>
          <p:cNvSpPr txBox="1">
            <a:spLocks/>
          </p:cNvSpPr>
          <p:nvPr/>
        </p:nvSpPr>
        <p:spPr>
          <a:xfrm>
            <a:off x="0" y="738217"/>
            <a:ext cx="9326880" cy="1755648"/>
          </a:xfrm>
          <a:prstGeom prst="rect">
            <a:avLst/>
          </a:prstGeom>
        </p:spPr>
        <p:txBody>
          <a:bodyPr vert="horz" lIns="109728" tIns="54864" rIns="109728" bIns="54864" rtlCol="0" anchor="ctr">
            <a:normAutofit/>
          </a:bodyPr>
          <a:lstStyle/>
          <a:p>
            <a:pPr algn="ctr" defTabSz="1097280">
              <a:lnSpc>
                <a:spcPct val="80000"/>
              </a:lnSpc>
              <a:spcBef>
                <a:spcPct val="0"/>
              </a:spcBef>
              <a:defRPr/>
            </a:pPr>
            <a:r>
              <a:rPr lang="en-US" sz="6000" cap="all" spc="240" dirty="0">
                <a:latin typeface="+mj-lt"/>
                <a:ea typeface="+mj-ea"/>
                <a:cs typeface="+mj-cs"/>
              </a:rPr>
              <a:t>With Funding support from</a:t>
            </a:r>
          </a:p>
        </p:txBody>
      </p:sp>
    </p:spTree>
    <p:extLst>
      <p:ext uri="{BB962C8B-B14F-4D97-AF65-F5344CB8AC3E}">
        <p14:creationId xmlns:p14="http://schemas.microsoft.com/office/powerpoint/2010/main" val="361183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14360"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11" name="Title 10"/>
          <p:cNvSpPr>
            <a:spLocks noGrp="1"/>
          </p:cNvSpPr>
          <p:nvPr>
            <p:ph type="title"/>
          </p:nvPr>
        </p:nvSpPr>
        <p:spPr>
          <a:xfrm>
            <a:off x="360045" y="461775"/>
            <a:ext cx="13954122" cy="729614"/>
          </a:xfrm>
        </p:spPr>
        <p:txBody>
          <a:bodyPr vert="horz"/>
          <a:lstStyle/>
          <a:p>
            <a:r>
              <a:rPr lang="en-US" sz="3360" b="1" dirty="0"/>
              <a:t>Objectives</a:t>
            </a:r>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p:txBody>
          <a:bodyPr/>
          <a:lstStyle/>
          <a:p>
            <a:fld id="{1DB6C988-4D17-4769-AFD6-9FA8E95C5F4D}" type="slidenum">
              <a:rPr lang="en-US" smtClean="0"/>
              <a:t>6</a:t>
            </a:fld>
            <a:endParaRPr lang="en-US" dirty="0"/>
          </a:p>
        </p:txBody>
      </p:sp>
      <p:sp>
        <p:nvSpPr>
          <p:cNvPr id="3" name="Rectangle 2"/>
          <p:cNvSpPr/>
          <p:nvPr/>
        </p:nvSpPr>
        <p:spPr>
          <a:xfrm>
            <a:off x="360046" y="1584877"/>
            <a:ext cx="13443878" cy="4832092"/>
          </a:xfrm>
          <a:prstGeom prst="rect">
            <a:avLst/>
          </a:prstGeom>
        </p:spPr>
        <p:txBody>
          <a:bodyPr wrap="square">
            <a:spAutoFit/>
          </a:bodyPr>
          <a:lstStyle/>
          <a:p>
            <a:pPr marL="274320" indent="-274320">
              <a:buClr>
                <a:srgbClr val="006587"/>
              </a:buClr>
              <a:buSzPct val="100000"/>
              <a:buFont typeface="Arial" panose="020B0604020202020204" pitchFamily="34" charset="0"/>
              <a:buChar char="•"/>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The project aims to: </a:t>
            </a:r>
          </a:p>
          <a:p>
            <a:pPr marL="274320" indent="-274320">
              <a:buClr>
                <a:srgbClr val="006587"/>
              </a:buClr>
              <a:buSzPct val="100000"/>
              <a:buFont typeface="Arial" panose="020B0604020202020204" pitchFamily="34" charset="0"/>
              <a:buChar char="•"/>
            </a:pPr>
            <a:endParaRPr lang="en-US" sz="2800" dirty="0">
              <a:solidFill>
                <a:srgbClr val="006587"/>
              </a:solidFill>
              <a:latin typeface="Arial" panose="020B0604020202020204" pitchFamily="34" charset="0"/>
              <a:ea typeface="Tahoma" panose="020B0604030504040204" pitchFamily="34" charset="0"/>
              <a:cs typeface="Arial" panose="020B0604020202020204" pitchFamily="34" charset="0"/>
            </a:endParaRPr>
          </a:p>
          <a:p>
            <a:pPr marL="822960" lvl="1" indent="-274320">
              <a:buClr>
                <a:srgbClr val="006587"/>
              </a:buClr>
              <a:buSzPct val="100000"/>
              <a:buFont typeface="Arial" panose="020B0604020202020204" pitchFamily="34" charset="0"/>
              <a:buChar char="•"/>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Identify the components of “priority” interventions with concrete and detailed implementation requirements to achieve improved ASRH </a:t>
            </a:r>
          </a:p>
          <a:p>
            <a:pPr lvl="1">
              <a:buClr>
                <a:srgbClr val="006587"/>
              </a:buClr>
              <a:buSzPct val="100000"/>
            </a:pPr>
            <a:endParaRPr lang="en-US" sz="2800" dirty="0">
              <a:solidFill>
                <a:srgbClr val="006587"/>
              </a:solidFill>
              <a:latin typeface="Arial" panose="020B0604020202020204" pitchFamily="34" charset="0"/>
              <a:ea typeface="Tahoma" panose="020B0604030504040204" pitchFamily="34" charset="0"/>
              <a:cs typeface="Arial" panose="020B0604020202020204" pitchFamily="34" charset="0"/>
            </a:endParaRPr>
          </a:p>
          <a:p>
            <a:pPr marL="822960" lvl="1" indent="-274320">
              <a:buClr>
                <a:srgbClr val="006587"/>
              </a:buClr>
              <a:buSzPct val="100000"/>
              <a:buFont typeface="Arial" panose="020B0604020202020204" pitchFamily="34" charset="0"/>
              <a:buChar char="•"/>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Cost interventions identified as ‘priority’ or effective for addressing adolescent health </a:t>
            </a:r>
          </a:p>
          <a:p>
            <a:pPr lvl="1">
              <a:buClr>
                <a:srgbClr val="006587"/>
              </a:buClr>
              <a:buSzPct val="100000"/>
            </a:pPr>
            <a:endParaRPr lang="en-US" sz="2800" dirty="0">
              <a:solidFill>
                <a:srgbClr val="006587"/>
              </a:solidFill>
              <a:latin typeface="Arial" panose="020B0604020202020204" pitchFamily="34" charset="0"/>
              <a:ea typeface="Tahoma" panose="020B0604030504040204" pitchFamily="34" charset="0"/>
              <a:cs typeface="Arial" panose="020B0604020202020204" pitchFamily="34" charset="0"/>
            </a:endParaRPr>
          </a:p>
          <a:p>
            <a:pPr marL="822960" lvl="1" indent="-274320">
              <a:buClr>
                <a:srgbClr val="006587"/>
              </a:buClr>
              <a:buSzPct val="100000"/>
              <a:buFont typeface="Arial" panose="020B0604020202020204" pitchFamily="34" charset="0"/>
              <a:buChar char="•"/>
            </a:pPr>
            <a:r>
              <a:rPr lang="en-US" sz="2800" dirty="0">
                <a:solidFill>
                  <a:srgbClr val="006587"/>
                </a:solidFill>
                <a:latin typeface="Arial" panose="020B0604020202020204" pitchFamily="34" charset="0"/>
                <a:ea typeface="Tahoma" panose="020B0604030504040204" pitchFamily="34" charset="0"/>
                <a:cs typeface="Arial" panose="020B0604020202020204" pitchFamily="34" charset="0"/>
              </a:rPr>
              <a:t>Assess resource needs, funding gaps and identify financing strategies to implement priority ASRH interventions using a multicomponent and multisectoral approach</a:t>
            </a:r>
            <a:endParaRPr lang="en-US" sz="2800" dirty="0"/>
          </a:p>
        </p:txBody>
      </p:sp>
    </p:spTree>
    <p:extLst>
      <p:ext uri="{BB962C8B-B14F-4D97-AF65-F5344CB8AC3E}">
        <p14:creationId xmlns:p14="http://schemas.microsoft.com/office/powerpoint/2010/main" val="425584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7200"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FA38A9EC-C281-4A64-B2AB-D16A17CF3CE2}"/>
              </a:ext>
            </a:extLst>
          </p:cNvPr>
          <p:cNvSpPr/>
          <p:nvPr/>
        </p:nvSpPr>
        <p:spPr>
          <a:xfrm rot="5400000">
            <a:off x="6547320" y="-265771"/>
            <a:ext cx="5626637" cy="9907061"/>
          </a:xfrm>
          <a:prstGeom prst="rect">
            <a:avLst/>
          </a:prstGeom>
          <a:solidFill>
            <a:schemeClr val="bg1"/>
          </a:solidFill>
          <a:ln>
            <a:solidFill>
              <a:srgbClr val="C4D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itle 10"/>
          <p:cNvSpPr>
            <a:spLocks noGrp="1"/>
          </p:cNvSpPr>
          <p:nvPr>
            <p:ph type="title"/>
          </p:nvPr>
        </p:nvSpPr>
        <p:spPr>
          <a:xfrm>
            <a:off x="377468" y="357341"/>
            <a:ext cx="13954122" cy="729614"/>
          </a:xfrm>
        </p:spPr>
        <p:txBody>
          <a:bodyPr vert="horz"/>
          <a:lstStyle/>
          <a:p>
            <a:r>
              <a:rPr lang="en-GB" sz="3360" dirty="0"/>
              <a:t>Study Design and Methods</a:t>
            </a:r>
            <a:endParaRPr lang="en-US" sz="3360" dirty="0"/>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fld id="{5532CCE1-A0C2-41E5-A591-F2780608C8A4}" type="datetime1">
              <a:rPr lang="en-US" smtClean="0"/>
              <a:t>9/6/23</a:t>
            </a:fld>
            <a:endParaRPr lang="en-US"/>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a:xfrm>
            <a:off x="12502341" y="7627621"/>
            <a:ext cx="1811826" cy="438150"/>
          </a:xfrm>
        </p:spPr>
        <p:txBody>
          <a:bodyPr/>
          <a:lstStyle/>
          <a:p>
            <a:fld id="{1DB6C988-4D17-4769-AFD6-9FA8E95C5F4D}" type="slidenum">
              <a:rPr lang="en-US" smtClean="0"/>
              <a:t>7</a:t>
            </a:fld>
            <a:endParaRPr lang="en-US"/>
          </a:p>
        </p:txBody>
      </p:sp>
      <p:sp>
        <p:nvSpPr>
          <p:cNvPr id="24" name="Rounded Rectangle 8">
            <a:extLst>
              <a:ext uri="{FF2B5EF4-FFF2-40B4-BE49-F238E27FC236}">
                <a16:creationId xmlns:a16="http://schemas.microsoft.com/office/drawing/2014/main" id="{13633885-AB43-4DD3-BBBD-43E4E820DB64}"/>
              </a:ext>
            </a:extLst>
          </p:cNvPr>
          <p:cNvSpPr/>
          <p:nvPr/>
        </p:nvSpPr>
        <p:spPr>
          <a:xfrm>
            <a:off x="6960101" y="1759652"/>
            <a:ext cx="1509251" cy="1271507"/>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CSOs/NGOs</a:t>
            </a:r>
            <a:endPar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endParaRPr>
          </a:p>
        </p:txBody>
      </p:sp>
      <p:sp>
        <p:nvSpPr>
          <p:cNvPr id="25" name="Rounded Rectangle 9">
            <a:extLst>
              <a:ext uri="{FF2B5EF4-FFF2-40B4-BE49-F238E27FC236}">
                <a16:creationId xmlns:a16="http://schemas.microsoft.com/office/drawing/2014/main" id="{218EFC59-1F35-4601-A809-CADA9CAED257}"/>
              </a:ext>
            </a:extLst>
          </p:cNvPr>
          <p:cNvSpPr/>
          <p:nvPr/>
        </p:nvSpPr>
        <p:spPr>
          <a:xfrm>
            <a:off x="6896501" y="3649201"/>
            <a:ext cx="1636451" cy="1271507"/>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defRPr/>
            </a:pPr>
            <a:r>
              <a:rPr lang="en-US"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Health Sector</a:t>
            </a:r>
            <a:endPar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endParaRPr>
          </a:p>
        </p:txBody>
      </p:sp>
      <p:sp>
        <p:nvSpPr>
          <p:cNvPr id="26" name="Rounded Rectangle 10">
            <a:extLst>
              <a:ext uri="{FF2B5EF4-FFF2-40B4-BE49-F238E27FC236}">
                <a16:creationId xmlns:a16="http://schemas.microsoft.com/office/drawing/2014/main" id="{A612E983-3698-4FFB-81D6-C8CCCBC9A7BC}"/>
              </a:ext>
            </a:extLst>
          </p:cNvPr>
          <p:cNvSpPr/>
          <p:nvPr/>
        </p:nvSpPr>
        <p:spPr>
          <a:xfrm>
            <a:off x="6896501" y="5790611"/>
            <a:ext cx="1636451" cy="1271507"/>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Development Partners</a:t>
            </a:r>
            <a:endPar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endParaRPr>
          </a:p>
        </p:txBody>
      </p:sp>
      <p:sp>
        <p:nvSpPr>
          <p:cNvPr id="27" name="Rounded Rectangle 11">
            <a:extLst>
              <a:ext uri="{FF2B5EF4-FFF2-40B4-BE49-F238E27FC236}">
                <a16:creationId xmlns:a16="http://schemas.microsoft.com/office/drawing/2014/main" id="{F6FC94FC-F7EF-442E-80B0-8C8A05138E1B}"/>
              </a:ext>
            </a:extLst>
          </p:cNvPr>
          <p:cNvSpPr/>
          <p:nvPr/>
        </p:nvSpPr>
        <p:spPr>
          <a:xfrm>
            <a:off x="9475519" y="1936360"/>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PPAG</a:t>
            </a:r>
          </a:p>
        </p:txBody>
      </p:sp>
      <p:sp>
        <p:nvSpPr>
          <p:cNvPr id="28" name="Rounded Rectangle 12">
            <a:extLst>
              <a:ext uri="{FF2B5EF4-FFF2-40B4-BE49-F238E27FC236}">
                <a16:creationId xmlns:a16="http://schemas.microsoft.com/office/drawing/2014/main" id="{D666676B-92DD-49FB-B470-559664A21545}"/>
              </a:ext>
            </a:extLst>
          </p:cNvPr>
          <p:cNvSpPr/>
          <p:nvPr/>
        </p:nvSpPr>
        <p:spPr>
          <a:xfrm>
            <a:off x="9453842" y="2537317"/>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DKT</a:t>
            </a:r>
          </a:p>
        </p:txBody>
      </p:sp>
      <p:sp>
        <p:nvSpPr>
          <p:cNvPr id="29" name="Rounded Rectangle 13">
            <a:extLst>
              <a:ext uri="{FF2B5EF4-FFF2-40B4-BE49-F238E27FC236}">
                <a16:creationId xmlns:a16="http://schemas.microsoft.com/office/drawing/2014/main" id="{9FD8223A-66C1-42DC-9370-6CEAAAE86141}"/>
              </a:ext>
            </a:extLst>
          </p:cNvPr>
          <p:cNvSpPr/>
          <p:nvPr/>
        </p:nvSpPr>
        <p:spPr>
          <a:xfrm>
            <a:off x="9453842" y="3402015"/>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Ministry of Health</a:t>
            </a:r>
          </a:p>
        </p:txBody>
      </p:sp>
      <p:sp>
        <p:nvSpPr>
          <p:cNvPr id="30" name="Rounded Rectangle 14">
            <a:extLst>
              <a:ext uri="{FF2B5EF4-FFF2-40B4-BE49-F238E27FC236}">
                <a16:creationId xmlns:a16="http://schemas.microsoft.com/office/drawing/2014/main" id="{A1CCED32-3823-4980-B37F-9F934F9C80EC}"/>
              </a:ext>
            </a:extLst>
          </p:cNvPr>
          <p:cNvSpPr/>
          <p:nvPr/>
        </p:nvSpPr>
        <p:spPr>
          <a:xfrm>
            <a:off x="9453842" y="4038033"/>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Ghana Health Service</a:t>
            </a:r>
          </a:p>
        </p:txBody>
      </p:sp>
      <p:sp>
        <p:nvSpPr>
          <p:cNvPr id="31" name="Rounded Rectangle 15">
            <a:extLst>
              <a:ext uri="{FF2B5EF4-FFF2-40B4-BE49-F238E27FC236}">
                <a16:creationId xmlns:a16="http://schemas.microsoft.com/office/drawing/2014/main" id="{5BA3EB7A-1AEB-4B88-A51D-748E1479F809}"/>
              </a:ext>
            </a:extLst>
          </p:cNvPr>
          <p:cNvSpPr/>
          <p:nvPr/>
        </p:nvSpPr>
        <p:spPr>
          <a:xfrm>
            <a:off x="9453842" y="4755605"/>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CHAG</a:t>
            </a:r>
          </a:p>
        </p:txBody>
      </p:sp>
      <p:sp>
        <p:nvSpPr>
          <p:cNvPr id="33" name="Rounded Rectangle 17">
            <a:extLst>
              <a:ext uri="{FF2B5EF4-FFF2-40B4-BE49-F238E27FC236}">
                <a16:creationId xmlns:a16="http://schemas.microsoft.com/office/drawing/2014/main" id="{AC32BAFB-0712-4A59-85A7-9973E19FEB53}"/>
              </a:ext>
            </a:extLst>
          </p:cNvPr>
          <p:cNvSpPr/>
          <p:nvPr/>
        </p:nvSpPr>
        <p:spPr>
          <a:xfrm>
            <a:off x="9453842" y="5499485"/>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0" tIns="54864" rIns="0"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UNFPA</a:t>
            </a:r>
          </a:p>
        </p:txBody>
      </p:sp>
      <p:sp>
        <p:nvSpPr>
          <p:cNvPr id="34" name="Rounded Rectangle 18">
            <a:extLst>
              <a:ext uri="{FF2B5EF4-FFF2-40B4-BE49-F238E27FC236}">
                <a16:creationId xmlns:a16="http://schemas.microsoft.com/office/drawing/2014/main" id="{4F599887-764D-423B-B9A3-4DFEBDE16B04}"/>
              </a:ext>
            </a:extLst>
          </p:cNvPr>
          <p:cNvSpPr/>
          <p:nvPr/>
        </p:nvSpPr>
        <p:spPr>
          <a:xfrm>
            <a:off x="9453842" y="6226741"/>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0" tIns="54864" rIns="0"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UNICEF</a:t>
            </a:r>
          </a:p>
        </p:txBody>
      </p:sp>
      <p:sp>
        <p:nvSpPr>
          <p:cNvPr id="35" name="Rounded Rectangle 19">
            <a:extLst>
              <a:ext uri="{FF2B5EF4-FFF2-40B4-BE49-F238E27FC236}">
                <a16:creationId xmlns:a16="http://schemas.microsoft.com/office/drawing/2014/main" id="{0CE7D89A-5AE3-4B50-98B3-611C6013F593}"/>
              </a:ext>
            </a:extLst>
          </p:cNvPr>
          <p:cNvSpPr/>
          <p:nvPr/>
        </p:nvSpPr>
        <p:spPr>
          <a:xfrm>
            <a:off x="9453842" y="6859403"/>
            <a:ext cx="2159038" cy="49384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UK Aid</a:t>
            </a:r>
          </a:p>
        </p:txBody>
      </p:sp>
      <p:sp>
        <p:nvSpPr>
          <p:cNvPr id="36" name="Right Brace 35">
            <a:extLst>
              <a:ext uri="{FF2B5EF4-FFF2-40B4-BE49-F238E27FC236}">
                <a16:creationId xmlns:a16="http://schemas.microsoft.com/office/drawing/2014/main" id="{19A440F9-84C7-4247-B1F8-04545493C2A9}"/>
              </a:ext>
            </a:extLst>
          </p:cNvPr>
          <p:cNvSpPr/>
          <p:nvPr/>
        </p:nvSpPr>
        <p:spPr>
          <a:xfrm>
            <a:off x="11885467" y="1966839"/>
            <a:ext cx="373032" cy="5477845"/>
          </a:xfrm>
          <a:prstGeom prst="rightBrace">
            <a:avLst>
              <a:gd name="adj1" fmla="val 167007"/>
              <a:gd name="adj2" fmla="val 49347"/>
            </a:avLst>
          </a:prstGeom>
          <a:noFill/>
          <a:ln w="28575" cap="flat" cmpd="sng" algn="ctr">
            <a:solidFill>
              <a:srgbClr val="006587"/>
            </a:solidFill>
            <a:prstDash val="solid"/>
            <a:miter lim="800000"/>
          </a:ln>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defTabSz="1097280">
              <a:defRPr/>
            </a:pPr>
            <a:endParaRPr lang="en-US" sz="1680" kern="0">
              <a:solidFill>
                <a:sysClr val="windowText" lastClr="000000"/>
              </a:solidFill>
            </a:endParaRPr>
          </a:p>
        </p:txBody>
      </p:sp>
      <p:sp>
        <p:nvSpPr>
          <p:cNvPr id="32" name="Rounded Rectangle 16">
            <a:extLst>
              <a:ext uri="{FF2B5EF4-FFF2-40B4-BE49-F238E27FC236}">
                <a16:creationId xmlns:a16="http://schemas.microsoft.com/office/drawing/2014/main" id="{67CDCED5-ECE3-4163-BC2F-70DB63592EA9}"/>
              </a:ext>
            </a:extLst>
          </p:cNvPr>
          <p:cNvSpPr/>
          <p:nvPr/>
        </p:nvSpPr>
        <p:spPr>
          <a:xfrm>
            <a:off x="12167763" y="1759652"/>
            <a:ext cx="1830889" cy="936070"/>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Inception Workshop</a:t>
            </a:r>
            <a:endPar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3BDA0AA0-AE58-4C4C-9F39-6293BA653253}"/>
              </a:ext>
            </a:extLst>
          </p:cNvPr>
          <p:cNvSpPr/>
          <p:nvPr/>
        </p:nvSpPr>
        <p:spPr>
          <a:xfrm>
            <a:off x="12444395" y="2871511"/>
            <a:ext cx="1395218" cy="1219050"/>
          </a:xfrm>
          <a:prstGeom prst="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Face-to-Face meetings</a:t>
            </a:r>
          </a:p>
        </p:txBody>
      </p:sp>
      <p:sp>
        <p:nvSpPr>
          <p:cNvPr id="38" name="Rectangle 37">
            <a:extLst>
              <a:ext uri="{FF2B5EF4-FFF2-40B4-BE49-F238E27FC236}">
                <a16:creationId xmlns:a16="http://schemas.microsoft.com/office/drawing/2014/main" id="{2F5EC490-4EF6-4782-8D84-8E7959E9AE96}"/>
              </a:ext>
            </a:extLst>
          </p:cNvPr>
          <p:cNvSpPr/>
          <p:nvPr/>
        </p:nvSpPr>
        <p:spPr>
          <a:xfrm>
            <a:off x="12444395" y="4266348"/>
            <a:ext cx="1398886" cy="1218528"/>
          </a:xfrm>
          <a:prstGeom prst="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spcAft>
                <a:spcPts val="1200"/>
              </a:spcAft>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Virtual Meetings</a:t>
            </a:r>
          </a:p>
        </p:txBody>
      </p:sp>
      <p:sp>
        <p:nvSpPr>
          <p:cNvPr id="39" name="Rectangle 38">
            <a:extLst>
              <a:ext uri="{FF2B5EF4-FFF2-40B4-BE49-F238E27FC236}">
                <a16:creationId xmlns:a16="http://schemas.microsoft.com/office/drawing/2014/main" id="{8D90F096-E1FB-4CCE-817B-2A7DF487DFD5}"/>
              </a:ext>
            </a:extLst>
          </p:cNvPr>
          <p:cNvSpPr/>
          <p:nvPr/>
        </p:nvSpPr>
        <p:spPr>
          <a:xfrm>
            <a:off x="12472344" y="5660663"/>
            <a:ext cx="1395218" cy="1218528"/>
          </a:xfrm>
          <a:prstGeom prst="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15000"/>
              </a:lnSpc>
              <a:defRPr/>
            </a:pPr>
            <a:r>
              <a:rPr lang="en-US" sz="1440" kern="0" dirty="0">
                <a:solidFill>
                  <a:srgbClr val="006587"/>
                </a:solidFill>
                <a:latin typeface="Arial" panose="020B0604020202020204" pitchFamily="34" charset="0"/>
                <a:ea typeface="Calibri" panose="020F0502020204030204" pitchFamily="34" charset="0"/>
                <a:cs typeface="Arial" panose="020B0604020202020204" pitchFamily="34" charset="0"/>
              </a:rPr>
              <a:t>Technical working groups</a:t>
            </a:r>
          </a:p>
        </p:txBody>
      </p:sp>
      <p:sp>
        <p:nvSpPr>
          <p:cNvPr id="40" name="Right Brace 39">
            <a:extLst>
              <a:ext uri="{FF2B5EF4-FFF2-40B4-BE49-F238E27FC236}">
                <a16:creationId xmlns:a16="http://schemas.microsoft.com/office/drawing/2014/main" id="{4BC087DB-CDE3-426B-915C-71A03A793445}"/>
              </a:ext>
            </a:extLst>
          </p:cNvPr>
          <p:cNvSpPr/>
          <p:nvPr/>
        </p:nvSpPr>
        <p:spPr>
          <a:xfrm>
            <a:off x="8655248" y="1883299"/>
            <a:ext cx="317548" cy="1271507"/>
          </a:xfrm>
          <a:prstGeom prst="rightBrace">
            <a:avLst>
              <a:gd name="adj1" fmla="val 49381"/>
              <a:gd name="adj2" fmla="val 50000"/>
            </a:avLst>
          </a:prstGeom>
          <a:noFill/>
          <a:ln w="31750" cap="flat" cmpd="sng" algn="ctr">
            <a:solidFill>
              <a:srgbClr val="AAD228"/>
            </a:solidFill>
            <a:prstDash val="solid"/>
            <a:miter lim="800000"/>
          </a:ln>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defTabSz="1097280">
              <a:defRPr/>
            </a:pPr>
            <a:endParaRPr lang="en-US" sz="1680" kern="0">
              <a:solidFill>
                <a:sysClr val="windowText" lastClr="000000"/>
              </a:solidFill>
            </a:endParaRPr>
          </a:p>
        </p:txBody>
      </p:sp>
      <p:sp>
        <p:nvSpPr>
          <p:cNvPr id="41" name="Right Brace 40">
            <a:extLst>
              <a:ext uri="{FF2B5EF4-FFF2-40B4-BE49-F238E27FC236}">
                <a16:creationId xmlns:a16="http://schemas.microsoft.com/office/drawing/2014/main" id="{CB997264-356F-4F46-918A-C558AA538927}"/>
              </a:ext>
            </a:extLst>
          </p:cNvPr>
          <p:cNvSpPr/>
          <p:nvPr/>
        </p:nvSpPr>
        <p:spPr>
          <a:xfrm>
            <a:off x="8690534" y="5660663"/>
            <a:ext cx="270966" cy="1692582"/>
          </a:xfrm>
          <a:prstGeom prst="rightBrace">
            <a:avLst>
              <a:gd name="adj1" fmla="val 79410"/>
              <a:gd name="adj2" fmla="val 50000"/>
            </a:avLst>
          </a:prstGeom>
          <a:noFill/>
          <a:ln w="31750" cap="flat" cmpd="sng" algn="ctr">
            <a:solidFill>
              <a:srgbClr val="FFC000"/>
            </a:solidFill>
            <a:prstDash val="solid"/>
            <a:miter lim="800000"/>
          </a:ln>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defTabSz="1097280">
              <a:defRPr/>
            </a:pPr>
            <a:endParaRPr lang="en-US" sz="1680" kern="0">
              <a:solidFill>
                <a:sysClr val="windowText" lastClr="000000"/>
              </a:solidFill>
            </a:endParaRPr>
          </a:p>
        </p:txBody>
      </p:sp>
      <p:sp>
        <p:nvSpPr>
          <p:cNvPr id="42" name="Right Brace 41">
            <a:extLst>
              <a:ext uri="{FF2B5EF4-FFF2-40B4-BE49-F238E27FC236}">
                <a16:creationId xmlns:a16="http://schemas.microsoft.com/office/drawing/2014/main" id="{1C900185-7EC2-4785-A733-4FA5FED4B0B2}"/>
              </a:ext>
            </a:extLst>
          </p:cNvPr>
          <p:cNvSpPr/>
          <p:nvPr/>
        </p:nvSpPr>
        <p:spPr>
          <a:xfrm>
            <a:off x="8664941" y="3366695"/>
            <a:ext cx="363338" cy="1864877"/>
          </a:xfrm>
          <a:prstGeom prst="rightBrace">
            <a:avLst>
              <a:gd name="adj1" fmla="val 69872"/>
              <a:gd name="adj2" fmla="val 50000"/>
            </a:avLst>
          </a:prstGeom>
          <a:noFill/>
          <a:ln w="28575" cap="flat" cmpd="sng" algn="ctr">
            <a:solidFill>
              <a:srgbClr val="5496B8"/>
            </a:solidFill>
            <a:prstDash val="solid"/>
            <a:miter lim="800000"/>
          </a:ln>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defTabSz="1097280">
              <a:defRPr/>
            </a:pPr>
            <a:endParaRPr lang="en-US" sz="1680" kern="0">
              <a:solidFill>
                <a:sysClr val="windowText" lastClr="000000"/>
              </a:solidFill>
            </a:endParaRPr>
          </a:p>
        </p:txBody>
      </p:sp>
      <p:sp>
        <p:nvSpPr>
          <p:cNvPr id="43" name="Rounded Rectangle 27">
            <a:extLst>
              <a:ext uri="{FF2B5EF4-FFF2-40B4-BE49-F238E27FC236}">
                <a16:creationId xmlns:a16="http://schemas.microsoft.com/office/drawing/2014/main" id="{0E697999-F610-48BD-84F5-BE25C7AEF82C}"/>
              </a:ext>
            </a:extLst>
          </p:cNvPr>
          <p:cNvSpPr/>
          <p:nvPr/>
        </p:nvSpPr>
        <p:spPr>
          <a:xfrm>
            <a:off x="4772371" y="1794449"/>
            <a:ext cx="1509251" cy="1271507"/>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defRPr/>
            </a:pPr>
            <a:r>
              <a:rPr lang="en-US"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Population Council</a:t>
            </a:r>
            <a:endParaRPr lang="en-US" sz="1440" kern="0" dirty="0">
              <a:solidFill>
                <a:srgbClr val="006587"/>
              </a:solidFill>
              <a:latin typeface="Arial" panose="020B0604020202020204" pitchFamily="34" charset="0"/>
              <a:ea typeface="Times New Roman" panose="02020603050405020304" pitchFamily="18" charset="0"/>
              <a:cs typeface="Arial" panose="020B0604020202020204" pitchFamily="34" charset="0"/>
            </a:endParaRPr>
          </a:p>
        </p:txBody>
      </p:sp>
      <p:sp>
        <p:nvSpPr>
          <p:cNvPr id="44" name="Rounded Rectangle 28">
            <a:extLst>
              <a:ext uri="{FF2B5EF4-FFF2-40B4-BE49-F238E27FC236}">
                <a16:creationId xmlns:a16="http://schemas.microsoft.com/office/drawing/2014/main" id="{8C1F5EC8-DD24-471D-AC49-17F7EC33A072}"/>
              </a:ext>
            </a:extLst>
          </p:cNvPr>
          <p:cNvSpPr/>
          <p:nvPr/>
        </p:nvSpPr>
        <p:spPr>
          <a:xfrm>
            <a:off x="4814294" y="3709296"/>
            <a:ext cx="1509251" cy="3352822"/>
          </a:xfrm>
          <a:prstGeom prst="roundRect">
            <a:avLst/>
          </a:prstGeom>
          <a:solidFill>
            <a:schemeClr val="bg1"/>
          </a:solidFill>
          <a:ln w="12700" cap="flat" cmpd="sng" algn="ctr">
            <a:noFill/>
            <a:prstDash val="solid"/>
            <a:miter lim="800000"/>
          </a:ln>
          <a:effectLst>
            <a:outerShdw blurRad="25400" algn="ctr" rotWithShape="0">
              <a:prstClr val="black">
                <a:alpha val="40000"/>
              </a:prstClr>
            </a:outerShdw>
          </a:effectLst>
        </p:spPr>
        <p:txBody>
          <a:bodyPr rot="0" spcFirstLastPara="0" vert="horz" wrap="square" lIns="109728" tIns="54864" rIns="109728" bIns="54864" numCol="1" spcCol="0" rtlCol="0" fromWordArt="0" anchor="ctr" anchorCtr="0" forceAA="0" compatLnSpc="1">
            <a:prstTxWarp prst="textNoShape">
              <a:avLst/>
            </a:prstTxWarp>
            <a:noAutofit/>
          </a:bodyPr>
          <a:lstStyle/>
          <a:p>
            <a:pPr algn="ctr" defTabSz="1097280">
              <a:lnSpc>
                <a:spcPct val="106000"/>
              </a:lnSpc>
              <a:spcAft>
                <a:spcPts val="960"/>
              </a:spcAft>
              <a:defRPr/>
            </a:pPr>
            <a:r>
              <a:rPr lang="en-GB"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Social Services</a:t>
            </a:r>
            <a:endParaRPr lang="en-US" sz="1440" kern="0" dirty="0">
              <a:solidFill>
                <a:srgbClr val="006587"/>
              </a:solidFill>
              <a:latin typeface="Arial" panose="020B0604020202020204" pitchFamily="34" charset="0"/>
              <a:ea typeface="Times New Roman" panose="02020603050405020304" pitchFamily="18" charset="0"/>
              <a:cs typeface="Arial" panose="020B0604020202020204" pitchFamily="34" charset="0"/>
            </a:endParaRPr>
          </a:p>
          <a:p>
            <a:pPr algn="ctr" defTabSz="1097280">
              <a:lnSpc>
                <a:spcPct val="106000"/>
              </a:lnSpc>
              <a:spcAft>
                <a:spcPts val="960"/>
              </a:spcAft>
              <a:defRPr/>
            </a:pPr>
            <a:r>
              <a:rPr lang="en-GB" sz="1440" b="1" kern="0" dirty="0" err="1">
                <a:solidFill>
                  <a:srgbClr val="006587"/>
                </a:solidFill>
                <a:latin typeface="Arial" panose="020B0604020202020204" pitchFamily="34" charset="0"/>
                <a:ea typeface="Calibri" panose="020F0502020204030204" pitchFamily="34" charset="0"/>
                <a:cs typeface="Arial" panose="020B0604020202020204" pitchFamily="34" charset="0"/>
              </a:rPr>
              <a:t>MoGCSW</a:t>
            </a:r>
            <a:r>
              <a:rPr lang="en-GB" sz="1440" b="1" kern="0" dirty="0">
                <a:solidFill>
                  <a:srgbClr val="006587"/>
                </a:solidFill>
                <a:latin typeface="Arial" panose="020B0604020202020204" pitchFamily="34" charset="0"/>
                <a:ea typeface="Calibri" panose="020F0502020204030204" pitchFamily="34" charset="0"/>
                <a:cs typeface="Arial" panose="020B0604020202020204" pitchFamily="34" charset="0"/>
              </a:rPr>
              <a:t>/Dept. of Social Welfare</a:t>
            </a:r>
            <a:endParaRPr lang="en-US" sz="1440" kern="0" dirty="0">
              <a:solidFill>
                <a:srgbClr val="006587"/>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D6B6C877-6485-4BFA-86F0-694014D79D28}"/>
              </a:ext>
            </a:extLst>
          </p:cNvPr>
          <p:cNvCxnSpPr/>
          <p:nvPr/>
        </p:nvCxnSpPr>
        <p:spPr>
          <a:xfrm flipV="1">
            <a:off x="6281621" y="2395405"/>
            <a:ext cx="614880" cy="0"/>
          </a:xfrm>
          <a:prstGeom prst="straightConnector1">
            <a:avLst/>
          </a:prstGeom>
          <a:noFill/>
          <a:ln w="19050" cap="flat" cmpd="sng" algn="ctr">
            <a:solidFill>
              <a:srgbClr val="70AD47"/>
            </a:solidFill>
            <a:prstDash val="solid"/>
            <a:miter lim="800000"/>
            <a:tailEnd type="triangle"/>
          </a:ln>
          <a:effectLst/>
        </p:spPr>
      </p:cxnSp>
      <p:cxnSp>
        <p:nvCxnSpPr>
          <p:cNvPr id="46" name="Straight Arrow Connector 45">
            <a:extLst>
              <a:ext uri="{FF2B5EF4-FFF2-40B4-BE49-F238E27FC236}">
                <a16:creationId xmlns:a16="http://schemas.microsoft.com/office/drawing/2014/main" id="{ED5109D4-BB23-4AFD-A542-9142C041D4C6}"/>
              </a:ext>
            </a:extLst>
          </p:cNvPr>
          <p:cNvCxnSpPr>
            <a:cxnSpLocks/>
          </p:cNvCxnSpPr>
          <p:nvPr/>
        </p:nvCxnSpPr>
        <p:spPr>
          <a:xfrm>
            <a:off x="6297025" y="2430725"/>
            <a:ext cx="599474" cy="1835623"/>
          </a:xfrm>
          <a:prstGeom prst="straightConnector1">
            <a:avLst/>
          </a:prstGeom>
          <a:noFill/>
          <a:ln w="19050" cap="flat" cmpd="sng" algn="ctr">
            <a:solidFill>
              <a:srgbClr val="70AD47"/>
            </a:solidFill>
            <a:prstDash val="solid"/>
            <a:miter lim="800000"/>
            <a:tailEnd type="triangle"/>
          </a:ln>
          <a:effectLst/>
        </p:spPr>
      </p:cxnSp>
      <p:cxnSp>
        <p:nvCxnSpPr>
          <p:cNvPr id="47" name="Straight Arrow Connector 46">
            <a:extLst>
              <a:ext uri="{FF2B5EF4-FFF2-40B4-BE49-F238E27FC236}">
                <a16:creationId xmlns:a16="http://schemas.microsoft.com/office/drawing/2014/main" id="{F042BC11-D56B-48A1-8558-EB4ED88069AD}"/>
              </a:ext>
            </a:extLst>
          </p:cNvPr>
          <p:cNvCxnSpPr>
            <a:cxnSpLocks/>
          </p:cNvCxnSpPr>
          <p:nvPr/>
        </p:nvCxnSpPr>
        <p:spPr>
          <a:xfrm>
            <a:off x="5568919" y="3065956"/>
            <a:ext cx="0" cy="643340"/>
          </a:xfrm>
          <a:prstGeom prst="straightConnector1">
            <a:avLst/>
          </a:prstGeom>
          <a:noFill/>
          <a:ln w="19050" cap="flat" cmpd="sng" algn="ctr">
            <a:solidFill>
              <a:srgbClr val="70AD47"/>
            </a:solidFill>
            <a:prstDash val="solid"/>
            <a:miter lim="800000"/>
            <a:headEnd type="triangle"/>
            <a:tailEnd type="triangle"/>
          </a:ln>
          <a:effectLst/>
        </p:spPr>
      </p:cxnSp>
      <p:cxnSp>
        <p:nvCxnSpPr>
          <p:cNvPr id="48" name="Straight Arrow Connector 47">
            <a:extLst>
              <a:ext uri="{FF2B5EF4-FFF2-40B4-BE49-F238E27FC236}">
                <a16:creationId xmlns:a16="http://schemas.microsoft.com/office/drawing/2014/main" id="{9381B6C3-3B9F-4B40-BE1B-DF8197330FEE}"/>
              </a:ext>
            </a:extLst>
          </p:cNvPr>
          <p:cNvCxnSpPr>
            <a:cxnSpLocks/>
          </p:cNvCxnSpPr>
          <p:nvPr/>
        </p:nvCxnSpPr>
        <p:spPr>
          <a:xfrm>
            <a:off x="6336792" y="6426364"/>
            <a:ext cx="559708" cy="0"/>
          </a:xfrm>
          <a:prstGeom prst="straightConnector1">
            <a:avLst/>
          </a:prstGeom>
          <a:noFill/>
          <a:ln w="19050" cap="flat" cmpd="sng" algn="ctr">
            <a:solidFill>
              <a:srgbClr val="FFC000"/>
            </a:solidFill>
            <a:prstDash val="solid"/>
            <a:miter lim="800000"/>
            <a:headEnd type="triangle"/>
            <a:tailEnd type="triangle"/>
          </a:ln>
          <a:effectLst/>
        </p:spPr>
      </p:cxnSp>
      <p:cxnSp>
        <p:nvCxnSpPr>
          <p:cNvPr id="49" name="Straight Arrow Connector 48">
            <a:extLst>
              <a:ext uri="{FF2B5EF4-FFF2-40B4-BE49-F238E27FC236}">
                <a16:creationId xmlns:a16="http://schemas.microsoft.com/office/drawing/2014/main" id="{B948E499-EDFE-450E-B561-568C756920A7}"/>
              </a:ext>
            </a:extLst>
          </p:cNvPr>
          <p:cNvCxnSpPr>
            <a:cxnSpLocks/>
          </p:cNvCxnSpPr>
          <p:nvPr/>
        </p:nvCxnSpPr>
        <p:spPr>
          <a:xfrm flipH="1">
            <a:off x="6336089" y="4351011"/>
            <a:ext cx="560411" cy="733943"/>
          </a:xfrm>
          <a:prstGeom prst="straightConnector1">
            <a:avLst/>
          </a:prstGeom>
          <a:noFill/>
          <a:ln w="19050" cap="flat" cmpd="sng" algn="ctr">
            <a:solidFill>
              <a:srgbClr val="5496B8"/>
            </a:solidFill>
            <a:prstDash val="solid"/>
            <a:miter lim="800000"/>
            <a:headEnd type="triangle"/>
            <a:tailEnd type="triangle"/>
          </a:ln>
          <a:effectLst/>
        </p:spPr>
      </p:cxnSp>
      <p:sp>
        <p:nvSpPr>
          <p:cNvPr id="50" name="Text Placeholder 6">
            <a:extLst>
              <a:ext uri="{FF2B5EF4-FFF2-40B4-BE49-F238E27FC236}">
                <a16:creationId xmlns:a16="http://schemas.microsoft.com/office/drawing/2014/main" id="{6ACF2EFF-798B-4523-AE33-AE0C4C6D8DD6}"/>
              </a:ext>
            </a:extLst>
          </p:cNvPr>
          <p:cNvSpPr txBox="1">
            <a:spLocks/>
          </p:cNvSpPr>
          <p:nvPr/>
        </p:nvSpPr>
        <p:spPr>
          <a:xfrm>
            <a:off x="377468" y="1547374"/>
            <a:ext cx="3988276" cy="5625007"/>
          </a:xfrm>
          <a:prstGeom prst="foldedCorner">
            <a:avLst/>
          </a:prstGeom>
          <a:solidFill>
            <a:srgbClr val="C4DBE6"/>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1680" dirty="0">
              <a:solidFill>
                <a:srgbClr val="006587"/>
              </a:solidFill>
            </a:endParaRPr>
          </a:p>
          <a:p>
            <a:pPr>
              <a:lnSpc>
                <a:spcPct val="120000"/>
              </a:lnSpc>
            </a:pPr>
            <a:endParaRPr lang="en-US" sz="1680" dirty="0">
              <a:solidFill>
                <a:srgbClr val="006587"/>
              </a:solidFill>
            </a:endParaRPr>
          </a:p>
          <a:p>
            <a:pPr>
              <a:lnSpc>
                <a:spcPct val="120000"/>
              </a:lnSpc>
            </a:pPr>
            <a:r>
              <a:rPr lang="en-US" sz="1680" dirty="0">
                <a:solidFill>
                  <a:srgbClr val="006587"/>
                </a:solidFill>
              </a:rPr>
              <a:t>A multilayer stakeholder engagement and consultative approach. </a:t>
            </a:r>
          </a:p>
          <a:p>
            <a:pPr>
              <a:lnSpc>
                <a:spcPct val="120000"/>
              </a:lnSpc>
            </a:pPr>
            <a:r>
              <a:rPr lang="en-US" sz="1680" dirty="0">
                <a:solidFill>
                  <a:srgbClr val="006587"/>
                </a:solidFill>
              </a:rPr>
              <a:t>A three-tier architectural structure design is adopted for the work. </a:t>
            </a:r>
          </a:p>
          <a:p>
            <a:pPr marL="411480" indent="-411480">
              <a:lnSpc>
                <a:spcPct val="120000"/>
              </a:lnSpc>
              <a:buFont typeface="+mj-lt"/>
              <a:buAutoNum type="arabicPeriod"/>
            </a:pPr>
            <a:r>
              <a:rPr lang="en-US" sz="1680" dirty="0">
                <a:solidFill>
                  <a:srgbClr val="006587"/>
                </a:solidFill>
              </a:rPr>
              <a:t>A core research team: responsible for drafting and production of documents and reports for the project. </a:t>
            </a:r>
          </a:p>
          <a:p>
            <a:pPr marL="411480" indent="-411480">
              <a:lnSpc>
                <a:spcPct val="120000"/>
              </a:lnSpc>
              <a:buFont typeface="+mj-lt"/>
              <a:buAutoNum type="arabicPeriod"/>
            </a:pPr>
            <a:r>
              <a:rPr lang="en-US" sz="1680" dirty="0">
                <a:solidFill>
                  <a:srgbClr val="006587"/>
                </a:solidFill>
              </a:rPr>
              <a:t>A technical working group: responsible for assisting the core research team with relevant information and data as well as making key input to the draft reports and documents. </a:t>
            </a:r>
          </a:p>
        </p:txBody>
      </p:sp>
      <p:sp>
        <p:nvSpPr>
          <p:cNvPr id="64" name="Right Triangle 63">
            <a:extLst>
              <a:ext uri="{FF2B5EF4-FFF2-40B4-BE49-F238E27FC236}">
                <a16:creationId xmlns:a16="http://schemas.microsoft.com/office/drawing/2014/main" id="{D060CFC1-52DE-4675-A619-D45B9E3C92CC}"/>
              </a:ext>
            </a:extLst>
          </p:cNvPr>
          <p:cNvSpPr/>
          <p:nvPr/>
        </p:nvSpPr>
        <p:spPr>
          <a:xfrm flipH="1">
            <a:off x="13578840" y="3799262"/>
            <a:ext cx="260773" cy="2912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5" name="Right Triangle 64">
            <a:extLst>
              <a:ext uri="{FF2B5EF4-FFF2-40B4-BE49-F238E27FC236}">
                <a16:creationId xmlns:a16="http://schemas.microsoft.com/office/drawing/2014/main" id="{252EA6C6-E963-4C6E-A6AC-FDA6B39DE2E9}"/>
              </a:ext>
            </a:extLst>
          </p:cNvPr>
          <p:cNvSpPr/>
          <p:nvPr/>
        </p:nvSpPr>
        <p:spPr>
          <a:xfrm flipH="1">
            <a:off x="13578840" y="5193578"/>
            <a:ext cx="260773" cy="2912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7" name="Right Triangle 66">
            <a:extLst>
              <a:ext uri="{FF2B5EF4-FFF2-40B4-BE49-F238E27FC236}">
                <a16:creationId xmlns:a16="http://schemas.microsoft.com/office/drawing/2014/main" id="{5A4C2277-2383-4CF5-8DE7-169C30956995}"/>
              </a:ext>
            </a:extLst>
          </p:cNvPr>
          <p:cNvSpPr/>
          <p:nvPr/>
        </p:nvSpPr>
        <p:spPr>
          <a:xfrm flipH="1">
            <a:off x="13606790" y="6587893"/>
            <a:ext cx="260773" cy="2912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9" name="Freeform: Shape 68">
            <a:extLst>
              <a:ext uri="{FF2B5EF4-FFF2-40B4-BE49-F238E27FC236}">
                <a16:creationId xmlns:a16="http://schemas.microsoft.com/office/drawing/2014/main" id="{713F51D8-E8A5-4169-B14D-16FC248E2B1D}"/>
              </a:ext>
            </a:extLst>
          </p:cNvPr>
          <p:cNvSpPr/>
          <p:nvPr/>
        </p:nvSpPr>
        <p:spPr>
          <a:xfrm flipH="1">
            <a:off x="5958547" y="2679069"/>
            <a:ext cx="323075" cy="386887"/>
          </a:xfrm>
          <a:custGeom>
            <a:avLst/>
            <a:gdLst>
              <a:gd name="connsiteX0" fmla="*/ 0 w 269229"/>
              <a:gd name="connsiteY0" fmla="*/ 0 h 322406"/>
              <a:gd name="connsiteX1" fmla="*/ 0 w 269229"/>
              <a:gd name="connsiteY1" fmla="*/ 145804 h 322406"/>
              <a:gd name="connsiteX2" fmla="*/ 176602 w 269229"/>
              <a:gd name="connsiteY2" fmla="*/ 322406 h 322406"/>
              <a:gd name="connsiteX3" fmla="*/ 269229 w 269229"/>
              <a:gd name="connsiteY3" fmla="*/ 322406 h 322406"/>
              <a:gd name="connsiteX4" fmla="*/ 0 w 269229"/>
              <a:gd name="connsiteY4" fmla="*/ 0 h 32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29" h="322406">
                <a:moveTo>
                  <a:pt x="0" y="0"/>
                </a:moveTo>
                <a:lnTo>
                  <a:pt x="0" y="145804"/>
                </a:lnTo>
                <a:cubicBezTo>
                  <a:pt x="0" y="243339"/>
                  <a:pt x="79067" y="322406"/>
                  <a:pt x="176602" y="322406"/>
                </a:cubicBezTo>
                <a:lnTo>
                  <a:pt x="269229" y="322406"/>
                </a:lnTo>
                <a:lnTo>
                  <a:pt x="0" y="0"/>
                </a:lnTo>
                <a:close/>
              </a:path>
            </a:pathLst>
          </a:cu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0" name="Freeform: Shape 69">
            <a:extLst>
              <a:ext uri="{FF2B5EF4-FFF2-40B4-BE49-F238E27FC236}">
                <a16:creationId xmlns:a16="http://schemas.microsoft.com/office/drawing/2014/main" id="{0E1FF840-3829-4081-A9DB-69A66AE52C98}"/>
              </a:ext>
            </a:extLst>
          </p:cNvPr>
          <p:cNvSpPr/>
          <p:nvPr/>
        </p:nvSpPr>
        <p:spPr>
          <a:xfrm flipH="1">
            <a:off x="11422900" y="4351010"/>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1" name="Freeform: Shape 70">
            <a:extLst>
              <a:ext uri="{FF2B5EF4-FFF2-40B4-BE49-F238E27FC236}">
                <a16:creationId xmlns:a16="http://schemas.microsoft.com/office/drawing/2014/main" id="{00AC08C3-C19F-4267-8344-F09E29CA2873}"/>
              </a:ext>
            </a:extLst>
          </p:cNvPr>
          <p:cNvSpPr/>
          <p:nvPr/>
        </p:nvSpPr>
        <p:spPr>
          <a:xfrm flipH="1">
            <a:off x="8144977" y="4456100"/>
            <a:ext cx="387974" cy="464608"/>
          </a:xfrm>
          <a:custGeom>
            <a:avLst/>
            <a:gdLst>
              <a:gd name="connsiteX0" fmla="*/ 0 w 323312"/>
              <a:gd name="connsiteY0" fmla="*/ 0 h 387173"/>
              <a:gd name="connsiteX1" fmla="*/ 0 w 323312"/>
              <a:gd name="connsiteY1" fmla="*/ 210571 h 387173"/>
              <a:gd name="connsiteX2" fmla="*/ 176602 w 323312"/>
              <a:gd name="connsiteY2" fmla="*/ 387173 h 387173"/>
              <a:gd name="connsiteX3" fmla="*/ 323312 w 323312"/>
              <a:gd name="connsiteY3" fmla="*/ 387173 h 387173"/>
              <a:gd name="connsiteX4" fmla="*/ 0 w 323312"/>
              <a:gd name="connsiteY4" fmla="*/ 0 h 38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12" h="387173">
                <a:moveTo>
                  <a:pt x="0" y="0"/>
                </a:moveTo>
                <a:lnTo>
                  <a:pt x="0" y="210571"/>
                </a:lnTo>
                <a:cubicBezTo>
                  <a:pt x="0" y="308106"/>
                  <a:pt x="79067" y="387173"/>
                  <a:pt x="176602" y="387173"/>
                </a:cubicBezTo>
                <a:lnTo>
                  <a:pt x="323312" y="387173"/>
                </a:lnTo>
                <a:lnTo>
                  <a:pt x="0" y="0"/>
                </a:lnTo>
                <a:close/>
              </a:path>
            </a:pathLst>
          </a:cu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2" name="Freeform: Shape 71">
            <a:extLst>
              <a:ext uri="{FF2B5EF4-FFF2-40B4-BE49-F238E27FC236}">
                <a16:creationId xmlns:a16="http://schemas.microsoft.com/office/drawing/2014/main" id="{465A1F05-BDFC-40AC-9867-B86D9A66D43A}"/>
              </a:ext>
            </a:extLst>
          </p:cNvPr>
          <p:cNvSpPr/>
          <p:nvPr/>
        </p:nvSpPr>
        <p:spPr>
          <a:xfrm flipH="1">
            <a:off x="8193822" y="6656003"/>
            <a:ext cx="339130" cy="406115"/>
          </a:xfrm>
          <a:custGeom>
            <a:avLst/>
            <a:gdLst>
              <a:gd name="connsiteX0" fmla="*/ 0 w 282608"/>
              <a:gd name="connsiteY0" fmla="*/ 0 h 338429"/>
              <a:gd name="connsiteX1" fmla="*/ 0 w 282608"/>
              <a:gd name="connsiteY1" fmla="*/ 161827 h 338429"/>
              <a:gd name="connsiteX2" fmla="*/ 176602 w 282608"/>
              <a:gd name="connsiteY2" fmla="*/ 338429 h 338429"/>
              <a:gd name="connsiteX3" fmla="*/ 282608 w 282608"/>
              <a:gd name="connsiteY3" fmla="*/ 338429 h 338429"/>
              <a:gd name="connsiteX4" fmla="*/ 0 w 282608"/>
              <a:gd name="connsiteY4" fmla="*/ 0 h 33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08" h="338429">
                <a:moveTo>
                  <a:pt x="0" y="0"/>
                </a:moveTo>
                <a:lnTo>
                  <a:pt x="0" y="161827"/>
                </a:lnTo>
                <a:cubicBezTo>
                  <a:pt x="0" y="259362"/>
                  <a:pt x="79067" y="338429"/>
                  <a:pt x="176602" y="338429"/>
                </a:cubicBezTo>
                <a:lnTo>
                  <a:pt x="282608" y="338429"/>
                </a:lnTo>
                <a:lnTo>
                  <a:pt x="0" y="0"/>
                </a:lnTo>
                <a:close/>
              </a:path>
            </a:pathLst>
          </a:custGeom>
          <a:solidFill>
            <a:schemeClr val="accent4">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3" name="Freeform: Shape 72">
            <a:extLst>
              <a:ext uri="{FF2B5EF4-FFF2-40B4-BE49-F238E27FC236}">
                <a16:creationId xmlns:a16="http://schemas.microsoft.com/office/drawing/2014/main" id="{CE4B645D-AC8E-4B9B-B004-292DAB280041}"/>
              </a:ext>
            </a:extLst>
          </p:cNvPr>
          <p:cNvSpPr/>
          <p:nvPr/>
        </p:nvSpPr>
        <p:spPr>
          <a:xfrm flipH="1">
            <a:off x="6016788" y="6694773"/>
            <a:ext cx="306756" cy="367345"/>
          </a:xfrm>
          <a:custGeom>
            <a:avLst/>
            <a:gdLst>
              <a:gd name="connsiteX0" fmla="*/ 0 w 255630"/>
              <a:gd name="connsiteY0" fmla="*/ 0 h 306121"/>
              <a:gd name="connsiteX1" fmla="*/ 0 w 255630"/>
              <a:gd name="connsiteY1" fmla="*/ 96499 h 306121"/>
              <a:gd name="connsiteX2" fmla="*/ 209622 w 255630"/>
              <a:gd name="connsiteY2" fmla="*/ 306121 h 306121"/>
              <a:gd name="connsiteX3" fmla="*/ 255630 w 255630"/>
              <a:gd name="connsiteY3" fmla="*/ 306121 h 306121"/>
              <a:gd name="connsiteX4" fmla="*/ 0 w 255630"/>
              <a:gd name="connsiteY4" fmla="*/ 0 h 30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30" h="306121">
                <a:moveTo>
                  <a:pt x="0" y="0"/>
                </a:moveTo>
                <a:lnTo>
                  <a:pt x="0" y="96499"/>
                </a:lnTo>
                <a:cubicBezTo>
                  <a:pt x="0" y="212270"/>
                  <a:pt x="93851" y="306121"/>
                  <a:pt x="209622" y="306121"/>
                </a:cubicBezTo>
                <a:lnTo>
                  <a:pt x="255630" y="306121"/>
                </a:lnTo>
                <a:lnTo>
                  <a:pt x="0" y="0"/>
                </a:lnTo>
                <a:close/>
              </a:path>
            </a:pathLst>
          </a:cu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4" name="Freeform: Shape 73">
            <a:extLst>
              <a:ext uri="{FF2B5EF4-FFF2-40B4-BE49-F238E27FC236}">
                <a16:creationId xmlns:a16="http://schemas.microsoft.com/office/drawing/2014/main" id="{AF0B46DA-2A35-4A05-BD5F-AED05C6AB3E4}"/>
              </a:ext>
            </a:extLst>
          </p:cNvPr>
          <p:cNvSpPr/>
          <p:nvPr/>
        </p:nvSpPr>
        <p:spPr>
          <a:xfrm flipH="1">
            <a:off x="8079221" y="2563971"/>
            <a:ext cx="390131" cy="467188"/>
          </a:xfrm>
          <a:custGeom>
            <a:avLst/>
            <a:gdLst>
              <a:gd name="connsiteX0" fmla="*/ 0 w 325109"/>
              <a:gd name="connsiteY0" fmla="*/ 0 h 389323"/>
              <a:gd name="connsiteX1" fmla="*/ 0 w 325109"/>
              <a:gd name="connsiteY1" fmla="*/ 212721 h 389323"/>
              <a:gd name="connsiteX2" fmla="*/ 176602 w 325109"/>
              <a:gd name="connsiteY2" fmla="*/ 389323 h 389323"/>
              <a:gd name="connsiteX3" fmla="*/ 325109 w 325109"/>
              <a:gd name="connsiteY3" fmla="*/ 389323 h 389323"/>
              <a:gd name="connsiteX4" fmla="*/ 0 w 325109"/>
              <a:gd name="connsiteY4" fmla="*/ 0 h 38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09" h="389323">
                <a:moveTo>
                  <a:pt x="0" y="0"/>
                </a:moveTo>
                <a:lnTo>
                  <a:pt x="0" y="212721"/>
                </a:lnTo>
                <a:cubicBezTo>
                  <a:pt x="0" y="310256"/>
                  <a:pt x="79067" y="389323"/>
                  <a:pt x="176602" y="389323"/>
                </a:cubicBezTo>
                <a:lnTo>
                  <a:pt x="325109" y="389323"/>
                </a:lnTo>
                <a:lnTo>
                  <a:pt x="0" y="0"/>
                </a:lnTo>
                <a:close/>
              </a:path>
            </a:pathLst>
          </a:cu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6" name="Freeform: Shape 75">
            <a:extLst>
              <a:ext uri="{FF2B5EF4-FFF2-40B4-BE49-F238E27FC236}">
                <a16:creationId xmlns:a16="http://schemas.microsoft.com/office/drawing/2014/main" id="{48948D27-575E-4AFD-9C09-AABE7F9460A1}"/>
              </a:ext>
            </a:extLst>
          </p:cNvPr>
          <p:cNvSpPr/>
          <p:nvPr/>
        </p:nvSpPr>
        <p:spPr>
          <a:xfrm flipH="1">
            <a:off x="13739949" y="2385918"/>
            <a:ext cx="258704" cy="309804"/>
          </a:xfrm>
          <a:custGeom>
            <a:avLst/>
            <a:gdLst>
              <a:gd name="connsiteX0" fmla="*/ 0 w 215587"/>
              <a:gd name="connsiteY0" fmla="*/ 0 h 258170"/>
              <a:gd name="connsiteX1" fmla="*/ 0 w 215587"/>
              <a:gd name="connsiteY1" fmla="*/ 128158 h 258170"/>
              <a:gd name="connsiteX2" fmla="*/ 130012 w 215587"/>
              <a:gd name="connsiteY2" fmla="*/ 258170 h 258170"/>
              <a:gd name="connsiteX3" fmla="*/ 215587 w 215587"/>
              <a:gd name="connsiteY3" fmla="*/ 258170 h 258170"/>
              <a:gd name="connsiteX4" fmla="*/ 0 w 215587"/>
              <a:gd name="connsiteY4" fmla="*/ 0 h 258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7" h="258170">
                <a:moveTo>
                  <a:pt x="0" y="0"/>
                </a:moveTo>
                <a:lnTo>
                  <a:pt x="0" y="128158"/>
                </a:lnTo>
                <a:cubicBezTo>
                  <a:pt x="0" y="199962"/>
                  <a:pt x="58208" y="258170"/>
                  <a:pt x="130012" y="258170"/>
                </a:cubicBezTo>
                <a:lnTo>
                  <a:pt x="215587" y="25817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79" name="Freeform: Shape 78">
            <a:extLst>
              <a:ext uri="{FF2B5EF4-FFF2-40B4-BE49-F238E27FC236}">
                <a16:creationId xmlns:a16="http://schemas.microsoft.com/office/drawing/2014/main" id="{16464E3B-E352-4964-A4DF-D57969E924A6}"/>
              </a:ext>
            </a:extLst>
          </p:cNvPr>
          <p:cNvSpPr/>
          <p:nvPr/>
        </p:nvSpPr>
        <p:spPr>
          <a:xfrm flipH="1">
            <a:off x="11422900" y="5068583"/>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80" name="Freeform: Shape 79">
            <a:extLst>
              <a:ext uri="{FF2B5EF4-FFF2-40B4-BE49-F238E27FC236}">
                <a16:creationId xmlns:a16="http://schemas.microsoft.com/office/drawing/2014/main" id="{1461FA34-ED2D-4E01-A05E-337CCAAE2CF5}"/>
              </a:ext>
            </a:extLst>
          </p:cNvPr>
          <p:cNvSpPr/>
          <p:nvPr/>
        </p:nvSpPr>
        <p:spPr>
          <a:xfrm flipH="1">
            <a:off x="11422900" y="5812463"/>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chemeClr val="accent4">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81" name="Freeform: Shape 80">
            <a:extLst>
              <a:ext uri="{FF2B5EF4-FFF2-40B4-BE49-F238E27FC236}">
                <a16:creationId xmlns:a16="http://schemas.microsoft.com/office/drawing/2014/main" id="{F2CDD0CE-F14E-4E7F-9B14-894EE0CFC99D}"/>
              </a:ext>
            </a:extLst>
          </p:cNvPr>
          <p:cNvSpPr/>
          <p:nvPr/>
        </p:nvSpPr>
        <p:spPr>
          <a:xfrm flipH="1">
            <a:off x="11422900" y="6539718"/>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chemeClr val="accent4">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82" name="Freeform: Shape 81">
            <a:extLst>
              <a:ext uri="{FF2B5EF4-FFF2-40B4-BE49-F238E27FC236}">
                <a16:creationId xmlns:a16="http://schemas.microsoft.com/office/drawing/2014/main" id="{F21F8304-1DF7-43D3-A6D8-C5FF3BC7E7F0}"/>
              </a:ext>
            </a:extLst>
          </p:cNvPr>
          <p:cNvSpPr/>
          <p:nvPr/>
        </p:nvSpPr>
        <p:spPr>
          <a:xfrm flipH="1">
            <a:off x="11422900" y="7172381"/>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chemeClr val="accent4">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83" name="Freeform: Shape 82">
            <a:extLst>
              <a:ext uri="{FF2B5EF4-FFF2-40B4-BE49-F238E27FC236}">
                <a16:creationId xmlns:a16="http://schemas.microsoft.com/office/drawing/2014/main" id="{CD67DA7A-9F86-4953-A5CF-FAFF43D3AA4B}"/>
              </a:ext>
            </a:extLst>
          </p:cNvPr>
          <p:cNvSpPr/>
          <p:nvPr/>
        </p:nvSpPr>
        <p:spPr>
          <a:xfrm flipH="1">
            <a:off x="11422900" y="3714992"/>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84" name="Freeform: Shape 83">
            <a:extLst>
              <a:ext uri="{FF2B5EF4-FFF2-40B4-BE49-F238E27FC236}">
                <a16:creationId xmlns:a16="http://schemas.microsoft.com/office/drawing/2014/main" id="{663197F8-EB09-4E3A-BBC5-9D5207E345DD}"/>
              </a:ext>
            </a:extLst>
          </p:cNvPr>
          <p:cNvSpPr/>
          <p:nvPr/>
        </p:nvSpPr>
        <p:spPr>
          <a:xfrm flipH="1">
            <a:off x="11422900" y="2850294"/>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85" name="Freeform: Shape 84">
            <a:extLst>
              <a:ext uri="{FF2B5EF4-FFF2-40B4-BE49-F238E27FC236}">
                <a16:creationId xmlns:a16="http://schemas.microsoft.com/office/drawing/2014/main" id="{94F9AE81-171C-4603-9E5B-4D32370B2FF4}"/>
              </a:ext>
            </a:extLst>
          </p:cNvPr>
          <p:cNvSpPr/>
          <p:nvPr/>
        </p:nvSpPr>
        <p:spPr>
          <a:xfrm flipH="1">
            <a:off x="11422900" y="2072630"/>
            <a:ext cx="189980" cy="180864"/>
          </a:xfrm>
          <a:custGeom>
            <a:avLst/>
            <a:gdLst>
              <a:gd name="connsiteX0" fmla="*/ 0 w 158317"/>
              <a:gd name="connsiteY0" fmla="*/ 0 h 150720"/>
              <a:gd name="connsiteX1" fmla="*/ 0 w 158317"/>
              <a:gd name="connsiteY1" fmla="*/ 82129 h 150720"/>
              <a:gd name="connsiteX2" fmla="*/ 68591 w 158317"/>
              <a:gd name="connsiteY2" fmla="*/ 150720 h 150720"/>
              <a:gd name="connsiteX3" fmla="*/ 158317 w 158317"/>
              <a:gd name="connsiteY3" fmla="*/ 150720 h 150720"/>
              <a:gd name="connsiteX4" fmla="*/ 0 w 158317"/>
              <a:gd name="connsiteY4" fmla="*/ 0 h 1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7" h="150720">
                <a:moveTo>
                  <a:pt x="0" y="0"/>
                </a:moveTo>
                <a:lnTo>
                  <a:pt x="0" y="82129"/>
                </a:lnTo>
                <a:cubicBezTo>
                  <a:pt x="0" y="120011"/>
                  <a:pt x="30709" y="150720"/>
                  <a:pt x="68591" y="150720"/>
                </a:cubicBezTo>
                <a:lnTo>
                  <a:pt x="158317" y="150720"/>
                </a:lnTo>
                <a:lnTo>
                  <a:pt x="0" y="0"/>
                </a:lnTo>
                <a:close/>
              </a:path>
            </a:pathLst>
          </a:custGeom>
          <a:solidFill>
            <a:srgbClr val="AAD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cxnSp>
        <p:nvCxnSpPr>
          <p:cNvPr id="52" name="Straight Arrow Connector 51">
            <a:extLst>
              <a:ext uri="{FF2B5EF4-FFF2-40B4-BE49-F238E27FC236}">
                <a16:creationId xmlns:a16="http://schemas.microsoft.com/office/drawing/2014/main" id="{9381B6C3-3B9F-4B40-BE1B-DF8197330FEE}"/>
              </a:ext>
            </a:extLst>
          </p:cNvPr>
          <p:cNvCxnSpPr>
            <a:cxnSpLocks/>
            <a:stCxn id="25" idx="2"/>
            <a:endCxn id="26" idx="0"/>
          </p:cNvCxnSpPr>
          <p:nvPr/>
        </p:nvCxnSpPr>
        <p:spPr>
          <a:xfrm>
            <a:off x="7714727" y="4920707"/>
            <a:ext cx="0" cy="869904"/>
          </a:xfrm>
          <a:prstGeom prst="straightConnector1">
            <a:avLst/>
          </a:prstGeom>
          <a:noFill/>
          <a:ln w="19050" cap="flat" cmpd="sng" algn="ctr">
            <a:solidFill>
              <a:srgbClr val="FFC000"/>
            </a:solidFill>
            <a:prstDash val="solid"/>
            <a:miter lim="800000"/>
            <a:headEnd type="triangle"/>
            <a:tailEnd type="triangle"/>
          </a:ln>
          <a:effectLst/>
        </p:spPr>
      </p:cxnSp>
      <p:sp>
        <p:nvSpPr>
          <p:cNvPr id="3" name="Rectangle 2"/>
          <p:cNvSpPr/>
          <p:nvPr/>
        </p:nvSpPr>
        <p:spPr>
          <a:xfrm>
            <a:off x="4440439" y="1116312"/>
            <a:ext cx="7395794" cy="350865"/>
          </a:xfrm>
          <a:prstGeom prst="rect">
            <a:avLst/>
          </a:prstGeom>
          <a:solidFill>
            <a:schemeClr val="tx2">
              <a:lumMod val="20000"/>
              <a:lumOff val="80000"/>
            </a:schemeClr>
          </a:solidFill>
        </p:spPr>
        <p:txBody>
          <a:bodyPr wrap="square">
            <a:spAutoFit/>
          </a:bodyPr>
          <a:lstStyle/>
          <a:p>
            <a:r>
              <a:rPr lang="en-US" sz="1680" dirty="0">
                <a:solidFill>
                  <a:schemeClr val="accent1">
                    <a:lumMod val="50000"/>
                  </a:schemeClr>
                </a:solidFill>
              </a:rPr>
              <a:t>3. Stakeholder mapping: </a:t>
            </a:r>
            <a:r>
              <a:rPr lang="en-GB" sz="1680" dirty="0">
                <a:solidFill>
                  <a:schemeClr val="accent1">
                    <a:lumMod val="50000"/>
                  </a:schemeClr>
                </a:solidFill>
              </a:rPr>
              <a:t>all actors concerned with ASRH activities (Ghana)</a:t>
            </a:r>
            <a:endParaRPr lang="en-US" sz="1680" dirty="0">
              <a:solidFill>
                <a:schemeClr val="accent1">
                  <a:lumMod val="50000"/>
                </a:schemeClr>
              </a:solidFill>
            </a:endParaRPr>
          </a:p>
        </p:txBody>
      </p:sp>
      <p:sp>
        <p:nvSpPr>
          <p:cNvPr id="53" name="Rectangle 52"/>
          <p:cNvSpPr/>
          <p:nvPr/>
        </p:nvSpPr>
        <p:spPr>
          <a:xfrm>
            <a:off x="12070080" y="965863"/>
            <a:ext cx="2261509" cy="609398"/>
          </a:xfrm>
          <a:prstGeom prst="rect">
            <a:avLst/>
          </a:prstGeom>
          <a:solidFill>
            <a:schemeClr val="tx2">
              <a:lumMod val="20000"/>
              <a:lumOff val="80000"/>
            </a:schemeClr>
          </a:solidFill>
        </p:spPr>
        <p:txBody>
          <a:bodyPr wrap="square">
            <a:spAutoFit/>
          </a:bodyPr>
          <a:lstStyle/>
          <a:p>
            <a:r>
              <a:rPr lang="en-US" sz="1680" dirty="0">
                <a:solidFill>
                  <a:schemeClr val="accent1">
                    <a:lumMod val="50000"/>
                  </a:schemeClr>
                </a:solidFill>
              </a:rPr>
              <a:t>Process of Identification</a:t>
            </a:r>
          </a:p>
        </p:txBody>
      </p:sp>
    </p:spTree>
    <p:extLst>
      <p:ext uri="{BB962C8B-B14F-4D97-AF65-F5344CB8AC3E}">
        <p14:creationId xmlns:p14="http://schemas.microsoft.com/office/powerpoint/2010/main" val="316675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9248"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11" name="Title 10"/>
          <p:cNvSpPr>
            <a:spLocks noGrp="1"/>
          </p:cNvSpPr>
          <p:nvPr>
            <p:ph type="title"/>
          </p:nvPr>
        </p:nvSpPr>
        <p:spPr>
          <a:xfrm>
            <a:off x="338139" y="3385185"/>
            <a:ext cx="13954122" cy="1151645"/>
          </a:xfrm>
        </p:spPr>
        <p:txBody>
          <a:bodyPr vert="horz"/>
          <a:lstStyle/>
          <a:p>
            <a:r>
              <a:rPr lang="en-US" sz="4000" dirty="0"/>
              <a:t>Priority interventions to achieve improved ASRH in Ghana and Senegal</a:t>
            </a:r>
            <a:endParaRPr lang="en-US" sz="4000" b="1" dirty="0"/>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pPr defTabSz="1097280">
              <a:defRPr/>
            </a:pPr>
            <a:fld id="{5532CCE1-A0C2-41E5-A591-F2780608C8A4}"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a:xfrm>
            <a:off x="12502341" y="7627621"/>
            <a:ext cx="1811826" cy="438150"/>
          </a:xfrm>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8</a:t>
            </a:fld>
            <a:endParaRPr lang="en-US" sz="1440">
              <a:solidFill>
                <a:prstClr val="black">
                  <a:tint val="75000"/>
                </a:prstClr>
              </a:solidFill>
              <a:latin typeface="Arial" panose="020B0604020202020204"/>
            </a:endParaRPr>
          </a:p>
        </p:txBody>
      </p:sp>
    </p:spTree>
    <p:extLst>
      <p:ext uri="{BB962C8B-B14F-4D97-AF65-F5344CB8AC3E}">
        <p14:creationId xmlns:p14="http://schemas.microsoft.com/office/powerpoint/2010/main" val="13278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C89D4-AC7A-49C4-B1E4-062EEC6C92B9}"/>
              </a:ext>
            </a:extLst>
          </p:cNvPr>
          <p:cNvGraphicFramePr>
            <a:graphicFrameLocks noChangeAspect="1"/>
          </p:cNvGraphicFramePr>
          <p:nvPr>
            <p:custDataLst>
              <p:tags r:id="rId2"/>
            </p:custDataLst>
          </p:nvPr>
        </p:nvGraphicFramePr>
        <p:xfrm>
          <a:off x="1905" y="1905"/>
          <a:ext cx="1906" cy="1906"/>
        </p:xfrm>
        <a:graphic>
          <a:graphicData uri="http://schemas.openxmlformats.org/presentationml/2006/ole">
            <mc:AlternateContent xmlns:mc="http://schemas.openxmlformats.org/markup-compatibility/2006">
              <mc:Choice xmlns:v="urn:schemas-microsoft-com:vml" Requires="v">
                <p:oleObj spid="_x0000_s11296"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BDDC89D4-AC7A-49C4-B1E4-062EEC6C92B9}"/>
                          </a:ext>
                        </a:extLst>
                      </p:cNvPr>
                      <p:cNvPicPr/>
                      <p:nvPr/>
                    </p:nvPicPr>
                    <p:blipFill>
                      <a:blip r:embed="rId5"/>
                      <a:stretch>
                        <a:fillRect/>
                      </a:stretch>
                    </p:blipFill>
                    <p:spPr>
                      <a:xfrm>
                        <a:off x="1905" y="1905"/>
                        <a:ext cx="1906" cy="1906"/>
                      </a:xfrm>
                      <a:prstGeom prst="rect">
                        <a:avLst/>
                      </a:prstGeom>
                    </p:spPr>
                  </p:pic>
                </p:oleObj>
              </mc:Fallback>
            </mc:AlternateContent>
          </a:graphicData>
        </a:graphic>
      </p:graphicFrame>
      <p:sp>
        <p:nvSpPr>
          <p:cNvPr id="11" name="Title 10"/>
          <p:cNvSpPr>
            <a:spLocks noGrp="1"/>
          </p:cNvSpPr>
          <p:nvPr>
            <p:ph type="title"/>
          </p:nvPr>
        </p:nvSpPr>
        <p:spPr/>
        <p:txBody>
          <a:bodyPr vert="horz"/>
          <a:lstStyle/>
          <a:p>
            <a:r>
              <a:rPr lang="en-US" sz="2280" dirty="0"/>
              <a:t>Criteria for Identifying Priority interventions or strategies to address ASRH challenges in Ghana</a:t>
            </a:r>
            <a:endParaRPr lang="en-US" sz="2280" b="1" dirty="0"/>
          </a:p>
        </p:txBody>
      </p:sp>
      <p:sp>
        <p:nvSpPr>
          <p:cNvPr id="7" name="Date Placeholder 6">
            <a:extLst>
              <a:ext uri="{FF2B5EF4-FFF2-40B4-BE49-F238E27FC236}">
                <a16:creationId xmlns:a16="http://schemas.microsoft.com/office/drawing/2014/main" id="{E96E31F0-B7E0-4D20-8D36-9C355E7CE23F}"/>
              </a:ext>
            </a:extLst>
          </p:cNvPr>
          <p:cNvSpPr>
            <a:spLocks noGrp="1"/>
          </p:cNvSpPr>
          <p:nvPr>
            <p:ph type="dt" sz="half" idx="10"/>
          </p:nvPr>
        </p:nvSpPr>
        <p:spPr/>
        <p:txBody>
          <a:bodyPr/>
          <a:lstStyle/>
          <a:p>
            <a:pPr defTabSz="1097280">
              <a:defRPr/>
            </a:pPr>
            <a:fld id="{5532CCE1-A0C2-41E5-A591-F2780608C8A4}" type="datetime1">
              <a:rPr lang="en-US" sz="1440">
                <a:solidFill>
                  <a:prstClr val="black">
                    <a:tint val="75000"/>
                  </a:prstClr>
                </a:solidFill>
                <a:latin typeface="Arial" panose="020B0604020202020204"/>
              </a:rPr>
              <a:pPr defTabSz="1097280">
                <a:defRPr/>
              </a:pPr>
              <a:t>9/6/23</a:t>
            </a:fld>
            <a:endParaRPr lang="en-US" sz="1440">
              <a:solidFill>
                <a:prstClr val="black">
                  <a:tint val="75000"/>
                </a:prstClr>
              </a:solidFill>
              <a:latin typeface="Arial" panose="020B0604020202020204"/>
            </a:endParaRPr>
          </a:p>
        </p:txBody>
      </p:sp>
      <p:sp>
        <p:nvSpPr>
          <p:cNvPr id="8" name="Slide Number Placeholder 7">
            <a:extLst>
              <a:ext uri="{FF2B5EF4-FFF2-40B4-BE49-F238E27FC236}">
                <a16:creationId xmlns:a16="http://schemas.microsoft.com/office/drawing/2014/main" id="{45D298FF-107A-4B2D-9E13-06074B613950}"/>
              </a:ext>
            </a:extLst>
          </p:cNvPr>
          <p:cNvSpPr>
            <a:spLocks noGrp="1"/>
          </p:cNvSpPr>
          <p:nvPr>
            <p:ph type="sldNum" sz="quarter" idx="12"/>
          </p:nvPr>
        </p:nvSpPr>
        <p:spPr>
          <a:xfrm>
            <a:off x="12502341" y="7627621"/>
            <a:ext cx="1811826" cy="438150"/>
          </a:xfrm>
        </p:spPr>
        <p:txBody>
          <a:bodyPr/>
          <a:lstStyle/>
          <a:p>
            <a:pPr algn="r" defTabSz="1097280">
              <a:defRPr/>
            </a:pPr>
            <a:fld id="{1DB6C988-4D17-4769-AFD6-9FA8E95C5F4D}" type="slidenum">
              <a:rPr lang="en-US" sz="1440">
                <a:solidFill>
                  <a:prstClr val="black">
                    <a:tint val="75000"/>
                  </a:prstClr>
                </a:solidFill>
                <a:latin typeface="Arial" panose="020B0604020202020204"/>
              </a:rPr>
              <a:pPr algn="r" defTabSz="1097280">
                <a:defRPr/>
              </a:pPr>
              <a:t>9</a:t>
            </a:fld>
            <a:endParaRPr lang="en-US" sz="1440">
              <a:solidFill>
                <a:prstClr val="black">
                  <a:tint val="75000"/>
                </a:prstClr>
              </a:solidFill>
              <a:latin typeface="Arial" panose="020B0604020202020204"/>
            </a:endParaRPr>
          </a:p>
        </p:txBody>
      </p:sp>
      <p:sp>
        <p:nvSpPr>
          <p:cNvPr id="23" name="Rectangle 22">
            <a:extLst>
              <a:ext uri="{FF2B5EF4-FFF2-40B4-BE49-F238E27FC236}">
                <a16:creationId xmlns:a16="http://schemas.microsoft.com/office/drawing/2014/main" id="{8A5DB5EB-06AE-4B14-A35D-EB2CF4A77999}"/>
              </a:ext>
            </a:extLst>
          </p:cNvPr>
          <p:cNvSpPr/>
          <p:nvPr/>
        </p:nvSpPr>
        <p:spPr>
          <a:xfrm>
            <a:off x="360046" y="1502627"/>
            <a:ext cx="4680172" cy="512050"/>
          </a:xfrm>
          <a:prstGeom prst="rect">
            <a:avLst/>
          </a:prstGeom>
          <a:solidFill>
            <a:srgbClr val="006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129600" bIns="86400" numCol="1" spcCol="0" rtlCol="0" fromWordArt="0" anchor="ctr" anchorCtr="0" forceAA="0" compatLnSpc="1">
            <a:prstTxWarp prst="textNoShape">
              <a:avLst/>
            </a:prstTxWarp>
            <a:noAutofit/>
          </a:bodyPr>
          <a:lstStyle/>
          <a:p>
            <a:pPr>
              <a:spcBef>
                <a:spcPts val="480"/>
              </a:spcBef>
              <a:defRPr/>
            </a:pPr>
            <a:r>
              <a:rPr lang="en-US" sz="1680" b="1" dirty="0">
                <a:solidFill>
                  <a:prstClr val="white"/>
                </a:solidFill>
                <a:latin typeface="Arial" panose="020B0604020202020204"/>
                <a:ea typeface="Verdana" pitchFamily="34" charset="0"/>
                <a:cs typeface="Verdana" pitchFamily="34" charset="0"/>
              </a:rPr>
              <a:t>i. </a:t>
            </a:r>
            <a:r>
              <a:rPr lang="en-US" sz="1680" b="1" dirty="0">
                <a:solidFill>
                  <a:prstClr val="white"/>
                </a:solidFill>
                <a:ea typeface="Verdana" pitchFamily="34" charset="0"/>
                <a:cs typeface="Verdana" pitchFamily="34" charset="0"/>
              </a:rPr>
              <a:t>Targeting social determinants</a:t>
            </a:r>
            <a:endParaRPr lang="en-US" sz="1680" b="1" dirty="0">
              <a:solidFill>
                <a:prstClr val="white"/>
              </a:solidFill>
              <a:latin typeface="Arial" panose="020B0604020202020204"/>
              <a:ea typeface="Verdana" pitchFamily="34" charset="0"/>
              <a:cs typeface="Verdana" pitchFamily="34" charset="0"/>
            </a:endParaRPr>
          </a:p>
        </p:txBody>
      </p:sp>
      <p:sp>
        <p:nvSpPr>
          <p:cNvPr id="30" name="Rectangle 29">
            <a:extLst>
              <a:ext uri="{FF2B5EF4-FFF2-40B4-BE49-F238E27FC236}">
                <a16:creationId xmlns:a16="http://schemas.microsoft.com/office/drawing/2014/main" id="{036A0B53-05A7-44B3-BAD7-C5C9A9F03E0E}"/>
              </a:ext>
            </a:extLst>
          </p:cNvPr>
          <p:cNvSpPr/>
          <p:nvPr/>
        </p:nvSpPr>
        <p:spPr>
          <a:xfrm>
            <a:off x="360044" y="2014677"/>
            <a:ext cx="4649520" cy="2413669"/>
          </a:xfrm>
          <a:prstGeom prst="rect">
            <a:avLst/>
          </a:prstGeom>
          <a:solidFill>
            <a:schemeClr val="bg1"/>
          </a:solidFill>
          <a:ln w="9525">
            <a:solidFill>
              <a:srgbClr val="8BB8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129600" bIns="86400" numCol="1" spcCol="0" rtlCol="0" fromWordArt="0" anchor="t" anchorCtr="0" forceAA="0" compatLnSpc="1">
            <a:prstTxWarp prst="textNoShape">
              <a:avLst/>
            </a:prstTxWarp>
            <a:noAutofit/>
          </a:bodyPr>
          <a:lstStyle/>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Education in general, especially secondary education </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Promoting and strengthening legal or policy measures with the participation of adolescents and youth. </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Promoting the economic “empowerment” of girls. </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Wide dissemination of information through communities, schools, traditional and new media</a:t>
            </a:r>
          </a:p>
        </p:txBody>
      </p:sp>
      <p:sp>
        <p:nvSpPr>
          <p:cNvPr id="41" name="Rectangle 40">
            <a:extLst>
              <a:ext uri="{FF2B5EF4-FFF2-40B4-BE49-F238E27FC236}">
                <a16:creationId xmlns:a16="http://schemas.microsoft.com/office/drawing/2014/main" id="{ABD9F613-0209-4C53-BB7E-14D9D0DB6123}"/>
              </a:ext>
            </a:extLst>
          </p:cNvPr>
          <p:cNvSpPr/>
          <p:nvPr/>
        </p:nvSpPr>
        <p:spPr>
          <a:xfrm>
            <a:off x="5070877" y="1494897"/>
            <a:ext cx="4563120" cy="533418"/>
          </a:xfrm>
          <a:prstGeom prst="rect">
            <a:avLst/>
          </a:prstGeom>
          <a:solidFill>
            <a:srgbClr val="006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216000" bIns="86400" numCol="1" spcCol="0" rtlCol="0" fromWordArt="0" anchor="ctr" anchorCtr="0" forceAA="0" compatLnSpc="1">
            <a:prstTxWarp prst="textNoShape">
              <a:avLst/>
            </a:prstTxWarp>
            <a:noAutofit/>
          </a:bodyPr>
          <a:lstStyle/>
          <a:p>
            <a:pPr lvl="0">
              <a:defRPr/>
            </a:pPr>
            <a:r>
              <a:rPr lang="en-US" sz="1560" b="1" spc="-60" dirty="0">
                <a:solidFill>
                  <a:prstClr val="white"/>
                </a:solidFill>
                <a:ea typeface="Verdana" pitchFamily="34" charset="0"/>
                <a:cs typeface="Verdana" pitchFamily="34" charset="0"/>
              </a:rPr>
              <a:t>ii. Targeting proximal social </a:t>
            </a:r>
          </a:p>
          <a:p>
            <a:pPr lvl="0">
              <a:defRPr/>
            </a:pPr>
            <a:r>
              <a:rPr lang="en-US" sz="1560" b="1" spc="-60" dirty="0">
                <a:solidFill>
                  <a:prstClr val="white"/>
                </a:solidFill>
                <a:ea typeface="Verdana" pitchFamily="34" charset="0"/>
                <a:cs typeface="Verdana" pitchFamily="34" charset="0"/>
              </a:rPr>
              <a:t>determinants (community support)</a:t>
            </a:r>
            <a:endParaRPr lang="en-US" sz="1560" b="1" spc="-60" dirty="0">
              <a:solidFill>
                <a:prstClr val="white"/>
              </a:solidFill>
              <a:latin typeface="Arial" panose="020B0604020202020204"/>
              <a:ea typeface="Verdana" pitchFamily="34" charset="0"/>
              <a:cs typeface="Verdana" pitchFamily="34" charset="0"/>
            </a:endParaRPr>
          </a:p>
        </p:txBody>
      </p:sp>
      <p:sp>
        <p:nvSpPr>
          <p:cNvPr id="43" name="Rectangle 42">
            <a:extLst>
              <a:ext uri="{FF2B5EF4-FFF2-40B4-BE49-F238E27FC236}">
                <a16:creationId xmlns:a16="http://schemas.microsoft.com/office/drawing/2014/main" id="{BD2A54FD-36C9-4C43-9940-633267A13540}"/>
              </a:ext>
            </a:extLst>
          </p:cNvPr>
          <p:cNvSpPr/>
          <p:nvPr/>
        </p:nvSpPr>
        <p:spPr>
          <a:xfrm>
            <a:off x="5069428" y="2028315"/>
            <a:ext cx="4564568" cy="2431907"/>
          </a:xfrm>
          <a:prstGeom prst="rect">
            <a:avLst/>
          </a:prstGeom>
          <a:solidFill>
            <a:schemeClr val="bg1"/>
          </a:solidFill>
          <a:ln w="9525">
            <a:solidFill>
              <a:srgbClr val="8BB8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129600" bIns="86400" numCol="1" spcCol="0" rtlCol="0" fromWordArt="0" anchor="t" anchorCtr="0" forceAA="0" compatLnSpc="1">
            <a:prstTxWarp prst="textNoShape">
              <a:avLst/>
            </a:prstTxWarp>
            <a:noAutofit/>
          </a:bodyPr>
          <a:lstStyle/>
          <a:p>
            <a:pPr marL="415290" indent="-205740">
              <a:buFont typeface="Arial" panose="020B0604020202020204" pitchFamily="34" charset="0"/>
              <a:buChar char="•"/>
              <a:defRPr/>
            </a:pPr>
            <a:r>
              <a:rPr lang="en-US" sz="1560" dirty="0">
                <a:solidFill>
                  <a:srgbClr val="006587"/>
                </a:solidFill>
                <a:ea typeface="Verdana" pitchFamily="34" charset="0"/>
                <a:cs typeface="Verdana" pitchFamily="34" charset="0"/>
              </a:rPr>
              <a:t>Promoting parental/guardian commitment and communication between parents and children </a:t>
            </a:r>
          </a:p>
          <a:p>
            <a:pPr marL="415290" indent="-205740">
              <a:buFont typeface="Arial" panose="020B0604020202020204" pitchFamily="34" charset="0"/>
              <a:buChar char="•"/>
              <a:defRPr/>
            </a:pPr>
            <a:r>
              <a:rPr lang="en-US" sz="1560" dirty="0">
                <a:solidFill>
                  <a:srgbClr val="006587"/>
                </a:solidFill>
                <a:ea typeface="Verdana" pitchFamily="34" charset="0"/>
                <a:cs typeface="Verdana" pitchFamily="34" charset="0"/>
              </a:rPr>
              <a:t>At community level: </a:t>
            </a:r>
          </a:p>
          <a:p>
            <a:pPr marL="658368" lvl="1" indent="-205740">
              <a:buFont typeface="Arial" panose="020B0604020202020204" pitchFamily="34" charset="0"/>
              <a:buChar char="•"/>
              <a:defRPr/>
            </a:pPr>
            <a:r>
              <a:rPr lang="en-US" sz="1560" dirty="0">
                <a:solidFill>
                  <a:srgbClr val="006587"/>
                </a:solidFill>
                <a:ea typeface="Verdana" pitchFamily="34" charset="0"/>
                <a:cs typeface="Verdana" pitchFamily="34" charset="0"/>
              </a:rPr>
              <a:t>Mobilisation of adults and community leaders </a:t>
            </a:r>
          </a:p>
          <a:p>
            <a:pPr marL="658368" lvl="1" indent="-205740">
              <a:buFont typeface="Arial" panose="020B0604020202020204" pitchFamily="34" charset="0"/>
              <a:buChar char="•"/>
              <a:defRPr/>
            </a:pPr>
            <a:r>
              <a:rPr lang="en-US" sz="1560" dirty="0">
                <a:solidFill>
                  <a:srgbClr val="006587"/>
                </a:solidFill>
                <a:ea typeface="Verdana" pitchFamily="34" charset="0"/>
                <a:cs typeface="Verdana" pitchFamily="34" charset="0"/>
              </a:rPr>
              <a:t>Sensitisation of boys and men for the promotion of norms of equity and gender </a:t>
            </a:r>
          </a:p>
        </p:txBody>
      </p:sp>
      <p:sp>
        <p:nvSpPr>
          <p:cNvPr id="45" name="Rectangle 44">
            <a:extLst>
              <a:ext uri="{FF2B5EF4-FFF2-40B4-BE49-F238E27FC236}">
                <a16:creationId xmlns:a16="http://schemas.microsoft.com/office/drawing/2014/main" id="{5A1576A5-8180-4EC1-AC07-F050378502B7}"/>
              </a:ext>
            </a:extLst>
          </p:cNvPr>
          <p:cNvSpPr/>
          <p:nvPr/>
        </p:nvSpPr>
        <p:spPr>
          <a:xfrm>
            <a:off x="360049" y="4546621"/>
            <a:ext cx="13954116" cy="462403"/>
          </a:xfrm>
          <a:prstGeom prst="rect">
            <a:avLst/>
          </a:prstGeom>
          <a:solidFill>
            <a:srgbClr val="006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129600" bIns="86400" numCol="1" spcCol="0" rtlCol="0" fromWordArt="0" anchor="ctr" anchorCtr="0" forceAA="0" compatLnSpc="1">
            <a:prstTxWarp prst="textNoShape">
              <a:avLst/>
            </a:prstTxWarp>
            <a:noAutofit/>
          </a:bodyPr>
          <a:lstStyle/>
          <a:p>
            <a:pPr>
              <a:spcBef>
                <a:spcPts val="480"/>
              </a:spcBef>
              <a:defRPr/>
            </a:pPr>
            <a:r>
              <a:rPr lang="en-US" sz="1680" b="1" dirty="0">
                <a:solidFill>
                  <a:prstClr val="white"/>
                </a:solidFill>
                <a:ea typeface="Verdana" pitchFamily="34" charset="0"/>
                <a:cs typeface="Verdana" pitchFamily="34" charset="0"/>
              </a:rPr>
              <a:t>iv. Targeting adolescents and youth health problems </a:t>
            </a:r>
          </a:p>
        </p:txBody>
      </p:sp>
      <p:sp>
        <p:nvSpPr>
          <p:cNvPr id="46" name="Rectangle 45">
            <a:extLst>
              <a:ext uri="{FF2B5EF4-FFF2-40B4-BE49-F238E27FC236}">
                <a16:creationId xmlns:a16="http://schemas.microsoft.com/office/drawing/2014/main" id="{D9767D98-A77B-4BE4-8802-FFD9DE6247CF}"/>
              </a:ext>
            </a:extLst>
          </p:cNvPr>
          <p:cNvSpPr/>
          <p:nvPr/>
        </p:nvSpPr>
        <p:spPr>
          <a:xfrm>
            <a:off x="360049" y="4977149"/>
            <a:ext cx="13954117" cy="2463782"/>
          </a:xfrm>
          <a:prstGeom prst="rect">
            <a:avLst/>
          </a:prstGeom>
          <a:solidFill>
            <a:schemeClr val="bg1"/>
          </a:solidFill>
          <a:ln w="9525">
            <a:solidFill>
              <a:srgbClr val="8BB8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129600" bIns="86400" numCol="1" spcCol="0" rtlCol="0" fromWordArt="0" anchor="t" anchorCtr="0" forceAA="0" compatLnSpc="1">
            <a:prstTxWarp prst="textNoShape">
              <a:avLst/>
            </a:prstTxWarp>
            <a:noAutofit/>
          </a:bodyPr>
          <a:lstStyle/>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Combination: </a:t>
            </a:r>
          </a:p>
          <a:p>
            <a:pPr marL="758190" lvl="1" indent="-209550">
              <a:buFont typeface="Arial" panose="020B0604020202020204" pitchFamily="34" charset="0"/>
              <a:buChar char="•"/>
              <a:defRPr/>
            </a:pPr>
            <a:r>
              <a:rPr lang="en-US" sz="1560" dirty="0">
                <a:solidFill>
                  <a:srgbClr val="006587"/>
                </a:solidFill>
                <a:ea typeface="Verdana" pitchFamily="34" charset="0"/>
                <a:cs typeface="Verdana" pitchFamily="34" charset="0"/>
              </a:rPr>
              <a:t>Training of service providers </a:t>
            </a:r>
          </a:p>
          <a:p>
            <a:pPr marL="758190" lvl="1" indent="-209550">
              <a:buFont typeface="Arial" panose="020B0604020202020204" pitchFamily="34" charset="0"/>
              <a:buChar char="•"/>
              <a:defRPr/>
            </a:pPr>
            <a:r>
              <a:rPr lang="en-US" sz="1560" dirty="0">
                <a:solidFill>
                  <a:srgbClr val="006587"/>
                </a:solidFill>
                <a:ea typeface="Verdana" pitchFamily="34" charset="0"/>
                <a:cs typeface="Verdana" pitchFamily="34" charset="0"/>
              </a:rPr>
              <a:t>Improving appropriate service facilities </a:t>
            </a:r>
          </a:p>
          <a:p>
            <a:pPr marL="758190" lvl="1" indent="-209550">
              <a:buFont typeface="Arial" panose="020B0604020202020204" pitchFamily="34" charset="0"/>
              <a:buChar char="•"/>
              <a:defRPr/>
            </a:pPr>
            <a:r>
              <a:rPr lang="en-US" sz="1560" dirty="0">
                <a:solidFill>
                  <a:srgbClr val="006587"/>
                </a:solidFill>
                <a:ea typeface="Verdana" pitchFamily="34" charset="0"/>
                <a:cs typeface="Verdana" pitchFamily="34" charset="0"/>
              </a:rPr>
              <a:t>Wide dissemination of information through communities, schools and traditional and new media </a:t>
            </a:r>
          </a:p>
          <a:p>
            <a:pPr lvl="1">
              <a:defRPr/>
            </a:pPr>
            <a:endParaRPr lang="en-US" sz="1560" dirty="0">
              <a:solidFill>
                <a:srgbClr val="006587"/>
              </a:solidFill>
              <a:ea typeface="Verdana" pitchFamily="34" charset="0"/>
              <a:cs typeface="Verdana" pitchFamily="34" charset="0"/>
            </a:endParaRP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Establishment of adolescent and youth-friendly health centres</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Development of standards of quality services for adolescents and youth</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Access to contraception</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Focused antenatal care for pregnant adolescents</a:t>
            </a:r>
            <a:endParaRPr lang="en-US" sz="1560" dirty="0">
              <a:solidFill>
                <a:srgbClr val="006587"/>
              </a:solidFill>
              <a:latin typeface="Arial" panose="020B0604020202020204"/>
              <a:ea typeface="Verdana" pitchFamily="34" charset="0"/>
              <a:cs typeface="Verdana" pitchFamily="34" charset="0"/>
            </a:endParaRPr>
          </a:p>
        </p:txBody>
      </p:sp>
      <p:sp>
        <p:nvSpPr>
          <p:cNvPr id="48" name="Rectangle 47">
            <a:extLst>
              <a:ext uri="{FF2B5EF4-FFF2-40B4-BE49-F238E27FC236}">
                <a16:creationId xmlns:a16="http://schemas.microsoft.com/office/drawing/2014/main" id="{9A6FF0DA-297A-4C69-A7B7-05278C38D8B6}"/>
              </a:ext>
            </a:extLst>
          </p:cNvPr>
          <p:cNvSpPr/>
          <p:nvPr/>
        </p:nvSpPr>
        <p:spPr>
          <a:xfrm>
            <a:off x="9751051" y="1494897"/>
            <a:ext cx="4593774" cy="537770"/>
          </a:xfrm>
          <a:prstGeom prst="rect">
            <a:avLst/>
          </a:prstGeom>
          <a:solidFill>
            <a:srgbClr val="006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 tIns="86400" rIns="43200" bIns="86400" numCol="1" spcCol="0" rtlCol="0" fromWordArt="0" anchor="ctr" anchorCtr="0" forceAA="0" compatLnSpc="1">
            <a:prstTxWarp prst="textNoShape">
              <a:avLst/>
            </a:prstTxWarp>
            <a:noAutofit/>
          </a:bodyPr>
          <a:lstStyle/>
          <a:p>
            <a:pPr>
              <a:spcBef>
                <a:spcPts val="480"/>
              </a:spcBef>
              <a:defRPr/>
            </a:pPr>
            <a:r>
              <a:rPr lang="en-US" sz="1560" b="1" dirty="0">
                <a:solidFill>
                  <a:prstClr val="white"/>
                </a:solidFill>
                <a:ea typeface="Verdana" pitchFamily="34" charset="0"/>
                <a:cs typeface="Verdana" pitchFamily="34" charset="0"/>
              </a:rPr>
              <a:t>iii. Targeting knowledge, behaviour </a:t>
            </a:r>
          </a:p>
          <a:p>
            <a:pPr>
              <a:spcBef>
                <a:spcPts val="480"/>
              </a:spcBef>
              <a:defRPr/>
            </a:pPr>
            <a:r>
              <a:rPr lang="en-US" sz="1560" b="1" dirty="0">
                <a:solidFill>
                  <a:prstClr val="white"/>
                </a:solidFill>
                <a:ea typeface="Verdana" pitchFamily="34" charset="0"/>
                <a:cs typeface="Verdana" pitchFamily="34" charset="0"/>
              </a:rPr>
              <a:t>and lifestyle </a:t>
            </a:r>
          </a:p>
        </p:txBody>
      </p:sp>
      <p:sp>
        <p:nvSpPr>
          <p:cNvPr id="49" name="Rectangle 48">
            <a:extLst>
              <a:ext uri="{FF2B5EF4-FFF2-40B4-BE49-F238E27FC236}">
                <a16:creationId xmlns:a16="http://schemas.microsoft.com/office/drawing/2014/main" id="{D961786B-24DE-4EA9-B3E9-CE0E4E8AB03A}"/>
              </a:ext>
            </a:extLst>
          </p:cNvPr>
          <p:cNvSpPr/>
          <p:nvPr/>
        </p:nvSpPr>
        <p:spPr>
          <a:xfrm>
            <a:off x="9749604" y="2032667"/>
            <a:ext cx="4564568" cy="2427554"/>
          </a:xfrm>
          <a:prstGeom prst="rect">
            <a:avLst/>
          </a:prstGeom>
          <a:solidFill>
            <a:schemeClr val="bg1"/>
          </a:solidFill>
          <a:ln w="9525">
            <a:solidFill>
              <a:srgbClr val="8BB8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 tIns="86400" rIns="129600" bIns="86400" numCol="1" spcCol="0" rtlCol="0" fromWordArt="0" anchor="t" anchorCtr="0" forceAA="0" compatLnSpc="1">
            <a:prstTxWarp prst="textNoShape">
              <a:avLst/>
            </a:prstTxWarp>
            <a:noAutofit/>
          </a:bodyPr>
          <a:lstStyle/>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Creation of safe environments for girls (establishing trust, promoting communication and dialogue) </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Adolescent and youth-friendly centres adequately established </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Peer education implemented within programmes </a:t>
            </a:r>
          </a:p>
          <a:p>
            <a:pPr marL="209550" indent="-209550">
              <a:buFont typeface="Arial" panose="020B0604020202020204" pitchFamily="34" charset="0"/>
              <a:buChar char="•"/>
              <a:defRPr/>
            </a:pPr>
            <a:r>
              <a:rPr lang="en-US" sz="1560" dirty="0">
                <a:solidFill>
                  <a:srgbClr val="006587"/>
                </a:solidFill>
                <a:ea typeface="Verdana" pitchFamily="34" charset="0"/>
                <a:cs typeface="Verdana" pitchFamily="34" charset="0"/>
              </a:rPr>
              <a:t>Promoting parental/guardian commitment and communication </a:t>
            </a:r>
          </a:p>
        </p:txBody>
      </p:sp>
      <p:sp>
        <p:nvSpPr>
          <p:cNvPr id="65" name="Right Triangle 64">
            <a:extLst>
              <a:ext uri="{FF2B5EF4-FFF2-40B4-BE49-F238E27FC236}">
                <a16:creationId xmlns:a16="http://schemas.microsoft.com/office/drawing/2014/main" id="{41E8EF8F-FCC9-42A5-AA78-890D0DF9C788}"/>
              </a:ext>
            </a:extLst>
          </p:cNvPr>
          <p:cNvSpPr/>
          <p:nvPr/>
        </p:nvSpPr>
        <p:spPr>
          <a:xfrm flipH="1">
            <a:off x="14024610" y="7090956"/>
            <a:ext cx="289560" cy="349975"/>
          </a:xfrm>
          <a:prstGeom prst="rtTriangle">
            <a:avLst/>
          </a:pr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Arial" panose="020B0604020202020204"/>
            </a:endParaRPr>
          </a:p>
        </p:txBody>
      </p:sp>
      <p:sp>
        <p:nvSpPr>
          <p:cNvPr id="67" name="Right Triangle 66">
            <a:extLst>
              <a:ext uri="{FF2B5EF4-FFF2-40B4-BE49-F238E27FC236}">
                <a16:creationId xmlns:a16="http://schemas.microsoft.com/office/drawing/2014/main" id="{2F54E5DD-4197-4E66-998A-2C90C0D7D629}"/>
              </a:ext>
            </a:extLst>
          </p:cNvPr>
          <p:cNvSpPr/>
          <p:nvPr/>
        </p:nvSpPr>
        <p:spPr>
          <a:xfrm flipH="1">
            <a:off x="14024610" y="4110246"/>
            <a:ext cx="289560" cy="349975"/>
          </a:xfrm>
          <a:prstGeom prst="rtTriangle">
            <a:avLst/>
          </a:pr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Arial" panose="020B0604020202020204"/>
            </a:endParaRPr>
          </a:p>
        </p:txBody>
      </p:sp>
      <p:sp>
        <p:nvSpPr>
          <p:cNvPr id="68" name="Right Triangle 67">
            <a:extLst>
              <a:ext uri="{FF2B5EF4-FFF2-40B4-BE49-F238E27FC236}">
                <a16:creationId xmlns:a16="http://schemas.microsoft.com/office/drawing/2014/main" id="{069EBD03-E368-475F-ACE1-1FCC4DE917DA}"/>
              </a:ext>
            </a:extLst>
          </p:cNvPr>
          <p:cNvSpPr/>
          <p:nvPr/>
        </p:nvSpPr>
        <p:spPr>
          <a:xfrm flipH="1">
            <a:off x="9344436" y="4110246"/>
            <a:ext cx="289560" cy="349975"/>
          </a:xfrm>
          <a:prstGeom prst="rtTriangle">
            <a:avLst/>
          </a:pr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Arial" panose="020B0604020202020204"/>
            </a:endParaRPr>
          </a:p>
        </p:txBody>
      </p:sp>
      <p:sp>
        <p:nvSpPr>
          <p:cNvPr id="69" name="Right Triangle 68">
            <a:extLst>
              <a:ext uri="{FF2B5EF4-FFF2-40B4-BE49-F238E27FC236}">
                <a16:creationId xmlns:a16="http://schemas.microsoft.com/office/drawing/2014/main" id="{D01874C2-ED75-47D0-B7C6-D7B810301C59}"/>
              </a:ext>
            </a:extLst>
          </p:cNvPr>
          <p:cNvSpPr/>
          <p:nvPr/>
        </p:nvSpPr>
        <p:spPr>
          <a:xfrm flipH="1">
            <a:off x="4664262" y="4110246"/>
            <a:ext cx="289560" cy="349975"/>
          </a:xfrm>
          <a:prstGeom prst="rtTriangle">
            <a:avLst/>
          </a:prstGeom>
          <a:solidFill>
            <a:srgbClr val="54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Arial" panose="020B0604020202020204"/>
            </a:endParaRPr>
          </a:p>
        </p:txBody>
      </p:sp>
      <p:sp>
        <p:nvSpPr>
          <p:cNvPr id="3" name="Rectangle 2"/>
          <p:cNvSpPr/>
          <p:nvPr/>
        </p:nvSpPr>
        <p:spPr>
          <a:xfrm>
            <a:off x="223781" y="7352685"/>
            <a:ext cx="6289158" cy="388183"/>
          </a:xfrm>
          <a:prstGeom prst="rect">
            <a:avLst/>
          </a:prstGeom>
        </p:spPr>
        <p:txBody>
          <a:bodyPr wrap="none">
            <a:spAutoFit/>
          </a:bodyPr>
          <a:lstStyle/>
          <a:p>
            <a:pPr marL="109728" algn="just">
              <a:lnSpc>
                <a:spcPct val="150000"/>
              </a:lnSpc>
              <a:spcBef>
                <a:spcPts val="600"/>
              </a:spcBef>
            </a:pPr>
            <a:r>
              <a:rPr lang="en-CA" sz="1440" spc="12" dirty="0">
                <a:latin typeface="MS Reference Sans Serif" panose="020B0604030504040204" pitchFamily="34" charset="0"/>
                <a:ea typeface="Times New Roman" panose="02020603050405020304" pitchFamily="18" charset="0"/>
                <a:cs typeface="Courier New" panose="02070309020205020404" pitchFamily="49" charset="0"/>
              </a:rPr>
              <a:t>Source: Adapted from West African Health Organization (2016)</a:t>
            </a:r>
            <a:endParaRPr lang="en-US" sz="144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481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13393</TotalTime>
  <Words>5083</Words>
  <Application>Microsoft Macintosh PowerPoint</Application>
  <PresentationFormat>Custom</PresentationFormat>
  <Paragraphs>824</Paragraphs>
  <Slides>55</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Inter</vt:lpstr>
      <vt:lpstr>Söhne</vt:lpstr>
      <vt:lpstr>Arial</vt:lpstr>
      <vt:lpstr>Calibri</vt:lpstr>
      <vt:lpstr>Calibri Light</vt:lpstr>
      <vt:lpstr>Georgia</vt:lpstr>
      <vt:lpstr>MS Reference Sans Serif</vt:lpstr>
      <vt:lpstr>Times</vt:lpstr>
      <vt:lpstr>Times New Roman</vt:lpstr>
      <vt:lpstr>Office Theme</vt:lpstr>
      <vt:lpstr>think-cell Slide</vt:lpstr>
      <vt:lpstr>PowerPoint Presentation</vt:lpstr>
      <vt:lpstr>Outline</vt:lpstr>
      <vt:lpstr>Introduction</vt:lpstr>
      <vt:lpstr>Domestic Government expenditure on reproductive health, ECOWAS (2018)</vt:lpstr>
      <vt:lpstr>Project Overview</vt:lpstr>
      <vt:lpstr>Objectives</vt:lpstr>
      <vt:lpstr>Study Design and Methods</vt:lpstr>
      <vt:lpstr>Priority interventions to achieve improved ASRH in Ghana and Senegal</vt:lpstr>
      <vt:lpstr>Criteria for Identifying Priority interventions or strategies to address ASRH challenges in Ghana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Cost interventions identified as priority interventions for addressing adolescent health in Ghana &amp; Senegal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lpstr>Results (1)</vt:lpstr>
      <vt:lpstr>Results (2)</vt:lpstr>
      <vt:lpstr>Recommendations</vt:lpstr>
      <vt:lpstr>PowerPoint Presentation</vt:lpstr>
      <vt:lpstr>Objective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Senegal-Health Financing and Funding Gaps for ASRH interventions</vt:lpstr>
      <vt:lpstr>ASRH Financing</vt:lpstr>
      <vt:lpstr>Funding gap</vt:lpstr>
      <vt:lpstr>Strategies to Address ASRH Funding Gap </vt:lpstr>
      <vt:lpstr>Conclusion</vt:lpstr>
      <vt:lpstr>Thank you for your attention!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Pokuaafenny@outlook.com</cp:lastModifiedBy>
  <cp:revision>33</cp:revision>
  <dcterms:created xsi:type="dcterms:W3CDTF">2023-06-23T20:00:29Z</dcterms:created>
  <dcterms:modified xsi:type="dcterms:W3CDTF">2023-09-06T19:29:54Z</dcterms:modified>
</cp:coreProperties>
</file>